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674" r:id="rId3"/>
  </p:sldMasterIdLst>
  <p:notesMasterIdLst>
    <p:notesMasterId r:id="rId31"/>
  </p:notesMasterIdLst>
  <p:sldIdLst>
    <p:sldId id="256" r:id="rId4"/>
    <p:sldId id="257" r:id="rId5"/>
    <p:sldId id="558" r:id="rId6"/>
    <p:sldId id="565" r:id="rId7"/>
    <p:sldId id="560" r:id="rId8"/>
    <p:sldId id="561" r:id="rId9"/>
    <p:sldId id="562" r:id="rId10"/>
    <p:sldId id="563" r:id="rId11"/>
    <p:sldId id="564" r:id="rId12"/>
    <p:sldId id="566" r:id="rId13"/>
    <p:sldId id="552" r:id="rId14"/>
    <p:sldId id="553" r:id="rId15"/>
    <p:sldId id="555" r:id="rId16"/>
    <p:sldId id="556" r:id="rId17"/>
    <p:sldId id="554" r:id="rId18"/>
    <p:sldId id="545" r:id="rId19"/>
    <p:sldId id="557" r:id="rId20"/>
    <p:sldId id="262" r:id="rId21"/>
    <p:sldId id="547" r:id="rId22"/>
    <p:sldId id="549" r:id="rId23"/>
    <p:sldId id="548" r:id="rId24"/>
    <p:sldId id="546" r:id="rId25"/>
    <p:sldId id="550" r:id="rId26"/>
    <p:sldId id="259" r:id="rId27"/>
    <p:sldId id="567" r:id="rId28"/>
    <p:sldId id="568" r:id="rId29"/>
    <p:sldId id="265"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Lato" panose="020B0604020202020204" charset="0"/>
      <p:regular r:id="rId36"/>
      <p:bold r:id="rId37"/>
      <p:italic r:id="rId38"/>
      <p:boldItalic r:id="rId39"/>
    </p:embeddedFont>
    <p:embeddedFont>
      <p:font typeface="Poppins" panose="020B0604020202020204" charset="0"/>
      <p:regular r:id="rId40"/>
      <p:bold r:id="rId41"/>
      <p:italic r:id="rId42"/>
      <p:boldItalic r:id="rId43"/>
    </p:embeddedFont>
    <p:embeddedFont>
      <p:font typeface="Poppins Medium" panose="020B0604020202020204"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vans" initials="LE" lastIdx="1" clrIdx="0">
    <p:extLst>
      <p:ext uri="{19B8F6BF-5375-455C-9EA6-DF929625EA0E}">
        <p15:presenceInfo xmlns:p15="http://schemas.microsoft.com/office/powerpoint/2012/main" userId="S-1-5-21-2699331217-828746867-4176691975-17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napToGrid="0">
      <p:cViewPr varScale="1">
        <p:scale>
          <a:sx n="82" d="100"/>
          <a:sy n="82" d="100"/>
        </p:scale>
        <p:origin x="44"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3A883-4FE0-4093-9FC3-096E1E232823}" type="doc">
      <dgm:prSet loTypeId="urn:microsoft.com/office/officeart/2005/8/layout/cycle3" loCatId="" qsTypeId="urn:microsoft.com/office/officeart/2005/8/quickstyle/3d2" qsCatId="3D" csTypeId="urn:microsoft.com/office/officeart/2005/8/colors/accent1_2" csCatId="accent1" phldr="1"/>
      <dgm:spPr/>
      <dgm:t>
        <a:bodyPr/>
        <a:lstStyle/>
        <a:p>
          <a:endParaRPr lang="en-US"/>
        </a:p>
      </dgm:t>
    </dgm:pt>
    <dgm:pt modelId="{86910A97-085C-FD4B-B702-5BCD17A75F81}">
      <dgm:prSet phldrT="[Text]"/>
      <dgm:spPr>
        <a:solidFill>
          <a:srgbClr val="002060"/>
        </a:solidFill>
        <a:effectLst/>
        <a:scene3d>
          <a:camera prst="orthographicFront"/>
          <a:lightRig rig="threePt" dir="t">
            <a:rot lat="0" lon="0" rev="7500000"/>
          </a:lightRig>
        </a:scene3d>
        <a:sp3d prstMaterial="plastic"/>
      </dgm:spPr>
      <dgm:t>
        <a:bodyPr/>
        <a:lstStyle/>
        <a:p>
          <a:r>
            <a:rPr lang="en-US" dirty="0"/>
            <a:t>COMMITTEES: IDENTIFY BEST PRACTICES</a:t>
          </a:r>
        </a:p>
      </dgm:t>
    </dgm:pt>
    <dgm:pt modelId="{A14DC991-A157-0948-AF4C-5ACA898D87C1}" type="parTrans" cxnId="{E14D6DD8-B09D-7149-A5AB-7DDD0590EC73}">
      <dgm:prSet/>
      <dgm:spPr/>
      <dgm:t>
        <a:bodyPr/>
        <a:lstStyle/>
        <a:p>
          <a:endParaRPr lang="en-US"/>
        </a:p>
      </dgm:t>
    </dgm:pt>
    <dgm:pt modelId="{5B3D4FEB-4272-E146-BEAA-267A32FA2907}" type="sibTrans" cxnId="{E14D6DD8-B09D-7149-A5AB-7DDD0590EC73}">
      <dgm:prSet/>
      <dgm:spPr>
        <a:gradFill rotWithShape="0">
          <a:gsLst>
            <a:gs pos="44800">
              <a:schemeClr val="accent4">
                <a:lumMod val="60000"/>
                <a:lumOff val="40000"/>
              </a:schemeClr>
            </a:gs>
            <a:gs pos="0">
              <a:schemeClr val="accent4">
                <a:lumMod val="40000"/>
                <a:lumOff val="60000"/>
              </a:schemeClr>
            </a:gs>
            <a:gs pos="100000">
              <a:schemeClr val="accent6">
                <a:lumMod val="60000"/>
                <a:lumOff val="40000"/>
              </a:schemeClr>
            </a:gs>
            <a:gs pos="100000">
              <a:schemeClr val="accent6">
                <a:lumMod val="60000"/>
                <a:lumOff val="40000"/>
              </a:schemeClr>
            </a:gs>
          </a:gsLst>
        </a:gradFill>
      </dgm:spPr>
      <dgm:t>
        <a:bodyPr/>
        <a:lstStyle/>
        <a:p>
          <a:endParaRPr lang="en-US"/>
        </a:p>
      </dgm:t>
    </dgm:pt>
    <dgm:pt modelId="{7B84406C-21B7-8A48-AB40-E05016712F4F}">
      <dgm:prSet phldrT="[Text]"/>
      <dgm:spPr>
        <a:solidFill>
          <a:srgbClr val="002060"/>
        </a:solidFill>
        <a:effectLst/>
        <a:scene3d>
          <a:camera prst="orthographicFront"/>
          <a:lightRig rig="threePt" dir="t">
            <a:rot lat="0" lon="0" rev="7500000"/>
          </a:lightRig>
        </a:scene3d>
        <a:sp3d prstMaterial="plastic"/>
      </dgm:spPr>
      <dgm:t>
        <a:bodyPr/>
        <a:lstStyle/>
        <a:p>
          <a:r>
            <a:rPr lang="en-US" dirty="0"/>
            <a:t>STANDARDS, GUIDELINES &amp; POLICIES</a:t>
          </a:r>
        </a:p>
      </dgm:t>
    </dgm:pt>
    <dgm:pt modelId="{9A35FA8C-8E98-D049-8484-188EEA434262}" type="parTrans" cxnId="{756A8099-A38E-CF4F-AB05-DEEB000AEC65}">
      <dgm:prSet/>
      <dgm:spPr/>
      <dgm:t>
        <a:bodyPr/>
        <a:lstStyle/>
        <a:p>
          <a:endParaRPr lang="en-US"/>
        </a:p>
      </dgm:t>
    </dgm:pt>
    <dgm:pt modelId="{1D7A9F40-945E-A143-9D15-3836BA48F729}" type="sibTrans" cxnId="{756A8099-A38E-CF4F-AB05-DEEB000AEC65}">
      <dgm:prSet/>
      <dgm:spPr/>
      <dgm:t>
        <a:bodyPr/>
        <a:lstStyle/>
        <a:p>
          <a:endParaRPr lang="en-US"/>
        </a:p>
      </dgm:t>
    </dgm:pt>
    <dgm:pt modelId="{3E310F5F-9FBE-AB44-894F-946C1ECC0CD1}">
      <dgm:prSet phldrT="[Text]"/>
      <dgm:spPr>
        <a:solidFill>
          <a:srgbClr val="002060"/>
        </a:solidFill>
        <a:effectLst/>
        <a:scene3d>
          <a:camera prst="orthographicFront"/>
          <a:lightRig rig="threePt" dir="t">
            <a:rot lat="0" lon="0" rev="7500000"/>
          </a:lightRig>
        </a:scene3d>
        <a:sp3d prstMaterial="plastic"/>
      </dgm:spPr>
      <dgm:t>
        <a:bodyPr/>
        <a:lstStyle/>
        <a:p>
          <a:r>
            <a:rPr lang="en-US" dirty="0"/>
            <a:t>IMPLEMENT</a:t>
          </a:r>
        </a:p>
      </dgm:t>
    </dgm:pt>
    <dgm:pt modelId="{B9775A02-4EDB-B24D-9192-3CECA3B9829A}" type="parTrans" cxnId="{7C6D0D17-E85B-2B4D-AAD7-69F95F290FE1}">
      <dgm:prSet/>
      <dgm:spPr/>
      <dgm:t>
        <a:bodyPr/>
        <a:lstStyle/>
        <a:p>
          <a:endParaRPr lang="en-US"/>
        </a:p>
      </dgm:t>
    </dgm:pt>
    <dgm:pt modelId="{3CE7B8CD-D8E3-914D-85D9-5CA29BB5F0F3}" type="sibTrans" cxnId="{7C6D0D17-E85B-2B4D-AAD7-69F95F290FE1}">
      <dgm:prSet/>
      <dgm:spPr/>
      <dgm:t>
        <a:bodyPr/>
        <a:lstStyle/>
        <a:p>
          <a:endParaRPr lang="en-US"/>
        </a:p>
      </dgm:t>
    </dgm:pt>
    <dgm:pt modelId="{C1B0E985-8067-0144-A216-477E5DABF70E}">
      <dgm:prSet phldrT="[Text]"/>
      <dgm:spPr>
        <a:solidFill>
          <a:srgbClr val="002060"/>
        </a:solidFill>
        <a:effectLst/>
        <a:scene3d>
          <a:camera prst="orthographicFront"/>
          <a:lightRig rig="threePt" dir="t">
            <a:rot lat="0" lon="0" rev="7500000"/>
          </a:lightRig>
        </a:scene3d>
        <a:sp3d prstMaterial="plastic"/>
      </dgm:spPr>
      <dgm:t>
        <a:bodyPr/>
        <a:lstStyle/>
        <a:p>
          <a:r>
            <a:rPr lang="en-US" dirty="0"/>
            <a:t>TRAINING &amp; T.A.</a:t>
          </a:r>
        </a:p>
      </dgm:t>
    </dgm:pt>
    <dgm:pt modelId="{7BF37DA0-8691-664D-8A07-B7F19F6890B3}" type="parTrans" cxnId="{A2EB41E9-402A-BE4F-8BFC-16760DB1B3DE}">
      <dgm:prSet/>
      <dgm:spPr/>
      <dgm:t>
        <a:bodyPr/>
        <a:lstStyle/>
        <a:p>
          <a:endParaRPr lang="en-US"/>
        </a:p>
      </dgm:t>
    </dgm:pt>
    <dgm:pt modelId="{9B6E0882-E8CC-174D-A4E2-1B966D7B2F40}" type="sibTrans" cxnId="{A2EB41E9-402A-BE4F-8BFC-16760DB1B3DE}">
      <dgm:prSet/>
      <dgm:spPr/>
      <dgm:t>
        <a:bodyPr/>
        <a:lstStyle/>
        <a:p>
          <a:endParaRPr lang="en-US"/>
        </a:p>
      </dgm:t>
    </dgm:pt>
    <dgm:pt modelId="{7E758518-2FCF-B94F-9754-2F800276E271}">
      <dgm:prSet phldrT="[Text]"/>
      <dgm:spPr>
        <a:solidFill>
          <a:srgbClr val="002060"/>
        </a:solidFill>
        <a:effectLst/>
        <a:scene3d>
          <a:camera prst="orthographicFront"/>
          <a:lightRig rig="threePt" dir="t">
            <a:rot lat="0" lon="0" rev="7500000"/>
          </a:lightRig>
        </a:scene3d>
        <a:sp3d prstMaterial="plastic"/>
      </dgm:spPr>
      <dgm:t>
        <a:bodyPr/>
        <a:lstStyle/>
        <a:p>
          <a:r>
            <a:rPr lang="en-US" dirty="0"/>
            <a:t>EVALUATION</a:t>
          </a:r>
        </a:p>
      </dgm:t>
    </dgm:pt>
    <dgm:pt modelId="{F53A813C-54EA-5345-B4A6-B2FA67B30974}" type="parTrans" cxnId="{2607B580-EC17-9648-86EA-DECC3AA441BC}">
      <dgm:prSet/>
      <dgm:spPr/>
      <dgm:t>
        <a:bodyPr/>
        <a:lstStyle/>
        <a:p>
          <a:endParaRPr lang="en-US"/>
        </a:p>
      </dgm:t>
    </dgm:pt>
    <dgm:pt modelId="{7A2953E4-4021-E445-80E1-6165CCB965D7}" type="sibTrans" cxnId="{2607B580-EC17-9648-86EA-DECC3AA441BC}">
      <dgm:prSet/>
      <dgm:spPr/>
      <dgm:t>
        <a:bodyPr/>
        <a:lstStyle/>
        <a:p>
          <a:endParaRPr lang="en-US"/>
        </a:p>
      </dgm:t>
    </dgm:pt>
    <dgm:pt modelId="{EE7978EB-E458-4648-8F6A-8D4E51F87941}" type="pres">
      <dgm:prSet presAssocID="{4F43A883-4FE0-4093-9FC3-096E1E232823}" presName="Name0" presStyleCnt="0">
        <dgm:presLayoutVars>
          <dgm:dir/>
          <dgm:resizeHandles val="exact"/>
        </dgm:presLayoutVars>
      </dgm:prSet>
      <dgm:spPr/>
    </dgm:pt>
    <dgm:pt modelId="{F0374211-BAEF-7545-9CB1-1407AB3CE671}" type="pres">
      <dgm:prSet presAssocID="{4F43A883-4FE0-4093-9FC3-096E1E232823}" presName="cycle" presStyleCnt="0"/>
      <dgm:spPr/>
    </dgm:pt>
    <dgm:pt modelId="{6708F53C-905A-134E-AEF7-3877FF4521F7}" type="pres">
      <dgm:prSet presAssocID="{86910A97-085C-FD4B-B702-5BCD17A75F81}" presName="nodeFirstNode" presStyleLbl="node1" presStyleIdx="0" presStyleCnt="5" custScaleY="72315">
        <dgm:presLayoutVars>
          <dgm:bulletEnabled val="1"/>
        </dgm:presLayoutVars>
      </dgm:prSet>
      <dgm:spPr/>
    </dgm:pt>
    <dgm:pt modelId="{AF39183D-944C-E14F-809B-FF6E40A3A32B}" type="pres">
      <dgm:prSet presAssocID="{5B3D4FEB-4272-E146-BEAA-267A32FA2907}" presName="sibTransFirstNode" presStyleLbl="bgShp" presStyleIdx="0" presStyleCnt="1"/>
      <dgm:spPr/>
    </dgm:pt>
    <dgm:pt modelId="{4C3D577A-1DC8-8D4B-90BB-F11D98584FCA}" type="pres">
      <dgm:prSet presAssocID="{7B84406C-21B7-8A48-AB40-E05016712F4F}" presName="nodeFollowingNodes" presStyleLbl="node1" presStyleIdx="1" presStyleCnt="5" custScaleY="72315">
        <dgm:presLayoutVars>
          <dgm:bulletEnabled val="1"/>
        </dgm:presLayoutVars>
      </dgm:prSet>
      <dgm:spPr/>
    </dgm:pt>
    <dgm:pt modelId="{0A92C318-7D0D-CD4C-B139-44D8404462F8}" type="pres">
      <dgm:prSet presAssocID="{3E310F5F-9FBE-AB44-894F-946C1ECC0CD1}" presName="nodeFollowingNodes" presStyleLbl="node1" presStyleIdx="2" presStyleCnt="5" custScaleY="72315" custRadScaleRad="109009" custRadScaleInc="-18208">
        <dgm:presLayoutVars>
          <dgm:bulletEnabled val="1"/>
        </dgm:presLayoutVars>
      </dgm:prSet>
      <dgm:spPr/>
    </dgm:pt>
    <dgm:pt modelId="{F6FAA6C4-B9BF-5845-A066-95BC033EBBAA}" type="pres">
      <dgm:prSet presAssocID="{C1B0E985-8067-0144-A216-477E5DABF70E}" presName="nodeFollowingNodes" presStyleLbl="node1" presStyleIdx="3" presStyleCnt="5" custScaleY="72315" custRadScaleRad="97427" custRadScaleInc="6360">
        <dgm:presLayoutVars>
          <dgm:bulletEnabled val="1"/>
        </dgm:presLayoutVars>
      </dgm:prSet>
      <dgm:spPr/>
    </dgm:pt>
    <dgm:pt modelId="{3DA4334E-154D-1D4B-8807-55E6EC27738A}" type="pres">
      <dgm:prSet presAssocID="{7E758518-2FCF-B94F-9754-2F800276E271}" presName="nodeFollowingNodes" presStyleLbl="node1" presStyleIdx="4" presStyleCnt="5" custScaleY="72315">
        <dgm:presLayoutVars>
          <dgm:bulletEnabled val="1"/>
        </dgm:presLayoutVars>
      </dgm:prSet>
      <dgm:spPr/>
    </dgm:pt>
  </dgm:ptLst>
  <dgm:cxnLst>
    <dgm:cxn modelId="{7C6D0D17-E85B-2B4D-AAD7-69F95F290FE1}" srcId="{4F43A883-4FE0-4093-9FC3-096E1E232823}" destId="{3E310F5F-9FBE-AB44-894F-946C1ECC0CD1}" srcOrd="2" destOrd="0" parTransId="{B9775A02-4EDB-B24D-9192-3CECA3B9829A}" sibTransId="{3CE7B8CD-D8E3-914D-85D9-5CA29BB5F0F3}"/>
    <dgm:cxn modelId="{1FDD141E-6BF8-2949-A440-FE14565F14A9}" type="presOf" srcId="{7E758518-2FCF-B94F-9754-2F800276E271}" destId="{3DA4334E-154D-1D4B-8807-55E6EC27738A}" srcOrd="0" destOrd="0" presId="urn:microsoft.com/office/officeart/2005/8/layout/cycle3"/>
    <dgm:cxn modelId="{C7C58C21-B5C4-744F-B6CE-11EB045E9E6D}" type="presOf" srcId="{86910A97-085C-FD4B-B702-5BCD17A75F81}" destId="{6708F53C-905A-134E-AEF7-3877FF4521F7}" srcOrd="0" destOrd="0" presId="urn:microsoft.com/office/officeart/2005/8/layout/cycle3"/>
    <dgm:cxn modelId="{A3D8912A-1B5F-9F46-88CC-27D8A823877F}" type="presOf" srcId="{4F43A883-4FE0-4093-9FC3-096E1E232823}" destId="{EE7978EB-E458-4648-8F6A-8D4E51F87941}" srcOrd="0" destOrd="0" presId="urn:microsoft.com/office/officeart/2005/8/layout/cycle3"/>
    <dgm:cxn modelId="{09F6D665-E158-E441-BBCA-E5CC848B1080}" type="presOf" srcId="{C1B0E985-8067-0144-A216-477E5DABF70E}" destId="{F6FAA6C4-B9BF-5845-A066-95BC033EBBAA}" srcOrd="0" destOrd="0" presId="urn:microsoft.com/office/officeart/2005/8/layout/cycle3"/>
    <dgm:cxn modelId="{2607B580-EC17-9648-86EA-DECC3AA441BC}" srcId="{4F43A883-4FE0-4093-9FC3-096E1E232823}" destId="{7E758518-2FCF-B94F-9754-2F800276E271}" srcOrd="4" destOrd="0" parTransId="{F53A813C-54EA-5345-B4A6-B2FA67B30974}" sibTransId="{7A2953E4-4021-E445-80E1-6165CCB965D7}"/>
    <dgm:cxn modelId="{A6D8198E-69E6-4442-9164-73D34B6D0A4C}" type="presOf" srcId="{3E310F5F-9FBE-AB44-894F-946C1ECC0CD1}" destId="{0A92C318-7D0D-CD4C-B139-44D8404462F8}" srcOrd="0" destOrd="0" presId="urn:microsoft.com/office/officeart/2005/8/layout/cycle3"/>
    <dgm:cxn modelId="{756A8099-A38E-CF4F-AB05-DEEB000AEC65}" srcId="{4F43A883-4FE0-4093-9FC3-096E1E232823}" destId="{7B84406C-21B7-8A48-AB40-E05016712F4F}" srcOrd="1" destOrd="0" parTransId="{9A35FA8C-8E98-D049-8484-188EEA434262}" sibTransId="{1D7A9F40-945E-A143-9D15-3836BA48F729}"/>
    <dgm:cxn modelId="{73534FCF-6014-0E43-8529-E68192A1E9A8}" type="presOf" srcId="{7B84406C-21B7-8A48-AB40-E05016712F4F}" destId="{4C3D577A-1DC8-8D4B-90BB-F11D98584FCA}" srcOrd="0" destOrd="0" presId="urn:microsoft.com/office/officeart/2005/8/layout/cycle3"/>
    <dgm:cxn modelId="{E14D6DD8-B09D-7149-A5AB-7DDD0590EC73}" srcId="{4F43A883-4FE0-4093-9FC3-096E1E232823}" destId="{86910A97-085C-FD4B-B702-5BCD17A75F81}" srcOrd="0" destOrd="0" parTransId="{A14DC991-A157-0948-AF4C-5ACA898D87C1}" sibTransId="{5B3D4FEB-4272-E146-BEAA-267A32FA2907}"/>
    <dgm:cxn modelId="{A2EB41E9-402A-BE4F-8BFC-16760DB1B3DE}" srcId="{4F43A883-4FE0-4093-9FC3-096E1E232823}" destId="{C1B0E985-8067-0144-A216-477E5DABF70E}" srcOrd="3" destOrd="0" parTransId="{7BF37DA0-8691-664D-8A07-B7F19F6890B3}" sibTransId="{9B6E0882-E8CC-174D-A4E2-1B966D7B2F40}"/>
    <dgm:cxn modelId="{E17AEFFE-4C24-ED4D-919A-C8646E22FF2B}" type="presOf" srcId="{5B3D4FEB-4272-E146-BEAA-267A32FA2907}" destId="{AF39183D-944C-E14F-809B-FF6E40A3A32B}" srcOrd="0" destOrd="0" presId="urn:microsoft.com/office/officeart/2005/8/layout/cycle3"/>
    <dgm:cxn modelId="{DB336100-FEEA-E945-9DCE-9910F12ECA12}" type="presParOf" srcId="{EE7978EB-E458-4648-8F6A-8D4E51F87941}" destId="{F0374211-BAEF-7545-9CB1-1407AB3CE671}" srcOrd="0" destOrd="0" presId="urn:microsoft.com/office/officeart/2005/8/layout/cycle3"/>
    <dgm:cxn modelId="{30F32281-E0B7-D44E-9B9F-821E26D3BEDA}" type="presParOf" srcId="{F0374211-BAEF-7545-9CB1-1407AB3CE671}" destId="{6708F53C-905A-134E-AEF7-3877FF4521F7}" srcOrd="0" destOrd="0" presId="urn:microsoft.com/office/officeart/2005/8/layout/cycle3"/>
    <dgm:cxn modelId="{1548907B-9CB8-874B-B8BE-D1EA1FB69FFB}" type="presParOf" srcId="{F0374211-BAEF-7545-9CB1-1407AB3CE671}" destId="{AF39183D-944C-E14F-809B-FF6E40A3A32B}" srcOrd="1" destOrd="0" presId="urn:microsoft.com/office/officeart/2005/8/layout/cycle3"/>
    <dgm:cxn modelId="{CEF3F240-F184-0D43-82EF-A434392F91D9}" type="presParOf" srcId="{F0374211-BAEF-7545-9CB1-1407AB3CE671}" destId="{4C3D577A-1DC8-8D4B-90BB-F11D98584FCA}" srcOrd="2" destOrd="0" presId="urn:microsoft.com/office/officeart/2005/8/layout/cycle3"/>
    <dgm:cxn modelId="{5985AA02-7FEF-3847-A72F-49B5350234C3}" type="presParOf" srcId="{F0374211-BAEF-7545-9CB1-1407AB3CE671}" destId="{0A92C318-7D0D-CD4C-B139-44D8404462F8}" srcOrd="3" destOrd="0" presId="urn:microsoft.com/office/officeart/2005/8/layout/cycle3"/>
    <dgm:cxn modelId="{EE476A6B-9CFC-5842-BE7E-0174D29B6CDE}" type="presParOf" srcId="{F0374211-BAEF-7545-9CB1-1407AB3CE671}" destId="{F6FAA6C4-B9BF-5845-A066-95BC033EBBAA}" srcOrd="4" destOrd="0" presId="urn:microsoft.com/office/officeart/2005/8/layout/cycle3"/>
    <dgm:cxn modelId="{7292278F-AB4E-2E4A-98B8-53A66FE33AF0}" type="presParOf" srcId="{F0374211-BAEF-7545-9CB1-1407AB3CE671}" destId="{3DA4334E-154D-1D4B-8807-55E6EC27738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EE70B-BDF7-0947-98B9-FFFD864EBEF5}" type="doc">
      <dgm:prSet loTypeId="urn:microsoft.com/office/officeart/2005/8/layout/hChevron3" loCatId="" qsTypeId="urn:microsoft.com/office/officeart/2005/8/quickstyle/simple1" qsCatId="simple" csTypeId="urn:microsoft.com/office/officeart/2005/8/colors/accent1_2" csCatId="accent1" phldr="1"/>
      <dgm:spPr/>
    </dgm:pt>
    <dgm:pt modelId="{F53A237A-17AD-6A43-98C9-6B151F91DA4C}">
      <dgm:prSet phldrT="[Text]"/>
      <dgm:spPr>
        <a:solidFill>
          <a:srgbClr val="00B0F0"/>
        </a:solidFill>
      </dgm:spPr>
      <dgm:t>
        <a:bodyPr/>
        <a:lstStyle/>
        <a:p>
          <a:r>
            <a:rPr lang="en-US" dirty="0"/>
            <a:t>Standards, Trainings &amp; Practices Committee</a:t>
          </a:r>
        </a:p>
      </dgm:t>
    </dgm:pt>
    <dgm:pt modelId="{629DC618-F6E8-324F-86BA-980FAE28FCD6}" type="parTrans" cxnId="{8340A326-3764-6D4A-A6D5-0B790E378CA5}">
      <dgm:prSet/>
      <dgm:spPr/>
      <dgm:t>
        <a:bodyPr/>
        <a:lstStyle/>
        <a:p>
          <a:endParaRPr lang="en-US"/>
        </a:p>
      </dgm:t>
    </dgm:pt>
    <dgm:pt modelId="{3C42E310-26F2-AD48-BD30-9EC12D142280}" type="sibTrans" cxnId="{8340A326-3764-6D4A-A6D5-0B790E378CA5}">
      <dgm:prSet/>
      <dgm:spPr/>
      <dgm:t>
        <a:bodyPr/>
        <a:lstStyle/>
        <a:p>
          <a:endParaRPr lang="en-US"/>
        </a:p>
      </dgm:t>
    </dgm:pt>
    <dgm:pt modelId="{E3C3865D-ABB2-3144-BB9A-74EFDAF19705}">
      <dgm:prSet phldrT="[Text]"/>
      <dgm:spPr>
        <a:solidFill>
          <a:srgbClr val="00B0F0"/>
        </a:solidFill>
      </dgm:spPr>
      <dgm:t>
        <a:bodyPr/>
        <a:lstStyle/>
        <a:p>
          <a:r>
            <a:rPr lang="en-US" dirty="0"/>
            <a:t>Lived Experience Committee</a:t>
          </a:r>
        </a:p>
      </dgm:t>
    </dgm:pt>
    <dgm:pt modelId="{3B0ACE1C-6ED4-9442-8D0B-19D2CF58867D}" type="parTrans" cxnId="{E3F0F7C5-BD40-154A-BEF2-ACDEB642A76E}">
      <dgm:prSet/>
      <dgm:spPr/>
      <dgm:t>
        <a:bodyPr/>
        <a:lstStyle/>
        <a:p>
          <a:endParaRPr lang="en-US"/>
        </a:p>
      </dgm:t>
    </dgm:pt>
    <dgm:pt modelId="{D132FED0-41A1-4442-B6B0-F2C4F2627030}" type="sibTrans" cxnId="{E3F0F7C5-BD40-154A-BEF2-ACDEB642A76E}">
      <dgm:prSet/>
      <dgm:spPr/>
      <dgm:t>
        <a:bodyPr/>
        <a:lstStyle/>
        <a:p>
          <a:endParaRPr lang="en-US"/>
        </a:p>
      </dgm:t>
    </dgm:pt>
    <dgm:pt modelId="{4594659A-CF8E-E74D-9920-E152509F9AAB}">
      <dgm:prSet phldrT="[Text]"/>
      <dgm:spPr>
        <a:solidFill>
          <a:srgbClr val="00B0F0"/>
        </a:solidFill>
      </dgm:spPr>
      <dgm:t>
        <a:bodyPr/>
        <a:lstStyle/>
        <a:p>
          <a:r>
            <a:rPr lang="en-US" dirty="0"/>
            <a:t>Steering Committee</a:t>
          </a:r>
        </a:p>
      </dgm:t>
    </dgm:pt>
    <dgm:pt modelId="{51742FE3-B2C5-F24B-AD9A-2DC6BC326876}" type="parTrans" cxnId="{A8D6CACA-8C07-DD4B-803B-353171D22355}">
      <dgm:prSet/>
      <dgm:spPr/>
      <dgm:t>
        <a:bodyPr/>
        <a:lstStyle/>
        <a:p>
          <a:endParaRPr lang="en-US"/>
        </a:p>
      </dgm:t>
    </dgm:pt>
    <dgm:pt modelId="{1CF1ABE2-6A95-A747-B1D4-F83F05E2D1D5}" type="sibTrans" cxnId="{A8D6CACA-8C07-DD4B-803B-353171D22355}">
      <dgm:prSet/>
      <dgm:spPr/>
      <dgm:t>
        <a:bodyPr/>
        <a:lstStyle/>
        <a:p>
          <a:endParaRPr lang="en-US"/>
        </a:p>
      </dgm:t>
    </dgm:pt>
    <dgm:pt modelId="{FFDCC4D3-EBC8-AB4A-924E-F136882E36BE}" type="pres">
      <dgm:prSet presAssocID="{D1FEE70B-BDF7-0947-98B9-FFFD864EBEF5}" presName="Name0" presStyleCnt="0">
        <dgm:presLayoutVars>
          <dgm:dir/>
          <dgm:resizeHandles val="exact"/>
        </dgm:presLayoutVars>
      </dgm:prSet>
      <dgm:spPr/>
    </dgm:pt>
    <dgm:pt modelId="{56D019BE-80BE-6348-BF69-650873C17932}" type="pres">
      <dgm:prSet presAssocID="{F53A237A-17AD-6A43-98C9-6B151F91DA4C}" presName="parTxOnly" presStyleLbl="node1" presStyleIdx="0" presStyleCnt="3">
        <dgm:presLayoutVars>
          <dgm:bulletEnabled val="1"/>
        </dgm:presLayoutVars>
      </dgm:prSet>
      <dgm:spPr/>
    </dgm:pt>
    <dgm:pt modelId="{DFA45C0E-E94F-834B-B876-CF8F5259FD49}" type="pres">
      <dgm:prSet presAssocID="{3C42E310-26F2-AD48-BD30-9EC12D142280}" presName="parSpace" presStyleCnt="0"/>
      <dgm:spPr/>
    </dgm:pt>
    <dgm:pt modelId="{50850F41-5FC6-FF46-8279-8DD2DF30CEAC}" type="pres">
      <dgm:prSet presAssocID="{E3C3865D-ABB2-3144-BB9A-74EFDAF19705}" presName="parTxOnly" presStyleLbl="node1" presStyleIdx="1" presStyleCnt="3">
        <dgm:presLayoutVars>
          <dgm:bulletEnabled val="1"/>
        </dgm:presLayoutVars>
      </dgm:prSet>
      <dgm:spPr/>
    </dgm:pt>
    <dgm:pt modelId="{DB7A37E4-A15B-8F4A-9A62-B80378E38A55}" type="pres">
      <dgm:prSet presAssocID="{D132FED0-41A1-4442-B6B0-F2C4F2627030}" presName="parSpace" presStyleCnt="0"/>
      <dgm:spPr/>
    </dgm:pt>
    <dgm:pt modelId="{D16962DA-70AC-064F-83EC-01A0B6C932F1}" type="pres">
      <dgm:prSet presAssocID="{4594659A-CF8E-E74D-9920-E152509F9AAB}" presName="parTxOnly" presStyleLbl="node1" presStyleIdx="2" presStyleCnt="3">
        <dgm:presLayoutVars>
          <dgm:bulletEnabled val="1"/>
        </dgm:presLayoutVars>
      </dgm:prSet>
      <dgm:spPr/>
    </dgm:pt>
  </dgm:ptLst>
  <dgm:cxnLst>
    <dgm:cxn modelId="{8340A326-3764-6D4A-A6D5-0B790E378CA5}" srcId="{D1FEE70B-BDF7-0947-98B9-FFFD864EBEF5}" destId="{F53A237A-17AD-6A43-98C9-6B151F91DA4C}" srcOrd="0" destOrd="0" parTransId="{629DC618-F6E8-324F-86BA-980FAE28FCD6}" sibTransId="{3C42E310-26F2-AD48-BD30-9EC12D142280}"/>
    <dgm:cxn modelId="{9100FD2C-9FF8-9F42-8EF2-83005D031C6F}" type="presOf" srcId="{D1FEE70B-BDF7-0947-98B9-FFFD864EBEF5}" destId="{FFDCC4D3-EBC8-AB4A-924E-F136882E36BE}" srcOrd="0" destOrd="0" presId="urn:microsoft.com/office/officeart/2005/8/layout/hChevron3"/>
    <dgm:cxn modelId="{578CA575-BCF2-C148-AF90-727DB8301FE6}" type="presOf" srcId="{F53A237A-17AD-6A43-98C9-6B151F91DA4C}" destId="{56D019BE-80BE-6348-BF69-650873C17932}" srcOrd="0" destOrd="0" presId="urn:microsoft.com/office/officeart/2005/8/layout/hChevron3"/>
    <dgm:cxn modelId="{307C22A6-DAFD-8A41-A2AE-C8AC839929DC}" type="presOf" srcId="{E3C3865D-ABB2-3144-BB9A-74EFDAF19705}" destId="{50850F41-5FC6-FF46-8279-8DD2DF30CEAC}" srcOrd="0" destOrd="0" presId="urn:microsoft.com/office/officeart/2005/8/layout/hChevron3"/>
    <dgm:cxn modelId="{D704B4BF-6EA2-A647-9AA1-A7247F672CD1}" type="presOf" srcId="{4594659A-CF8E-E74D-9920-E152509F9AAB}" destId="{D16962DA-70AC-064F-83EC-01A0B6C932F1}" srcOrd="0" destOrd="0" presId="urn:microsoft.com/office/officeart/2005/8/layout/hChevron3"/>
    <dgm:cxn modelId="{E3F0F7C5-BD40-154A-BEF2-ACDEB642A76E}" srcId="{D1FEE70B-BDF7-0947-98B9-FFFD864EBEF5}" destId="{E3C3865D-ABB2-3144-BB9A-74EFDAF19705}" srcOrd="1" destOrd="0" parTransId="{3B0ACE1C-6ED4-9442-8D0B-19D2CF58867D}" sibTransId="{D132FED0-41A1-4442-B6B0-F2C4F2627030}"/>
    <dgm:cxn modelId="{A8D6CACA-8C07-DD4B-803B-353171D22355}" srcId="{D1FEE70B-BDF7-0947-98B9-FFFD864EBEF5}" destId="{4594659A-CF8E-E74D-9920-E152509F9AAB}" srcOrd="2" destOrd="0" parTransId="{51742FE3-B2C5-F24B-AD9A-2DC6BC326876}" sibTransId="{1CF1ABE2-6A95-A747-B1D4-F83F05E2D1D5}"/>
    <dgm:cxn modelId="{4C8EF693-987F-D148-AECD-C448EFDD3BA8}" type="presParOf" srcId="{FFDCC4D3-EBC8-AB4A-924E-F136882E36BE}" destId="{56D019BE-80BE-6348-BF69-650873C17932}" srcOrd="0" destOrd="0" presId="urn:microsoft.com/office/officeart/2005/8/layout/hChevron3"/>
    <dgm:cxn modelId="{BE222ACF-57D1-AB41-8245-670D357C55C1}" type="presParOf" srcId="{FFDCC4D3-EBC8-AB4A-924E-F136882E36BE}" destId="{DFA45C0E-E94F-834B-B876-CF8F5259FD49}" srcOrd="1" destOrd="0" presId="urn:microsoft.com/office/officeart/2005/8/layout/hChevron3"/>
    <dgm:cxn modelId="{6FE99D57-C26E-E445-8FFF-AC55CE0C260E}" type="presParOf" srcId="{FFDCC4D3-EBC8-AB4A-924E-F136882E36BE}" destId="{50850F41-5FC6-FF46-8279-8DD2DF30CEAC}" srcOrd="2" destOrd="0" presId="urn:microsoft.com/office/officeart/2005/8/layout/hChevron3"/>
    <dgm:cxn modelId="{A24E1193-6F15-B845-9718-A6DFC9F37B4B}" type="presParOf" srcId="{FFDCC4D3-EBC8-AB4A-924E-F136882E36BE}" destId="{DB7A37E4-A15B-8F4A-9A62-B80378E38A55}" srcOrd="3" destOrd="0" presId="urn:microsoft.com/office/officeart/2005/8/layout/hChevron3"/>
    <dgm:cxn modelId="{13CBB8B6-DFB9-D14E-8ADB-A670487178CB}" type="presParOf" srcId="{FFDCC4D3-EBC8-AB4A-924E-F136882E36BE}" destId="{D16962DA-70AC-064F-83EC-01A0B6C932F1}"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9183D-944C-E14F-809B-FF6E40A3A32B}">
      <dsp:nvSpPr>
        <dsp:cNvPr id="0" name=""/>
        <dsp:cNvSpPr/>
      </dsp:nvSpPr>
      <dsp:spPr>
        <a:xfrm>
          <a:off x="486372" y="40920"/>
          <a:ext cx="3728787" cy="3728787"/>
        </a:xfrm>
        <a:prstGeom prst="circularArrow">
          <a:avLst>
            <a:gd name="adj1" fmla="val 5544"/>
            <a:gd name="adj2" fmla="val 330680"/>
            <a:gd name="adj3" fmla="val 13868507"/>
            <a:gd name="adj4" fmla="val 17329873"/>
            <a:gd name="adj5" fmla="val 5757"/>
          </a:avLst>
        </a:prstGeom>
        <a:gradFill rotWithShape="0">
          <a:gsLst>
            <a:gs pos="44800">
              <a:schemeClr val="accent4">
                <a:lumMod val="60000"/>
                <a:lumOff val="40000"/>
              </a:schemeClr>
            </a:gs>
            <a:gs pos="0">
              <a:schemeClr val="accent4">
                <a:lumMod val="40000"/>
                <a:lumOff val="60000"/>
              </a:schemeClr>
            </a:gs>
            <a:gs pos="100000">
              <a:schemeClr val="accent6">
                <a:lumMod val="60000"/>
                <a:lumOff val="40000"/>
              </a:schemeClr>
            </a:gs>
            <a:gs pos="100000">
              <a:schemeClr val="accent6">
                <a:lumMod val="60000"/>
                <a:lumOff val="4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708F53C-905A-134E-AEF7-3877FF4521F7}">
      <dsp:nvSpPr>
        <dsp:cNvPr id="0" name=""/>
        <dsp:cNvSpPr/>
      </dsp:nvSpPr>
      <dsp:spPr>
        <a:xfrm>
          <a:off x="1512846" y="176639"/>
          <a:ext cx="1675839" cy="605941"/>
        </a:xfrm>
        <a:prstGeom prst="roundRect">
          <a:avLst/>
        </a:prstGeom>
        <a:solidFill>
          <a:srgbClr val="002060"/>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COMMITTEES: IDENTIFY BEST PRACTICES</a:t>
          </a:r>
        </a:p>
      </dsp:txBody>
      <dsp:txXfrm>
        <a:off x="1542426" y="206219"/>
        <a:ext cx="1616679" cy="546781"/>
      </dsp:txXfrm>
    </dsp:sp>
    <dsp:sp modelId="{4C3D577A-1DC8-8D4B-90BB-F11D98584FCA}">
      <dsp:nvSpPr>
        <dsp:cNvPr id="0" name=""/>
        <dsp:cNvSpPr/>
      </dsp:nvSpPr>
      <dsp:spPr>
        <a:xfrm>
          <a:off x="3025122" y="1275372"/>
          <a:ext cx="1675839" cy="605941"/>
        </a:xfrm>
        <a:prstGeom prst="roundRect">
          <a:avLst/>
        </a:prstGeom>
        <a:solidFill>
          <a:srgbClr val="002060"/>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STANDARDS, GUIDELINES &amp; POLICIES</a:t>
          </a:r>
        </a:p>
      </dsp:txBody>
      <dsp:txXfrm>
        <a:off x="3054702" y="1304952"/>
        <a:ext cx="1616679" cy="546781"/>
      </dsp:txXfrm>
    </dsp:sp>
    <dsp:sp modelId="{0A92C318-7D0D-CD4C-B139-44D8404462F8}">
      <dsp:nvSpPr>
        <dsp:cNvPr id="0" name=""/>
        <dsp:cNvSpPr/>
      </dsp:nvSpPr>
      <dsp:spPr>
        <a:xfrm>
          <a:off x="2778988" y="2950547"/>
          <a:ext cx="1675839" cy="605941"/>
        </a:xfrm>
        <a:prstGeom prst="roundRect">
          <a:avLst/>
        </a:prstGeom>
        <a:solidFill>
          <a:srgbClr val="002060"/>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IMPLEMENT</a:t>
          </a:r>
        </a:p>
      </dsp:txBody>
      <dsp:txXfrm>
        <a:off x="2808568" y="2980127"/>
        <a:ext cx="1616679" cy="546781"/>
      </dsp:txXfrm>
    </dsp:sp>
    <dsp:sp modelId="{F6FAA6C4-B9BF-5845-A066-95BC033EBBAA}">
      <dsp:nvSpPr>
        <dsp:cNvPr id="0" name=""/>
        <dsp:cNvSpPr/>
      </dsp:nvSpPr>
      <dsp:spPr>
        <a:xfrm>
          <a:off x="520864" y="2956679"/>
          <a:ext cx="1675839" cy="605941"/>
        </a:xfrm>
        <a:prstGeom prst="roundRect">
          <a:avLst/>
        </a:prstGeom>
        <a:solidFill>
          <a:srgbClr val="002060"/>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TRAINING &amp; T.A.</a:t>
          </a:r>
        </a:p>
      </dsp:txBody>
      <dsp:txXfrm>
        <a:off x="550444" y="2986259"/>
        <a:ext cx="1616679" cy="546781"/>
      </dsp:txXfrm>
    </dsp:sp>
    <dsp:sp modelId="{3DA4334E-154D-1D4B-8807-55E6EC27738A}">
      <dsp:nvSpPr>
        <dsp:cNvPr id="0" name=""/>
        <dsp:cNvSpPr/>
      </dsp:nvSpPr>
      <dsp:spPr>
        <a:xfrm>
          <a:off x="570" y="1275372"/>
          <a:ext cx="1675839" cy="605941"/>
        </a:xfrm>
        <a:prstGeom prst="roundRect">
          <a:avLst/>
        </a:prstGeom>
        <a:solidFill>
          <a:srgbClr val="002060"/>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EVALUATION</a:t>
          </a:r>
        </a:p>
      </dsp:txBody>
      <dsp:txXfrm>
        <a:off x="30150" y="1304952"/>
        <a:ext cx="1616679" cy="546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019BE-80BE-6348-BF69-650873C17932}">
      <dsp:nvSpPr>
        <dsp:cNvPr id="0" name=""/>
        <dsp:cNvSpPr/>
      </dsp:nvSpPr>
      <dsp:spPr>
        <a:xfrm>
          <a:off x="1821" y="1341716"/>
          <a:ext cx="1592639" cy="637055"/>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dirty="0"/>
            <a:t>Standards, Trainings &amp; Practices Committee</a:t>
          </a:r>
        </a:p>
      </dsp:txBody>
      <dsp:txXfrm>
        <a:off x="1821" y="1341716"/>
        <a:ext cx="1433375" cy="637055"/>
      </dsp:txXfrm>
    </dsp:sp>
    <dsp:sp modelId="{50850F41-5FC6-FF46-8279-8DD2DF30CEAC}">
      <dsp:nvSpPr>
        <dsp:cNvPr id="0" name=""/>
        <dsp:cNvSpPr/>
      </dsp:nvSpPr>
      <dsp:spPr>
        <a:xfrm>
          <a:off x="1275932" y="1341716"/>
          <a:ext cx="1592639" cy="637055"/>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dirty="0"/>
            <a:t>Lived Experience Committee</a:t>
          </a:r>
        </a:p>
      </dsp:txBody>
      <dsp:txXfrm>
        <a:off x="1594460" y="1341716"/>
        <a:ext cx="955584" cy="637055"/>
      </dsp:txXfrm>
    </dsp:sp>
    <dsp:sp modelId="{D16962DA-70AC-064F-83EC-01A0B6C932F1}">
      <dsp:nvSpPr>
        <dsp:cNvPr id="0" name=""/>
        <dsp:cNvSpPr/>
      </dsp:nvSpPr>
      <dsp:spPr>
        <a:xfrm>
          <a:off x="2550044" y="1341716"/>
          <a:ext cx="1592639" cy="637055"/>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dirty="0"/>
            <a:t>Steering Committee</a:t>
          </a:r>
        </a:p>
      </dsp:txBody>
      <dsp:txXfrm>
        <a:off x="2868572" y="1341716"/>
        <a:ext cx="955584" cy="6370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54703e7db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154703e7db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7ec4de34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g157ec4de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7ec4de34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g157ec4de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34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7ec4de34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g157ec4de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60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7ec4de34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g157ec4de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81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7ec4de34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g157ec4de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6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7ec4de34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8" name="Google Shape;178;g157ec4de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705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4703e7db9_1_5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solidFill>
                  <a:schemeClr val="dk1"/>
                </a:solidFill>
              </a:rPr>
              <a:t>A crisis center is a facility, often with an embedded call center, where people going through personal crises can obtain compassionate, non-judgemental emotional  support, crisis assessment and intervention if  needed, and linkage with resources, either in  person, telephonically, via text or chat.</a:t>
            </a:r>
            <a:endParaRPr sz="1200">
              <a:solidFill>
                <a:schemeClr val="dk1"/>
              </a:solidFill>
            </a:endParaRPr>
          </a:p>
          <a:p>
            <a:pPr marL="0" lvl="0" indent="0" algn="l" rtl="0">
              <a:lnSpc>
                <a:spcPct val="127272"/>
              </a:lnSpc>
              <a:spcBef>
                <a:spcPts val="0"/>
              </a:spcBef>
              <a:spcAft>
                <a:spcPts val="0"/>
              </a:spcAft>
              <a:buNone/>
            </a:pPr>
            <a:r>
              <a:rPr lang="en" sz="1200">
                <a:solidFill>
                  <a:schemeClr val="dk1"/>
                </a:solidFill>
              </a:rPr>
              <a:t>These centers act as a </a:t>
            </a:r>
            <a:r>
              <a:rPr lang="en" sz="1200" b="1">
                <a:solidFill>
                  <a:srgbClr val="044B5F"/>
                </a:solidFill>
              </a:rPr>
              <a:t>safety net for those who may  be experiencing serious behavioral health concerns</a:t>
            </a:r>
            <a:r>
              <a:rPr lang="en" sz="1200">
                <a:solidFill>
                  <a:srgbClr val="044B5F"/>
                </a:solidFill>
              </a:rPr>
              <a:t> </a:t>
            </a:r>
            <a:r>
              <a:rPr lang="en" sz="1200">
                <a:solidFill>
                  <a:schemeClr val="dk1"/>
                </a:solidFill>
              </a:rPr>
              <a:t>and may be unfamiliar with where to turn or how to access assistance and support. Centers that are part of the Lifeline network support Lifeline contacts over the phone, via chat online, and over text.</a:t>
            </a:r>
            <a:endParaRPr sz="1200">
              <a:solidFill>
                <a:schemeClr val="dk1"/>
              </a:solidFill>
            </a:endParaRPr>
          </a:p>
          <a:p>
            <a:pPr marL="0" lvl="0" indent="0" algn="l" rtl="0">
              <a:lnSpc>
                <a:spcPct val="129545"/>
              </a:lnSpc>
              <a:spcBef>
                <a:spcPts val="700"/>
              </a:spcBef>
              <a:spcAft>
                <a:spcPts val="0"/>
              </a:spcAft>
              <a:buNone/>
            </a:pPr>
            <a:r>
              <a:rPr lang="en" sz="1200" b="1">
                <a:solidFill>
                  <a:srgbClr val="044B5F"/>
                </a:solidFill>
              </a:rPr>
              <a:t>Your local crisis center usually serves your entire community, often 24/7 and free of charge. </a:t>
            </a:r>
            <a:r>
              <a:rPr lang="en" sz="1200">
                <a:solidFill>
                  <a:schemeClr val="dk1"/>
                </a:solidFill>
              </a:rPr>
              <a:t>Crisis centers answer calls for the Lifeline, as well as local helplines, and may offer other resources such as text, chat, or mobile services. Crisis centers also provide training and educational resources on suicide prevention and mental wellness. They are also a resource for mental health professionals seeking advice on best practices. All of the services a crisis center offers strengthens their local community and the state as a whole.</a:t>
            </a:r>
            <a:endParaRPr sz="1200">
              <a:solidFill>
                <a:schemeClr val="dk1"/>
              </a:solidFill>
            </a:endParaRPr>
          </a:p>
          <a:p>
            <a:pPr marL="0" lvl="0" indent="0" algn="l" rtl="0">
              <a:lnSpc>
                <a:spcPct val="129545"/>
              </a:lnSpc>
              <a:spcBef>
                <a:spcPts val="700"/>
              </a:spcBef>
              <a:spcAft>
                <a:spcPts val="0"/>
              </a:spcAft>
              <a:buNone/>
            </a:pPr>
            <a:r>
              <a:rPr lang="en" sz="1200">
                <a:solidFill>
                  <a:schemeClr val="dk1"/>
                </a:solidFill>
              </a:rPr>
              <a:t>Crisis centers are embedded deeply in their communities, and understand and can advocate for the unique needs of their local region. This allows them to </a:t>
            </a:r>
            <a:r>
              <a:rPr lang="en" sz="1200" b="1">
                <a:solidFill>
                  <a:srgbClr val="044B5F"/>
                </a:solidFill>
              </a:rPr>
              <a:t>directly support </a:t>
            </a:r>
            <a:r>
              <a:rPr lang="en" sz="1200">
                <a:solidFill>
                  <a:schemeClr val="dk1"/>
                </a:solidFill>
              </a:rPr>
              <a:t>State, U.S. Territory, and Tribal behavioral health and suicide prevention plans as well.</a:t>
            </a:r>
            <a:endParaRPr sz="1200">
              <a:solidFill>
                <a:schemeClr val="dk1"/>
              </a:solidFill>
            </a:endParaRPr>
          </a:p>
          <a:p>
            <a:pPr marL="0" lvl="0" indent="0" algn="l" rtl="0">
              <a:spcBef>
                <a:spcPts val="700"/>
              </a:spcBef>
              <a:spcAft>
                <a:spcPts val="0"/>
              </a:spcAft>
              <a:buNone/>
            </a:pPr>
            <a:endParaRPr/>
          </a:p>
          <a:p>
            <a:pPr marL="0" lvl="0" indent="0" algn="l" rtl="0">
              <a:spcBef>
                <a:spcPts val="0"/>
              </a:spcBef>
              <a:spcAft>
                <a:spcPts val="0"/>
              </a:spcAft>
              <a:buNone/>
            </a:pPr>
            <a:endParaRPr/>
          </a:p>
        </p:txBody>
      </p:sp>
      <p:sp>
        <p:nvSpPr>
          <p:cNvPr id="147" name="Google Shape;147;g154703e7db9_1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54703e7db9_1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54703e7db9_1_4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154703e7db9_1_4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443303279_1_5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g15443303279_1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443303279_1_5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g15443303279_1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87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443303279_1_5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g15443303279_1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85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443303279_1_5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g15443303279_1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36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443303279_1_5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g15443303279_1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12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443303279_1_5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g15443303279_1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40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lang="en-US" dirty="0"/>
              <a:t>[</a:t>
            </a:r>
            <a:r>
              <a:rPr lang="en-US" dirty="0" err="1"/>
              <a:t>dk</a:t>
            </a:r>
            <a:r>
              <a:rPr lang="en-US" dirty="0"/>
              <a:t>] conform style</a:t>
            </a:r>
          </a:p>
          <a:p>
            <a:endParaRPr lang="en-US" dirty="0"/>
          </a:p>
        </p:txBody>
      </p:sp>
      <p:sp>
        <p:nvSpPr>
          <p:cNvPr id="4" name="Slide Number Placeholder 3"/>
          <p:cNvSpPr>
            <a:spLocks noGrp="1"/>
          </p:cNvSpPr>
          <p:nvPr>
            <p:ph type="sldNum" sz="quarter" idx="10"/>
          </p:nvPr>
        </p:nvSpPr>
        <p:spPr/>
        <p:txBody>
          <a:bodyPr/>
          <a:lstStyle/>
          <a:p>
            <a:fld id="{7B33C99C-34DE-F249-B9A9-F22FF25E9C61}" type="slidenum">
              <a:rPr lang="en-US" smtClean="0"/>
              <a:t>16</a:t>
            </a:fld>
            <a:endParaRPr lang="en-US" dirty="0"/>
          </a:p>
        </p:txBody>
      </p:sp>
    </p:spTree>
    <p:extLst>
      <p:ext uri="{BB962C8B-B14F-4D97-AF65-F5344CB8AC3E}">
        <p14:creationId xmlns:p14="http://schemas.microsoft.com/office/powerpoint/2010/main" val="2446996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443303279_1_5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g15443303279_1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26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4572000" y="528638"/>
            <a:ext cx="4004700" cy="4086300"/>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6"/>
        <p:cNvGrpSpPr/>
        <p:nvPr/>
      </p:nvGrpSpPr>
      <p:grpSpPr>
        <a:xfrm>
          <a:off x="0" y="0"/>
          <a:ext cx="0" cy="0"/>
          <a:chOff x="0" y="0"/>
          <a:chExt cx="0" cy="0"/>
        </a:xfrm>
      </p:grpSpPr>
      <p:sp>
        <p:nvSpPr>
          <p:cNvPr id="67" name="Google Shape;67;p18"/>
          <p:cNvSpPr>
            <a:spLocks noGrp="1"/>
          </p:cNvSpPr>
          <p:nvPr>
            <p:ph type="pic" idx="2"/>
          </p:nvPr>
        </p:nvSpPr>
        <p:spPr>
          <a:xfrm>
            <a:off x="4572000" y="528638"/>
            <a:ext cx="4004700" cy="4086300"/>
          </a:xfrm>
          <a:prstGeom prst="rect">
            <a:avLst/>
          </a:prstGeom>
          <a:solidFill>
            <a:schemeClr val="l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8"/>
        <p:cNvGrpSpPr/>
        <p:nvPr/>
      </p:nvGrpSpPr>
      <p:grpSpPr>
        <a:xfrm>
          <a:off x="0" y="0"/>
          <a:ext cx="0" cy="0"/>
          <a:chOff x="0" y="0"/>
          <a:chExt cx="0" cy="0"/>
        </a:xfrm>
      </p:grpSpPr>
      <p:sp>
        <p:nvSpPr>
          <p:cNvPr id="69" name="Google Shape;69;p19"/>
          <p:cNvSpPr txBox="1">
            <a:spLocks noGrp="1"/>
          </p:cNvSpPr>
          <p:nvPr>
            <p:ph type="body" idx="1"/>
          </p:nvPr>
        </p:nvSpPr>
        <p:spPr>
          <a:xfrm>
            <a:off x="439464" y="994576"/>
            <a:ext cx="8265000" cy="3238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0" name="Google Shape;70;p19" descr="Graphical user interface&#10;&#10;Description automatically generated with medium confidence"/>
          <p:cNvPicPr preferRelativeResize="0"/>
          <p:nvPr/>
        </p:nvPicPr>
        <p:blipFill rotWithShape="1">
          <a:blip r:embed="rId2">
            <a:alphaModFix/>
          </a:blip>
          <a:srcRect/>
          <a:stretch/>
        </p:blipFill>
        <p:spPr>
          <a:xfrm>
            <a:off x="7484545" y="4234652"/>
            <a:ext cx="1573496" cy="458182"/>
          </a:xfrm>
          <a:prstGeom prst="rect">
            <a:avLst/>
          </a:prstGeom>
          <a:noFill/>
          <a:ln>
            <a:noFill/>
          </a:ln>
        </p:spPr>
      </p:pic>
      <p:pic>
        <p:nvPicPr>
          <p:cNvPr id="71" name="Google Shape;71;p19" descr="Icon&#10;&#10;Description automatically generated"/>
          <p:cNvPicPr preferRelativeResize="0"/>
          <p:nvPr/>
        </p:nvPicPr>
        <p:blipFill rotWithShape="1">
          <a:blip r:embed="rId3">
            <a:alphaModFix/>
          </a:blip>
          <a:srcRect/>
          <a:stretch/>
        </p:blipFill>
        <p:spPr>
          <a:xfrm>
            <a:off x="7504118" y="4793999"/>
            <a:ext cx="1590625" cy="229618"/>
          </a:xfrm>
          <a:prstGeom prst="rect">
            <a:avLst/>
          </a:prstGeom>
          <a:noFill/>
          <a:ln>
            <a:noFill/>
          </a:ln>
        </p:spPr>
      </p:pic>
      <p:sp>
        <p:nvSpPr>
          <p:cNvPr id="72" name="Google Shape;72;p19"/>
          <p:cNvSpPr txBox="1">
            <a:spLocks noGrp="1"/>
          </p:cNvSpPr>
          <p:nvPr>
            <p:ph type="body" idx="2"/>
          </p:nvPr>
        </p:nvSpPr>
        <p:spPr>
          <a:xfrm>
            <a:off x="427640" y="450665"/>
            <a:ext cx="8265000" cy="4428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dk1"/>
              </a:buClr>
              <a:buSzPts val="2700"/>
              <a:buNone/>
              <a:defRPr sz="27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20"/>
          <p:cNvSpPr/>
          <p:nvPr/>
        </p:nvSpPr>
        <p:spPr>
          <a:xfrm>
            <a:off x="-193128" y="5143500"/>
            <a:ext cx="9530400" cy="214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pic>
        <p:nvPicPr>
          <p:cNvPr id="79" name="Google Shape;79;p20" descr="Graphical user interface&#10;&#10;Description automatically generated with medium confidence"/>
          <p:cNvPicPr preferRelativeResize="0"/>
          <p:nvPr/>
        </p:nvPicPr>
        <p:blipFill rotWithShape="1">
          <a:blip r:embed="rId2">
            <a:alphaModFix/>
          </a:blip>
          <a:srcRect/>
          <a:stretch/>
        </p:blipFill>
        <p:spPr>
          <a:xfrm>
            <a:off x="2898573" y="1645773"/>
            <a:ext cx="3701575" cy="1077854"/>
          </a:xfrm>
          <a:prstGeom prst="rect">
            <a:avLst/>
          </a:prstGeom>
          <a:noFill/>
          <a:ln>
            <a:noFill/>
          </a:ln>
        </p:spPr>
      </p:pic>
      <p:pic>
        <p:nvPicPr>
          <p:cNvPr id="80" name="Google Shape;80;p20" descr="Icon&#10;&#10;Description automatically generated"/>
          <p:cNvPicPr preferRelativeResize="0"/>
          <p:nvPr/>
        </p:nvPicPr>
        <p:blipFill rotWithShape="1">
          <a:blip r:embed="rId3">
            <a:alphaModFix/>
          </a:blip>
          <a:srcRect/>
          <a:stretch/>
        </p:blipFill>
        <p:spPr>
          <a:xfrm>
            <a:off x="3243935" y="2949568"/>
            <a:ext cx="3010853" cy="43463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6" name="Google Shape;86;p21"/>
          <p:cNvSpPr txBox="1">
            <a:spLocks noGrp="1"/>
          </p:cNvSpPr>
          <p:nvPr>
            <p:ph type="body" idx="1"/>
          </p:nvPr>
        </p:nvSpPr>
        <p:spPr>
          <a:xfrm>
            <a:off x="628650" y="1466192"/>
            <a:ext cx="7886700" cy="2766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87" name="Google Shape;87;p21" descr="Graphical user interface&#10;&#10;Description automatically generated with medium confidence"/>
          <p:cNvPicPr preferRelativeResize="0"/>
          <p:nvPr/>
        </p:nvPicPr>
        <p:blipFill rotWithShape="1">
          <a:blip r:embed="rId2">
            <a:alphaModFix/>
          </a:blip>
          <a:srcRect/>
          <a:stretch/>
        </p:blipFill>
        <p:spPr>
          <a:xfrm>
            <a:off x="7520562" y="4301377"/>
            <a:ext cx="1501463" cy="391457"/>
          </a:xfrm>
          <a:prstGeom prst="rect">
            <a:avLst/>
          </a:prstGeom>
          <a:noFill/>
          <a:ln>
            <a:noFill/>
          </a:ln>
        </p:spPr>
      </p:pic>
      <p:pic>
        <p:nvPicPr>
          <p:cNvPr id="88" name="Google Shape;88;p21" descr="Icon&#10;&#10;Description automatically generated"/>
          <p:cNvPicPr preferRelativeResize="0"/>
          <p:nvPr/>
        </p:nvPicPr>
        <p:blipFill rotWithShape="1">
          <a:blip r:embed="rId3">
            <a:alphaModFix/>
          </a:blip>
          <a:srcRect/>
          <a:stretch/>
        </p:blipFill>
        <p:spPr>
          <a:xfrm>
            <a:off x="7540526" y="4827439"/>
            <a:ext cx="1517810" cy="19617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9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9"/>
        <p:cNvGrpSpPr/>
        <p:nvPr/>
      </p:nvGrpSpPr>
      <p:grpSpPr>
        <a:xfrm>
          <a:off x="0" y="0"/>
          <a:ext cx="0" cy="0"/>
          <a:chOff x="0" y="0"/>
          <a:chExt cx="0" cy="0"/>
        </a:xfrm>
      </p:grpSpPr>
      <p:sp>
        <p:nvSpPr>
          <p:cNvPr id="100" name="Google Shape;100;p25"/>
          <p:cNvSpPr txBox="1">
            <a:spLocks noGrp="1"/>
          </p:cNvSpPr>
          <p:nvPr>
            <p:ph type="body" idx="1"/>
          </p:nvPr>
        </p:nvSpPr>
        <p:spPr>
          <a:xfrm>
            <a:off x="439464" y="994576"/>
            <a:ext cx="8265000" cy="3238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01" name="Google Shape;101;p25" descr="Graphical user interface&#10;&#10;Description automatically generated with medium confidence"/>
          <p:cNvPicPr preferRelativeResize="0"/>
          <p:nvPr/>
        </p:nvPicPr>
        <p:blipFill rotWithShape="1">
          <a:blip r:embed="rId2">
            <a:alphaModFix/>
          </a:blip>
          <a:srcRect/>
          <a:stretch/>
        </p:blipFill>
        <p:spPr>
          <a:xfrm>
            <a:off x="7484545" y="4234652"/>
            <a:ext cx="1573496" cy="458182"/>
          </a:xfrm>
          <a:prstGeom prst="rect">
            <a:avLst/>
          </a:prstGeom>
          <a:noFill/>
          <a:ln>
            <a:noFill/>
          </a:ln>
        </p:spPr>
      </p:pic>
      <p:pic>
        <p:nvPicPr>
          <p:cNvPr id="102" name="Google Shape;102;p25" descr="Icon&#10;&#10;Description automatically generated"/>
          <p:cNvPicPr preferRelativeResize="0"/>
          <p:nvPr/>
        </p:nvPicPr>
        <p:blipFill rotWithShape="1">
          <a:blip r:embed="rId3">
            <a:alphaModFix/>
          </a:blip>
          <a:srcRect/>
          <a:stretch/>
        </p:blipFill>
        <p:spPr>
          <a:xfrm>
            <a:off x="7504118" y="4793999"/>
            <a:ext cx="1590625" cy="229618"/>
          </a:xfrm>
          <a:prstGeom prst="rect">
            <a:avLst/>
          </a:prstGeom>
          <a:noFill/>
          <a:ln>
            <a:noFill/>
          </a:ln>
        </p:spPr>
      </p:pic>
      <p:sp>
        <p:nvSpPr>
          <p:cNvPr id="103" name="Google Shape;103;p25"/>
          <p:cNvSpPr txBox="1">
            <a:spLocks noGrp="1"/>
          </p:cNvSpPr>
          <p:nvPr>
            <p:ph type="body" idx="2"/>
          </p:nvPr>
        </p:nvSpPr>
        <p:spPr>
          <a:xfrm>
            <a:off x="427640" y="450665"/>
            <a:ext cx="8265000" cy="4428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dk1"/>
              </a:buClr>
              <a:buSzPts val="2700"/>
              <a:buNone/>
              <a:defRPr sz="27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6"/>
          <p:cNvSpPr/>
          <p:nvPr/>
        </p:nvSpPr>
        <p:spPr>
          <a:xfrm>
            <a:off x="-193128" y="5143500"/>
            <a:ext cx="9530400" cy="2145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pic>
        <p:nvPicPr>
          <p:cNvPr id="110" name="Google Shape;110;p26" descr="Graphical user interface&#10;&#10;Description automatically generated with medium confidence"/>
          <p:cNvPicPr preferRelativeResize="0"/>
          <p:nvPr/>
        </p:nvPicPr>
        <p:blipFill rotWithShape="1">
          <a:blip r:embed="rId2">
            <a:alphaModFix/>
          </a:blip>
          <a:srcRect/>
          <a:stretch/>
        </p:blipFill>
        <p:spPr>
          <a:xfrm>
            <a:off x="2898573" y="1645773"/>
            <a:ext cx="3701575" cy="1077854"/>
          </a:xfrm>
          <a:prstGeom prst="rect">
            <a:avLst/>
          </a:prstGeom>
          <a:noFill/>
          <a:ln>
            <a:noFill/>
          </a:ln>
        </p:spPr>
      </p:pic>
      <p:pic>
        <p:nvPicPr>
          <p:cNvPr id="111" name="Google Shape;111;p26" descr="Icon&#10;&#10;Description automatically generated"/>
          <p:cNvPicPr preferRelativeResize="0"/>
          <p:nvPr/>
        </p:nvPicPr>
        <p:blipFill rotWithShape="1">
          <a:blip r:embed="rId3">
            <a:alphaModFix/>
          </a:blip>
          <a:srcRect/>
          <a:stretch/>
        </p:blipFill>
        <p:spPr>
          <a:xfrm>
            <a:off x="3243935" y="2949568"/>
            <a:ext cx="3010853" cy="43463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2"/>
        <p:cNvGrpSpPr/>
        <p:nvPr/>
      </p:nvGrpSpPr>
      <p:grpSpPr>
        <a:xfrm>
          <a:off x="0" y="0"/>
          <a:ext cx="0" cy="0"/>
          <a:chOff x="0" y="0"/>
          <a:chExt cx="0" cy="0"/>
        </a:xfrm>
      </p:grpSpPr>
      <p:sp>
        <p:nvSpPr>
          <p:cNvPr id="113" name="Google Shape;113;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7"/>
          <p:cNvSpPr txBox="1">
            <a:spLocks noGrp="1"/>
          </p:cNvSpPr>
          <p:nvPr>
            <p:ph type="body" idx="1"/>
          </p:nvPr>
        </p:nvSpPr>
        <p:spPr>
          <a:xfrm>
            <a:off x="628650" y="1466192"/>
            <a:ext cx="7886700" cy="2766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8" name="Google Shape;118;p27" descr="Graphical user interface&#10;&#10;Description automatically generated with medium confidence"/>
          <p:cNvPicPr preferRelativeResize="0"/>
          <p:nvPr/>
        </p:nvPicPr>
        <p:blipFill rotWithShape="1">
          <a:blip r:embed="rId2">
            <a:alphaModFix/>
          </a:blip>
          <a:srcRect/>
          <a:stretch/>
        </p:blipFill>
        <p:spPr>
          <a:xfrm>
            <a:off x="7520562" y="4301377"/>
            <a:ext cx="1501460" cy="391457"/>
          </a:xfrm>
          <a:prstGeom prst="rect">
            <a:avLst/>
          </a:prstGeom>
          <a:noFill/>
          <a:ln>
            <a:noFill/>
          </a:ln>
        </p:spPr>
      </p:pic>
      <p:pic>
        <p:nvPicPr>
          <p:cNvPr id="119" name="Google Shape;119;p27" descr="Icon&#10;&#10;Description automatically generated"/>
          <p:cNvPicPr preferRelativeResize="0"/>
          <p:nvPr/>
        </p:nvPicPr>
        <p:blipFill rotWithShape="1">
          <a:blip r:embed="rId3">
            <a:alphaModFix/>
          </a:blip>
          <a:srcRect/>
          <a:stretch/>
        </p:blipFill>
        <p:spPr>
          <a:xfrm>
            <a:off x="7540526" y="4827439"/>
            <a:ext cx="1517806" cy="19617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D373-BBAF-4DE2-9B8B-AAB396CC5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C15106-D27C-417A-83A8-3186FAD4C4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AF380-66EC-448F-B811-5678A71511FF}"/>
              </a:ext>
            </a:extLst>
          </p:cNvPr>
          <p:cNvSpPr>
            <a:spLocks noGrp="1"/>
          </p:cNvSpPr>
          <p:nvPr>
            <p:ph type="dt" sz="half" idx="10"/>
          </p:nvPr>
        </p:nvSpPr>
        <p:spPr/>
        <p:txBody>
          <a:bodyPr/>
          <a:lstStyle/>
          <a:p>
            <a:fld id="{1C752E5D-828C-4174-BF14-4352038BB141}" type="datetimeFigureOut">
              <a:rPr lang="en-US" smtClean="0"/>
              <a:t>9/30/2022</a:t>
            </a:fld>
            <a:endParaRPr lang="en-US"/>
          </a:p>
        </p:txBody>
      </p:sp>
      <p:sp>
        <p:nvSpPr>
          <p:cNvPr id="5" name="Footer Placeholder 4">
            <a:extLst>
              <a:ext uri="{FF2B5EF4-FFF2-40B4-BE49-F238E27FC236}">
                <a16:creationId xmlns:a16="http://schemas.microsoft.com/office/drawing/2014/main" id="{EF8B0300-4186-4C67-A7DC-57399AD32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7948F-8DBB-45EE-BC47-6D1134667B16}"/>
              </a:ext>
            </a:extLst>
          </p:cNvPr>
          <p:cNvSpPr>
            <a:spLocks noGrp="1"/>
          </p:cNvSpPr>
          <p:nvPr>
            <p:ph type="sldNum" sz="quarter" idx="12"/>
          </p:nvPr>
        </p:nvSpPr>
        <p:spPr/>
        <p:txBody>
          <a:bodyPr/>
          <a:lstStyle/>
          <a:p>
            <a:fld id="{3012E77C-4BAD-4F3E-8729-7F54F59226F2}" type="slidenum">
              <a:rPr lang="en-US" smtClean="0"/>
              <a:t>‹#›</a:t>
            </a:fld>
            <a:endParaRPr lang="en-US"/>
          </a:p>
        </p:txBody>
      </p:sp>
    </p:spTree>
    <p:extLst>
      <p:ext uri="{BB962C8B-B14F-4D97-AF65-F5344CB8AC3E}">
        <p14:creationId xmlns:p14="http://schemas.microsoft.com/office/powerpoint/2010/main" val="90696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6"/>
          <p:cNvSpPr/>
          <p:nvPr/>
        </p:nvSpPr>
        <p:spPr>
          <a:xfrm>
            <a:off x="0" y="0"/>
            <a:ext cx="9250500" cy="5295900"/>
          </a:xfrm>
          <a:prstGeom prst="rect">
            <a:avLst/>
          </a:prstGeom>
          <a:solidFill>
            <a:srgbClr val="E5FBFF"/>
          </a:solidFill>
          <a:ln w="12700" cap="flat" cmpd="sng">
            <a:solidFill>
              <a:srgbClr val="B3691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a:ea typeface="Lato"/>
              <a:cs typeface="Lato"/>
              <a:sym typeface="Lato"/>
            </a:endParaRPr>
          </a:p>
        </p:txBody>
      </p:sp>
      <p:sp>
        <p:nvSpPr>
          <p:cNvPr id="60" name="Google Shape;60;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Lato"/>
                <a:ea typeface="Lato"/>
                <a:cs typeface="Lato"/>
                <a:sym typeface="Lato"/>
              </a:defRPr>
            </a:lvl1pPr>
            <a:lvl2pPr marL="0" marR="0" lvl="1" indent="0" algn="r" rtl="0">
              <a:spcBef>
                <a:spcPts val="0"/>
              </a:spcBef>
              <a:buNone/>
              <a:defRPr sz="900" b="0" i="0" u="none" strike="noStrike" cap="none">
                <a:solidFill>
                  <a:srgbClr val="888888"/>
                </a:solidFill>
                <a:latin typeface="Lato"/>
                <a:ea typeface="Lato"/>
                <a:cs typeface="Lato"/>
                <a:sym typeface="Lato"/>
              </a:defRPr>
            </a:lvl2pPr>
            <a:lvl3pPr marL="0" marR="0" lvl="2" indent="0" algn="r" rtl="0">
              <a:spcBef>
                <a:spcPts val="0"/>
              </a:spcBef>
              <a:buNone/>
              <a:defRPr sz="900" b="0" i="0" u="none" strike="noStrike" cap="none">
                <a:solidFill>
                  <a:srgbClr val="888888"/>
                </a:solidFill>
                <a:latin typeface="Lato"/>
                <a:ea typeface="Lato"/>
                <a:cs typeface="Lato"/>
                <a:sym typeface="Lato"/>
              </a:defRPr>
            </a:lvl3pPr>
            <a:lvl4pPr marL="0" marR="0" lvl="3" indent="0" algn="r" rtl="0">
              <a:spcBef>
                <a:spcPts val="0"/>
              </a:spcBef>
              <a:buNone/>
              <a:defRPr sz="900" b="0" i="0" u="none" strike="noStrike" cap="none">
                <a:solidFill>
                  <a:srgbClr val="888888"/>
                </a:solidFill>
                <a:latin typeface="Lato"/>
                <a:ea typeface="Lato"/>
                <a:cs typeface="Lato"/>
                <a:sym typeface="Lato"/>
              </a:defRPr>
            </a:lvl4pPr>
            <a:lvl5pPr marL="0" marR="0" lvl="4" indent="0" algn="r" rtl="0">
              <a:spcBef>
                <a:spcPts val="0"/>
              </a:spcBef>
              <a:buNone/>
              <a:defRPr sz="900" b="0" i="0" u="none" strike="noStrike" cap="none">
                <a:solidFill>
                  <a:srgbClr val="888888"/>
                </a:solidFill>
                <a:latin typeface="Lato"/>
                <a:ea typeface="Lato"/>
                <a:cs typeface="Lato"/>
                <a:sym typeface="Lato"/>
              </a:defRPr>
            </a:lvl5pPr>
            <a:lvl6pPr marL="0" marR="0" lvl="5" indent="0" algn="r" rtl="0">
              <a:spcBef>
                <a:spcPts val="0"/>
              </a:spcBef>
              <a:buNone/>
              <a:defRPr sz="900" b="0" i="0" u="none" strike="noStrike" cap="none">
                <a:solidFill>
                  <a:srgbClr val="888888"/>
                </a:solidFill>
                <a:latin typeface="Lato"/>
                <a:ea typeface="Lato"/>
                <a:cs typeface="Lato"/>
                <a:sym typeface="Lato"/>
              </a:defRPr>
            </a:lvl6pPr>
            <a:lvl7pPr marL="0" marR="0" lvl="6" indent="0" algn="r" rtl="0">
              <a:spcBef>
                <a:spcPts val="0"/>
              </a:spcBef>
              <a:buNone/>
              <a:defRPr sz="900" b="0" i="0" u="none" strike="noStrike" cap="none">
                <a:solidFill>
                  <a:srgbClr val="888888"/>
                </a:solidFill>
                <a:latin typeface="Lato"/>
                <a:ea typeface="Lato"/>
                <a:cs typeface="Lato"/>
                <a:sym typeface="Lato"/>
              </a:defRPr>
            </a:lvl7pPr>
            <a:lvl8pPr marL="0" marR="0" lvl="7" indent="0" algn="r" rtl="0">
              <a:spcBef>
                <a:spcPts val="0"/>
              </a:spcBef>
              <a:buNone/>
              <a:defRPr sz="900" b="0" i="0" u="none" strike="noStrike" cap="none">
                <a:solidFill>
                  <a:srgbClr val="888888"/>
                </a:solidFill>
                <a:latin typeface="Lato"/>
                <a:ea typeface="Lato"/>
                <a:cs typeface="Lato"/>
                <a:sym typeface="Lato"/>
              </a:defRPr>
            </a:lvl8pPr>
            <a:lvl9pPr marL="0" marR="0" lvl="8" indent="0" algn="r" rtl="0">
              <a:spcBef>
                <a:spcPts val="0"/>
              </a:spcBef>
              <a:buNone/>
              <a:defRPr sz="9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oppins Medium"/>
              <a:buNone/>
              <a:defRPr sz="3300" b="0" i="0" u="none" strike="noStrike" cap="none">
                <a:solidFill>
                  <a:schemeClr val="dk1"/>
                </a:solidFill>
                <a:latin typeface="Poppins Medium"/>
                <a:ea typeface="Poppins Medium"/>
                <a:cs typeface="Poppins Medium"/>
                <a:sym typeface="Poppins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2" name="Google Shape;62;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Poppins Medium"/>
                <a:ea typeface="Poppins Medium"/>
                <a:cs typeface="Poppins Medium"/>
                <a:sym typeface="Poppins Medium"/>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Poppins Medium"/>
                <a:ea typeface="Poppins Medium"/>
                <a:cs typeface="Poppins Medium"/>
                <a:sym typeface="Poppins Medium"/>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oppins Medium"/>
                <a:ea typeface="Poppins Medium"/>
                <a:cs typeface="Poppins Medium"/>
                <a:sym typeface="Poppins Medium"/>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oppins Medium"/>
                <a:ea typeface="Poppins Medium"/>
                <a:cs typeface="Poppins Medium"/>
                <a:sym typeface="Poppins Medium"/>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9pPr>
          </a:lstStyle>
          <a:p>
            <a:endParaRPr/>
          </a:p>
        </p:txBody>
      </p:sp>
      <p:sp>
        <p:nvSpPr>
          <p:cNvPr id="63" name="Google Shape;63;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Lato"/>
                <a:ea typeface="Lato"/>
                <a:cs typeface="Lato"/>
                <a:sym typeface="Lato"/>
              </a:defRPr>
            </a:lvl1pPr>
            <a:lvl2pPr marR="0" lvl="1" algn="l" rtl="0">
              <a:spcBef>
                <a:spcPts val="0"/>
              </a:spcBef>
              <a:spcAft>
                <a:spcPts val="0"/>
              </a:spcAft>
              <a:buSzPts val="1100"/>
              <a:buNone/>
              <a:defRPr sz="1400" b="0" i="0" u="none" strike="noStrike" cap="none">
                <a:solidFill>
                  <a:schemeClr val="dk1"/>
                </a:solidFill>
                <a:latin typeface="Lato"/>
                <a:ea typeface="Lato"/>
                <a:cs typeface="Lato"/>
                <a:sym typeface="Lato"/>
              </a:defRPr>
            </a:lvl2pPr>
            <a:lvl3pPr marR="0" lvl="2" algn="l" rtl="0">
              <a:spcBef>
                <a:spcPts val="0"/>
              </a:spcBef>
              <a:spcAft>
                <a:spcPts val="0"/>
              </a:spcAft>
              <a:buSzPts val="1100"/>
              <a:buNone/>
              <a:defRPr sz="1400" b="0" i="0" u="none" strike="noStrike" cap="none">
                <a:solidFill>
                  <a:schemeClr val="dk1"/>
                </a:solidFill>
                <a:latin typeface="Lato"/>
                <a:ea typeface="Lato"/>
                <a:cs typeface="Lato"/>
                <a:sym typeface="Lato"/>
              </a:defRPr>
            </a:lvl3pPr>
            <a:lvl4pPr marR="0" lvl="3" algn="l" rtl="0">
              <a:spcBef>
                <a:spcPts val="0"/>
              </a:spcBef>
              <a:spcAft>
                <a:spcPts val="0"/>
              </a:spcAft>
              <a:buSzPts val="1100"/>
              <a:buNone/>
              <a:defRPr sz="1400" b="0" i="0" u="none" strike="noStrike" cap="none">
                <a:solidFill>
                  <a:schemeClr val="dk1"/>
                </a:solidFill>
                <a:latin typeface="Lato"/>
                <a:ea typeface="Lato"/>
                <a:cs typeface="Lato"/>
                <a:sym typeface="Lato"/>
              </a:defRPr>
            </a:lvl4pPr>
            <a:lvl5pPr marR="0" lvl="4" algn="l" rtl="0">
              <a:spcBef>
                <a:spcPts val="0"/>
              </a:spcBef>
              <a:spcAft>
                <a:spcPts val="0"/>
              </a:spcAft>
              <a:buSzPts val="1100"/>
              <a:buNone/>
              <a:defRPr sz="1400" b="0" i="0" u="none" strike="noStrike" cap="none">
                <a:solidFill>
                  <a:schemeClr val="dk1"/>
                </a:solidFill>
                <a:latin typeface="Lato"/>
                <a:ea typeface="Lato"/>
                <a:cs typeface="Lato"/>
                <a:sym typeface="Lato"/>
              </a:defRPr>
            </a:lvl5pPr>
            <a:lvl6pPr marR="0" lvl="5" algn="l" rtl="0">
              <a:spcBef>
                <a:spcPts val="0"/>
              </a:spcBef>
              <a:spcAft>
                <a:spcPts val="0"/>
              </a:spcAft>
              <a:buSzPts val="1100"/>
              <a:buNone/>
              <a:defRPr sz="1400" b="0" i="0" u="none" strike="noStrike" cap="none">
                <a:solidFill>
                  <a:schemeClr val="dk1"/>
                </a:solidFill>
                <a:latin typeface="Lato"/>
                <a:ea typeface="Lato"/>
                <a:cs typeface="Lato"/>
                <a:sym typeface="Lato"/>
              </a:defRPr>
            </a:lvl6pPr>
            <a:lvl7pPr marR="0" lvl="6" algn="l" rtl="0">
              <a:spcBef>
                <a:spcPts val="0"/>
              </a:spcBef>
              <a:spcAft>
                <a:spcPts val="0"/>
              </a:spcAft>
              <a:buSzPts val="1100"/>
              <a:buNone/>
              <a:defRPr sz="1400" b="0" i="0" u="none" strike="noStrike" cap="none">
                <a:solidFill>
                  <a:schemeClr val="dk1"/>
                </a:solidFill>
                <a:latin typeface="Lato"/>
                <a:ea typeface="Lato"/>
                <a:cs typeface="Lato"/>
                <a:sym typeface="Lato"/>
              </a:defRPr>
            </a:lvl7pPr>
            <a:lvl8pPr marR="0" lvl="7" algn="l" rtl="0">
              <a:spcBef>
                <a:spcPts val="0"/>
              </a:spcBef>
              <a:spcAft>
                <a:spcPts val="0"/>
              </a:spcAft>
              <a:buSzPts val="1100"/>
              <a:buNone/>
              <a:defRPr sz="1400" b="0" i="0" u="none" strike="noStrike" cap="none">
                <a:solidFill>
                  <a:schemeClr val="dk1"/>
                </a:solidFill>
                <a:latin typeface="Lato"/>
                <a:ea typeface="Lato"/>
                <a:cs typeface="Lato"/>
                <a:sym typeface="Lato"/>
              </a:defRPr>
            </a:lvl8pPr>
            <a:lvl9pPr marR="0" lvl="8" algn="l" rtl="0">
              <a:spcBef>
                <a:spcPts val="0"/>
              </a:spcBef>
              <a:spcAft>
                <a:spcPts val="0"/>
              </a:spcAft>
              <a:buSzPts val="1100"/>
              <a:buNone/>
              <a:defRPr sz="1400" b="0" i="0" u="none" strike="noStrike" cap="none">
                <a:solidFill>
                  <a:schemeClr val="dk1"/>
                </a:solidFill>
                <a:latin typeface="Lato"/>
                <a:ea typeface="Lato"/>
                <a:cs typeface="Lato"/>
                <a:sym typeface="Lato"/>
              </a:defRPr>
            </a:lvl9pPr>
          </a:lstStyle>
          <a:p>
            <a:endParaRPr/>
          </a:p>
        </p:txBody>
      </p:sp>
      <p:sp>
        <p:nvSpPr>
          <p:cNvPr id="64" name="Google Shape;64;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Lato"/>
                <a:ea typeface="Lato"/>
                <a:cs typeface="Lato"/>
                <a:sym typeface="Lato"/>
              </a:defRPr>
            </a:lvl1pPr>
            <a:lvl2pPr marR="0" lvl="1" algn="l" rtl="0">
              <a:spcBef>
                <a:spcPts val="0"/>
              </a:spcBef>
              <a:spcAft>
                <a:spcPts val="0"/>
              </a:spcAft>
              <a:buSzPts val="1100"/>
              <a:buNone/>
              <a:defRPr sz="1400" b="0" i="0" u="none" strike="noStrike" cap="none">
                <a:solidFill>
                  <a:schemeClr val="dk1"/>
                </a:solidFill>
                <a:latin typeface="Lato"/>
                <a:ea typeface="Lato"/>
                <a:cs typeface="Lato"/>
                <a:sym typeface="Lato"/>
              </a:defRPr>
            </a:lvl2pPr>
            <a:lvl3pPr marR="0" lvl="2" algn="l" rtl="0">
              <a:spcBef>
                <a:spcPts val="0"/>
              </a:spcBef>
              <a:spcAft>
                <a:spcPts val="0"/>
              </a:spcAft>
              <a:buSzPts val="1100"/>
              <a:buNone/>
              <a:defRPr sz="1400" b="0" i="0" u="none" strike="noStrike" cap="none">
                <a:solidFill>
                  <a:schemeClr val="dk1"/>
                </a:solidFill>
                <a:latin typeface="Lato"/>
                <a:ea typeface="Lato"/>
                <a:cs typeface="Lato"/>
                <a:sym typeface="Lato"/>
              </a:defRPr>
            </a:lvl3pPr>
            <a:lvl4pPr marR="0" lvl="3" algn="l" rtl="0">
              <a:spcBef>
                <a:spcPts val="0"/>
              </a:spcBef>
              <a:spcAft>
                <a:spcPts val="0"/>
              </a:spcAft>
              <a:buSzPts val="1100"/>
              <a:buNone/>
              <a:defRPr sz="1400" b="0" i="0" u="none" strike="noStrike" cap="none">
                <a:solidFill>
                  <a:schemeClr val="dk1"/>
                </a:solidFill>
                <a:latin typeface="Lato"/>
                <a:ea typeface="Lato"/>
                <a:cs typeface="Lato"/>
                <a:sym typeface="Lato"/>
              </a:defRPr>
            </a:lvl4pPr>
            <a:lvl5pPr marR="0" lvl="4" algn="l" rtl="0">
              <a:spcBef>
                <a:spcPts val="0"/>
              </a:spcBef>
              <a:spcAft>
                <a:spcPts val="0"/>
              </a:spcAft>
              <a:buSzPts val="1100"/>
              <a:buNone/>
              <a:defRPr sz="1400" b="0" i="0" u="none" strike="noStrike" cap="none">
                <a:solidFill>
                  <a:schemeClr val="dk1"/>
                </a:solidFill>
                <a:latin typeface="Lato"/>
                <a:ea typeface="Lato"/>
                <a:cs typeface="Lato"/>
                <a:sym typeface="Lato"/>
              </a:defRPr>
            </a:lvl5pPr>
            <a:lvl6pPr marR="0" lvl="5" algn="l" rtl="0">
              <a:spcBef>
                <a:spcPts val="0"/>
              </a:spcBef>
              <a:spcAft>
                <a:spcPts val="0"/>
              </a:spcAft>
              <a:buSzPts val="1100"/>
              <a:buNone/>
              <a:defRPr sz="1400" b="0" i="0" u="none" strike="noStrike" cap="none">
                <a:solidFill>
                  <a:schemeClr val="dk1"/>
                </a:solidFill>
                <a:latin typeface="Lato"/>
                <a:ea typeface="Lato"/>
                <a:cs typeface="Lato"/>
                <a:sym typeface="Lato"/>
              </a:defRPr>
            </a:lvl6pPr>
            <a:lvl7pPr marR="0" lvl="6" algn="l" rtl="0">
              <a:spcBef>
                <a:spcPts val="0"/>
              </a:spcBef>
              <a:spcAft>
                <a:spcPts val="0"/>
              </a:spcAft>
              <a:buSzPts val="1100"/>
              <a:buNone/>
              <a:defRPr sz="1400" b="0" i="0" u="none" strike="noStrike" cap="none">
                <a:solidFill>
                  <a:schemeClr val="dk1"/>
                </a:solidFill>
                <a:latin typeface="Lato"/>
                <a:ea typeface="Lato"/>
                <a:cs typeface="Lato"/>
                <a:sym typeface="Lato"/>
              </a:defRPr>
            </a:lvl7pPr>
            <a:lvl8pPr marR="0" lvl="7" algn="l" rtl="0">
              <a:spcBef>
                <a:spcPts val="0"/>
              </a:spcBef>
              <a:spcAft>
                <a:spcPts val="0"/>
              </a:spcAft>
              <a:buSzPts val="1100"/>
              <a:buNone/>
              <a:defRPr sz="1400" b="0" i="0" u="none" strike="noStrike" cap="none">
                <a:solidFill>
                  <a:schemeClr val="dk1"/>
                </a:solidFill>
                <a:latin typeface="Lato"/>
                <a:ea typeface="Lato"/>
                <a:cs typeface="Lato"/>
                <a:sym typeface="Lato"/>
              </a:defRPr>
            </a:lvl8pPr>
            <a:lvl9pPr marR="0" lvl="8" algn="l" rtl="0">
              <a:spcBef>
                <a:spcPts val="0"/>
              </a:spcBef>
              <a:spcAft>
                <a:spcPts val="0"/>
              </a:spcAft>
              <a:buSzPts val="1100"/>
              <a:buNone/>
              <a:defRPr sz="1400" b="0" i="0" u="none" strike="noStrike" cap="none">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2"/>
          <p:cNvSpPr/>
          <p:nvPr/>
        </p:nvSpPr>
        <p:spPr>
          <a:xfrm>
            <a:off x="0" y="0"/>
            <a:ext cx="9250800" cy="5295900"/>
          </a:xfrm>
          <a:prstGeom prst="rect">
            <a:avLst/>
          </a:prstGeom>
          <a:solidFill>
            <a:srgbClr val="E5FBFF"/>
          </a:solidFill>
          <a:ln w="12700" cap="flat" cmpd="sng">
            <a:solidFill>
              <a:srgbClr val="B3691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a:ea typeface="Lato"/>
              <a:cs typeface="Lato"/>
              <a:sym typeface="Lato"/>
            </a:endParaRPr>
          </a:p>
        </p:txBody>
      </p:sp>
      <p:sp>
        <p:nvSpPr>
          <p:cNvPr id="91" name="Google Shape;91;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Lato"/>
                <a:ea typeface="Lato"/>
                <a:cs typeface="Lato"/>
                <a:sym typeface="Lato"/>
              </a:defRPr>
            </a:lvl1pPr>
            <a:lvl2pPr marL="0" marR="0" lvl="1" indent="0" algn="r" rtl="0">
              <a:spcBef>
                <a:spcPts val="0"/>
              </a:spcBef>
              <a:buNone/>
              <a:defRPr sz="900" b="0" i="0" u="none" strike="noStrike" cap="none">
                <a:solidFill>
                  <a:srgbClr val="888888"/>
                </a:solidFill>
                <a:latin typeface="Lato"/>
                <a:ea typeface="Lato"/>
                <a:cs typeface="Lato"/>
                <a:sym typeface="Lato"/>
              </a:defRPr>
            </a:lvl2pPr>
            <a:lvl3pPr marL="0" marR="0" lvl="2" indent="0" algn="r" rtl="0">
              <a:spcBef>
                <a:spcPts val="0"/>
              </a:spcBef>
              <a:buNone/>
              <a:defRPr sz="900" b="0" i="0" u="none" strike="noStrike" cap="none">
                <a:solidFill>
                  <a:srgbClr val="888888"/>
                </a:solidFill>
                <a:latin typeface="Lato"/>
                <a:ea typeface="Lato"/>
                <a:cs typeface="Lato"/>
                <a:sym typeface="Lato"/>
              </a:defRPr>
            </a:lvl3pPr>
            <a:lvl4pPr marL="0" marR="0" lvl="3" indent="0" algn="r" rtl="0">
              <a:spcBef>
                <a:spcPts val="0"/>
              </a:spcBef>
              <a:buNone/>
              <a:defRPr sz="900" b="0" i="0" u="none" strike="noStrike" cap="none">
                <a:solidFill>
                  <a:srgbClr val="888888"/>
                </a:solidFill>
                <a:latin typeface="Lato"/>
                <a:ea typeface="Lato"/>
                <a:cs typeface="Lato"/>
                <a:sym typeface="Lato"/>
              </a:defRPr>
            </a:lvl4pPr>
            <a:lvl5pPr marL="0" marR="0" lvl="4" indent="0" algn="r" rtl="0">
              <a:spcBef>
                <a:spcPts val="0"/>
              </a:spcBef>
              <a:buNone/>
              <a:defRPr sz="900" b="0" i="0" u="none" strike="noStrike" cap="none">
                <a:solidFill>
                  <a:srgbClr val="888888"/>
                </a:solidFill>
                <a:latin typeface="Lato"/>
                <a:ea typeface="Lato"/>
                <a:cs typeface="Lato"/>
                <a:sym typeface="Lato"/>
              </a:defRPr>
            </a:lvl5pPr>
            <a:lvl6pPr marL="0" marR="0" lvl="5" indent="0" algn="r" rtl="0">
              <a:spcBef>
                <a:spcPts val="0"/>
              </a:spcBef>
              <a:buNone/>
              <a:defRPr sz="900" b="0" i="0" u="none" strike="noStrike" cap="none">
                <a:solidFill>
                  <a:srgbClr val="888888"/>
                </a:solidFill>
                <a:latin typeface="Lato"/>
                <a:ea typeface="Lato"/>
                <a:cs typeface="Lato"/>
                <a:sym typeface="Lato"/>
              </a:defRPr>
            </a:lvl6pPr>
            <a:lvl7pPr marL="0" marR="0" lvl="6" indent="0" algn="r" rtl="0">
              <a:spcBef>
                <a:spcPts val="0"/>
              </a:spcBef>
              <a:buNone/>
              <a:defRPr sz="900" b="0" i="0" u="none" strike="noStrike" cap="none">
                <a:solidFill>
                  <a:srgbClr val="888888"/>
                </a:solidFill>
                <a:latin typeface="Lato"/>
                <a:ea typeface="Lato"/>
                <a:cs typeface="Lato"/>
                <a:sym typeface="Lato"/>
              </a:defRPr>
            </a:lvl7pPr>
            <a:lvl8pPr marL="0" marR="0" lvl="7" indent="0" algn="r" rtl="0">
              <a:spcBef>
                <a:spcPts val="0"/>
              </a:spcBef>
              <a:buNone/>
              <a:defRPr sz="900" b="0" i="0" u="none" strike="noStrike" cap="none">
                <a:solidFill>
                  <a:srgbClr val="888888"/>
                </a:solidFill>
                <a:latin typeface="Lato"/>
                <a:ea typeface="Lato"/>
                <a:cs typeface="Lato"/>
                <a:sym typeface="Lato"/>
              </a:defRPr>
            </a:lvl8pPr>
            <a:lvl9pPr marL="0" marR="0" lvl="8" indent="0" algn="r" rtl="0">
              <a:spcBef>
                <a:spcPts val="0"/>
              </a:spcBef>
              <a:buNone/>
              <a:defRPr sz="9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92" name="Google Shape;92;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oppins Medium"/>
              <a:buNone/>
              <a:defRPr sz="3300" b="0" i="0" u="none" strike="noStrike" cap="none">
                <a:solidFill>
                  <a:schemeClr val="dk1"/>
                </a:solidFill>
                <a:latin typeface="Poppins Medium"/>
                <a:ea typeface="Poppins Medium"/>
                <a:cs typeface="Poppins Medium"/>
                <a:sym typeface="Poppins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3" name="Google Shape;93;p2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Poppins Medium"/>
                <a:ea typeface="Poppins Medium"/>
                <a:cs typeface="Poppins Medium"/>
                <a:sym typeface="Poppins Medium"/>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Poppins Medium"/>
                <a:ea typeface="Poppins Medium"/>
                <a:cs typeface="Poppins Medium"/>
                <a:sym typeface="Poppins Medium"/>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oppins Medium"/>
                <a:ea typeface="Poppins Medium"/>
                <a:cs typeface="Poppins Medium"/>
                <a:sym typeface="Poppins Medium"/>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oppins Medium"/>
                <a:ea typeface="Poppins Medium"/>
                <a:cs typeface="Poppins Medium"/>
                <a:sym typeface="Poppins Medium"/>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9pPr>
          </a:lstStyle>
          <a:p>
            <a:endParaRPr/>
          </a:p>
        </p:txBody>
      </p:sp>
      <p:sp>
        <p:nvSpPr>
          <p:cNvPr id="94" name="Google Shape;9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Lato"/>
                <a:ea typeface="Lato"/>
                <a:cs typeface="Lato"/>
                <a:sym typeface="Lato"/>
              </a:defRPr>
            </a:lvl1pPr>
            <a:lvl2pPr marR="0" lvl="1" algn="l" rtl="0">
              <a:spcBef>
                <a:spcPts val="0"/>
              </a:spcBef>
              <a:spcAft>
                <a:spcPts val="0"/>
              </a:spcAft>
              <a:buSzPts val="1100"/>
              <a:buNone/>
              <a:defRPr sz="1400" b="0" i="0" u="none" strike="noStrike" cap="none">
                <a:solidFill>
                  <a:schemeClr val="dk1"/>
                </a:solidFill>
                <a:latin typeface="Lato"/>
                <a:ea typeface="Lato"/>
                <a:cs typeface="Lato"/>
                <a:sym typeface="Lato"/>
              </a:defRPr>
            </a:lvl2pPr>
            <a:lvl3pPr marR="0" lvl="2" algn="l" rtl="0">
              <a:spcBef>
                <a:spcPts val="0"/>
              </a:spcBef>
              <a:spcAft>
                <a:spcPts val="0"/>
              </a:spcAft>
              <a:buSzPts val="1100"/>
              <a:buNone/>
              <a:defRPr sz="1400" b="0" i="0" u="none" strike="noStrike" cap="none">
                <a:solidFill>
                  <a:schemeClr val="dk1"/>
                </a:solidFill>
                <a:latin typeface="Lato"/>
                <a:ea typeface="Lato"/>
                <a:cs typeface="Lato"/>
                <a:sym typeface="Lato"/>
              </a:defRPr>
            </a:lvl3pPr>
            <a:lvl4pPr marR="0" lvl="3" algn="l" rtl="0">
              <a:spcBef>
                <a:spcPts val="0"/>
              </a:spcBef>
              <a:spcAft>
                <a:spcPts val="0"/>
              </a:spcAft>
              <a:buSzPts val="1100"/>
              <a:buNone/>
              <a:defRPr sz="1400" b="0" i="0" u="none" strike="noStrike" cap="none">
                <a:solidFill>
                  <a:schemeClr val="dk1"/>
                </a:solidFill>
                <a:latin typeface="Lato"/>
                <a:ea typeface="Lato"/>
                <a:cs typeface="Lato"/>
                <a:sym typeface="Lato"/>
              </a:defRPr>
            </a:lvl4pPr>
            <a:lvl5pPr marR="0" lvl="4" algn="l" rtl="0">
              <a:spcBef>
                <a:spcPts val="0"/>
              </a:spcBef>
              <a:spcAft>
                <a:spcPts val="0"/>
              </a:spcAft>
              <a:buSzPts val="1100"/>
              <a:buNone/>
              <a:defRPr sz="1400" b="0" i="0" u="none" strike="noStrike" cap="none">
                <a:solidFill>
                  <a:schemeClr val="dk1"/>
                </a:solidFill>
                <a:latin typeface="Lato"/>
                <a:ea typeface="Lato"/>
                <a:cs typeface="Lato"/>
                <a:sym typeface="Lato"/>
              </a:defRPr>
            </a:lvl5pPr>
            <a:lvl6pPr marR="0" lvl="5" algn="l" rtl="0">
              <a:spcBef>
                <a:spcPts val="0"/>
              </a:spcBef>
              <a:spcAft>
                <a:spcPts val="0"/>
              </a:spcAft>
              <a:buSzPts val="1100"/>
              <a:buNone/>
              <a:defRPr sz="1400" b="0" i="0" u="none" strike="noStrike" cap="none">
                <a:solidFill>
                  <a:schemeClr val="dk1"/>
                </a:solidFill>
                <a:latin typeface="Lato"/>
                <a:ea typeface="Lato"/>
                <a:cs typeface="Lato"/>
                <a:sym typeface="Lato"/>
              </a:defRPr>
            </a:lvl6pPr>
            <a:lvl7pPr marR="0" lvl="6" algn="l" rtl="0">
              <a:spcBef>
                <a:spcPts val="0"/>
              </a:spcBef>
              <a:spcAft>
                <a:spcPts val="0"/>
              </a:spcAft>
              <a:buSzPts val="1100"/>
              <a:buNone/>
              <a:defRPr sz="1400" b="0" i="0" u="none" strike="noStrike" cap="none">
                <a:solidFill>
                  <a:schemeClr val="dk1"/>
                </a:solidFill>
                <a:latin typeface="Lato"/>
                <a:ea typeface="Lato"/>
                <a:cs typeface="Lato"/>
                <a:sym typeface="Lato"/>
              </a:defRPr>
            </a:lvl7pPr>
            <a:lvl8pPr marR="0" lvl="7" algn="l" rtl="0">
              <a:spcBef>
                <a:spcPts val="0"/>
              </a:spcBef>
              <a:spcAft>
                <a:spcPts val="0"/>
              </a:spcAft>
              <a:buSzPts val="1100"/>
              <a:buNone/>
              <a:defRPr sz="1400" b="0" i="0" u="none" strike="noStrike" cap="none">
                <a:solidFill>
                  <a:schemeClr val="dk1"/>
                </a:solidFill>
                <a:latin typeface="Lato"/>
                <a:ea typeface="Lato"/>
                <a:cs typeface="Lato"/>
                <a:sym typeface="Lato"/>
              </a:defRPr>
            </a:lvl8pPr>
            <a:lvl9pPr marR="0" lvl="8" algn="l" rtl="0">
              <a:spcBef>
                <a:spcPts val="0"/>
              </a:spcBef>
              <a:spcAft>
                <a:spcPts val="0"/>
              </a:spcAft>
              <a:buSzPts val="1100"/>
              <a:buNone/>
              <a:defRPr sz="1400" b="0" i="0" u="none" strike="noStrike" cap="none">
                <a:solidFill>
                  <a:schemeClr val="dk1"/>
                </a:solidFill>
                <a:latin typeface="Lato"/>
                <a:ea typeface="Lato"/>
                <a:cs typeface="Lato"/>
                <a:sym typeface="Lato"/>
              </a:defRPr>
            </a:lvl9pPr>
          </a:lstStyle>
          <a:p>
            <a:endParaRPr/>
          </a:p>
        </p:txBody>
      </p:sp>
      <p:sp>
        <p:nvSpPr>
          <p:cNvPr id="95" name="Google Shape;95;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Lato"/>
                <a:ea typeface="Lato"/>
                <a:cs typeface="Lato"/>
                <a:sym typeface="Lato"/>
              </a:defRPr>
            </a:lvl1pPr>
            <a:lvl2pPr marR="0" lvl="1" algn="l" rtl="0">
              <a:spcBef>
                <a:spcPts val="0"/>
              </a:spcBef>
              <a:spcAft>
                <a:spcPts val="0"/>
              </a:spcAft>
              <a:buSzPts val="1100"/>
              <a:buNone/>
              <a:defRPr sz="1400" b="0" i="0" u="none" strike="noStrike" cap="none">
                <a:solidFill>
                  <a:schemeClr val="dk1"/>
                </a:solidFill>
                <a:latin typeface="Lato"/>
                <a:ea typeface="Lato"/>
                <a:cs typeface="Lato"/>
                <a:sym typeface="Lato"/>
              </a:defRPr>
            </a:lvl2pPr>
            <a:lvl3pPr marR="0" lvl="2" algn="l" rtl="0">
              <a:spcBef>
                <a:spcPts val="0"/>
              </a:spcBef>
              <a:spcAft>
                <a:spcPts val="0"/>
              </a:spcAft>
              <a:buSzPts val="1100"/>
              <a:buNone/>
              <a:defRPr sz="1400" b="0" i="0" u="none" strike="noStrike" cap="none">
                <a:solidFill>
                  <a:schemeClr val="dk1"/>
                </a:solidFill>
                <a:latin typeface="Lato"/>
                <a:ea typeface="Lato"/>
                <a:cs typeface="Lato"/>
                <a:sym typeface="Lato"/>
              </a:defRPr>
            </a:lvl3pPr>
            <a:lvl4pPr marR="0" lvl="3" algn="l" rtl="0">
              <a:spcBef>
                <a:spcPts val="0"/>
              </a:spcBef>
              <a:spcAft>
                <a:spcPts val="0"/>
              </a:spcAft>
              <a:buSzPts val="1100"/>
              <a:buNone/>
              <a:defRPr sz="1400" b="0" i="0" u="none" strike="noStrike" cap="none">
                <a:solidFill>
                  <a:schemeClr val="dk1"/>
                </a:solidFill>
                <a:latin typeface="Lato"/>
                <a:ea typeface="Lato"/>
                <a:cs typeface="Lato"/>
                <a:sym typeface="Lato"/>
              </a:defRPr>
            </a:lvl4pPr>
            <a:lvl5pPr marR="0" lvl="4" algn="l" rtl="0">
              <a:spcBef>
                <a:spcPts val="0"/>
              </a:spcBef>
              <a:spcAft>
                <a:spcPts val="0"/>
              </a:spcAft>
              <a:buSzPts val="1100"/>
              <a:buNone/>
              <a:defRPr sz="1400" b="0" i="0" u="none" strike="noStrike" cap="none">
                <a:solidFill>
                  <a:schemeClr val="dk1"/>
                </a:solidFill>
                <a:latin typeface="Lato"/>
                <a:ea typeface="Lato"/>
                <a:cs typeface="Lato"/>
                <a:sym typeface="Lato"/>
              </a:defRPr>
            </a:lvl5pPr>
            <a:lvl6pPr marR="0" lvl="5" algn="l" rtl="0">
              <a:spcBef>
                <a:spcPts val="0"/>
              </a:spcBef>
              <a:spcAft>
                <a:spcPts val="0"/>
              </a:spcAft>
              <a:buSzPts val="1100"/>
              <a:buNone/>
              <a:defRPr sz="1400" b="0" i="0" u="none" strike="noStrike" cap="none">
                <a:solidFill>
                  <a:schemeClr val="dk1"/>
                </a:solidFill>
                <a:latin typeface="Lato"/>
                <a:ea typeface="Lato"/>
                <a:cs typeface="Lato"/>
                <a:sym typeface="Lato"/>
              </a:defRPr>
            </a:lvl6pPr>
            <a:lvl7pPr marR="0" lvl="6" algn="l" rtl="0">
              <a:spcBef>
                <a:spcPts val="0"/>
              </a:spcBef>
              <a:spcAft>
                <a:spcPts val="0"/>
              </a:spcAft>
              <a:buSzPts val="1100"/>
              <a:buNone/>
              <a:defRPr sz="1400" b="0" i="0" u="none" strike="noStrike" cap="none">
                <a:solidFill>
                  <a:schemeClr val="dk1"/>
                </a:solidFill>
                <a:latin typeface="Lato"/>
                <a:ea typeface="Lato"/>
                <a:cs typeface="Lato"/>
                <a:sym typeface="Lato"/>
              </a:defRPr>
            </a:lvl7pPr>
            <a:lvl8pPr marR="0" lvl="7" algn="l" rtl="0">
              <a:spcBef>
                <a:spcPts val="0"/>
              </a:spcBef>
              <a:spcAft>
                <a:spcPts val="0"/>
              </a:spcAft>
              <a:buSzPts val="1100"/>
              <a:buNone/>
              <a:defRPr sz="1400" b="0" i="0" u="none" strike="noStrike" cap="none">
                <a:solidFill>
                  <a:schemeClr val="dk1"/>
                </a:solidFill>
                <a:latin typeface="Lato"/>
                <a:ea typeface="Lato"/>
                <a:cs typeface="Lato"/>
                <a:sym typeface="Lato"/>
              </a:defRPr>
            </a:lvl8pPr>
            <a:lvl9pPr marR="0" lvl="8" algn="l" rtl="0">
              <a:spcBef>
                <a:spcPts val="0"/>
              </a:spcBef>
              <a:spcAft>
                <a:spcPts val="0"/>
              </a:spcAft>
              <a:buSzPts val="1100"/>
              <a:buNone/>
              <a:defRPr sz="1400" b="0" i="0" u="none" strike="noStrike" cap="none">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hyperlink" Target="https://www.samhsa.gov/find-help/988/jobs" TargetMode="External"/><Relationship Id="rId3" Type="http://schemas.openxmlformats.org/officeDocument/2006/relationships/hyperlink" Target="https://www.bethe1to.com/bethe1to-steps-evidence/" TargetMode="External"/><Relationship Id="rId7" Type="http://schemas.openxmlformats.org/officeDocument/2006/relationships/hyperlink" Target="https://votervoice.net/Vibrant/home" TargetMode="External"/><Relationship Id="rId2" Type="http://schemas.openxmlformats.org/officeDocument/2006/relationships/hyperlink" Target="https://suicidepreventionmessaging.org/988messaging/framework" TargetMode="External"/><Relationship Id="rId1" Type="http://schemas.openxmlformats.org/officeDocument/2006/relationships/slideLayout" Target="../slideLayouts/slideLayout20.xml"/><Relationship Id="rId6" Type="http://schemas.openxmlformats.org/officeDocument/2006/relationships/hyperlink" Target="https://www.samhsa.gov/find-help/988/partner-toolkit" TargetMode="External"/><Relationship Id="rId5" Type="http://schemas.openxmlformats.org/officeDocument/2006/relationships/hyperlink" Target="https://www.vibrant.org/wp-content/uploads/2022/07/988-Messaging-Toolkit-Spanish.pdf" TargetMode="External"/><Relationship Id="rId4" Type="http://schemas.openxmlformats.org/officeDocument/2006/relationships/hyperlink" Target="https://www.vibrant.org/wp-content/uploads/2022/07/988-Messaging-Toolkit-English.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p:nvPr/>
        </p:nvSpPr>
        <p:spPr>
          <a:xfrm>
            <a:off x="-76200" y="-127000"/>
            <a:ext cx="9296400" cy="52704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a:ea typeface="Lato"/>
              <a:cs typeface="Lato"/>
              <a:sym typeface="Lato"/>
            </a:endParaRPr>
          </a:p>
        </p:txBody>
      </p:sp>
      <p:sp>
        <p:nvSpPr>
          <p:cNvPr id="125" name="Google Shape;125;p28"/>
          <p:cNvSpPr txBox="1"/>
          <p:nvPr/>
        </p:nvSpPr>
        <p:spPr>
          <a:xfrm>
            <a:off x="3751175" y="1569300"/>
            <a:ext cx="4447800" cy="3728683"/>
          </a:xfrm>
          <a:prstGeom prst="rect">
            <a:avLst/>
          </a:prstGeom>
          <a:noFill/>
          <a:ln>
            <a:noFill/>
          </a:ln>
        </p:spPr>
        <p:txBody>
          <a:bodyPr spcFirstLastPara="1" wrap="square" lIns="68575" tIns="34275" rIns="68575" bIns="34275" anchor="t" anchorCtr="0">
            <a:spAutoFit/>
          </a:bodyPr>
          <a:lstStyle/>
          <a:p>
            <a:pPr marL="0" lvl="0" indent="0" algn="ctr" rtl="0">
              <a:spcBef>
                <a:spcPts val="0"/>
              </a:spcBef>
              <a:spcAft>
                <a:spcPts val="0"/>
              </a:spcAft>
              <a:buClr>
                <a:schemeClr val="dk1"/>
              </a:buClr>
              <a:buFont typeface="Arial"/>
              <a:buNone/>
            </a:pPr>
            <a:r>
              <a:rPr lang="en" sz="3600" dirty="0">
                <a:solidFill>
                  <a:srgbClr val="E5FBFF"/>
                </a:solidFill>
                <a:latin typeface="Poppins Medium"/>
                <a:ea typeface="Poppins Medium"/>
                <a:cs typeface="Poppins Medium"/>
                <a:sym typeface="Poppins Medium"/>
              </a:rPr>
              <a:t>988 Suicide &amp; Crisis Lifeline</a:t>
            </a:r>
            <a:endParaRPr sz="2600" b="1" dirty="0">
              <a:solidFill>
                <a:srgbClr val="E5FBFF"/>
              </a:solidFill>
              <a:latin typeface="Poppins"/>
              <a:ea typeface="Poppins"/>
              <a:cs typeface="Poppins"/>
              <a:sym typeface="Poppins"/>
            </a:endParaRPr>
          </a:p>
          <a:p>
            <a:pPr marL="0" lvl="0" indent="0" algn="ctr" rtl="0">
              <a:lnSpc>
                <a:spcPct val="115000"/>
              </a:lnSpc>
              <a:spcBef>
                <a:spcPts val="0"/>
              </a:spcBef>
              <a:spcAft>
                <a:spcPts val="0"/>
              </a:spcAft>
              <a:buClr>
                <a:schemeClr val="dk1"/>
              </a:buClr>
              <a:buSzPts val="1100"/>
              <a:buFont typeface="Arial"/>
              <a:buNone/>
            </a:pPr>
            <a:r>
              <a:rPr lang="en-US" sz="2600" b="1">
                <a:solidFill>
                  <a:srgbClr val="E5FBFF"/>
                </a:solidFill>
                <a:latin typeface="Poppins"/>
                <a:ea typeface="Poppins"/>
                <a:cs typeface="Poppins"/>
                <a:sym typeface="Poppins"/>
              </a:rPr>
              <a:t>Laura Evans</a:t>
            </a:r>
            <a:endParaRPr lang="en-US" sz="2600" b="1" dirty="0">
              <a:solidFill>
                <a:srgbClr val="E5FBFF"/>
              </a:solidFill>
              <a:latin typeface="Poppins"/>
              <a:ea typeface="Poppins"/>
              <a:cs typeface="Poppins"/>
              <a:sym typeface="Poppins"/>
            </a:endParaRPr>
          </a:p>
          <a:p>
            <a:pPr marL="0" lvl="0" indent="0" algn="ctr" rtl="0">
              <a:lnSpc>
                <a:spcPct val="115000"/>
              </a:lnSpc>
              <a:spcBef>
                <a:spcPts val="0"/>
              </a:spcBef>
              <a:spcAft>
                <a:spcPts val="0"/>
              </a:spcAft>
              <a:buClr>
                <a:schemeClr val="dk1"/>
              </a:buClr>
              <a:buSzPts val="1100"/>
              <a:buFont typeface="Arial"/>
              <a:buNone/>
            </a:pPr>
            <a:r>
              <a:rPr lang="en-US" sz="2000" dirty="0">
                <a:solidFill>
                  <a:srgbClr val="E5FBFF"/>
                </a:solidFill>
                <a:latin typeface="Poppins"/>
                <a:ea typeface="Poppins"/>
                <a:cs typeface="Poppins"/>
                <a:sym typeface="Poppins"/>
              </a:rPr>
              <a:t>Director, National and State Policy</a:t>
            </a:r>
            <a:endParaRPr lang="en" sz="2000" dirty="0">
              <a:solidFill>
                <a:srgbClr val="E5FBFF"/>
              </a:solidFill>
              <a:latin typeface="Poppins"/>
              <a:ea typeface="Poppins"/>
              <a:cs typeface="Poppins"/>
              <a:sym typeface="Poppins"/>
            </a:endParaRPr>
          </a:p>
          <a:p>
            <a:pPr marL="0" lvl="0" indent="0" algn="ctr" rtl="0">
              <a:lnSpc>
                <a:spcPct val="115000"/>
              </a:lnSpc>
              <a:spcBef>
                <a:spcPts val="0"/>
              </a:spcBef>
              <a:spcAft>
                <a:spcPts val="0"/>
              </a:spcAft>
              <a:buClr>
                <a:schemeClr val="dk1"/>
              </a:buClr>
              <a:buSzPts val="1100"/>
              <a:buFont typeface="Arial"/>
              <a:buNone/>
            </a:pPr>
            <a:r>
              <a:rPr lang="en" sz="2600" b="1" dirty="0">
                <a:solidFill>
                  <a:srgbClr val="E5FBFF"/>
                </a:solidFill>
                <a:latin typeface="Poppins"/>
                <a:ea typeface="Poppins"/>
                <a:cs typeface="Poppins"/>
                <a:sym typeface="Poppins"/>
              </a:rPr>
              <a:t>Shye Louis, </a:t>
            </a:r>
            <a:r>
              <a:rPr lang="en-US" sz="2600" b="1" dirty="0">
                <a:solidFill>
                  <a:srgbClr val="E5FBFF"/>
                </a:solidFill>
                <a:latin typeface="Poppins"/>
                <a:ea typeface="Poppins"/>
                <a:cs typeface="Poppins"/>
                <a:sym typeface="Poppins"/>
              </a:rPr>
              <a:t>M.Ed.</a:t>
            </a:r>
            <a:r>
              <a:rPr lang="en" sz="2600" b="1" dirty="0">
                <a:solidFill>
                  <a:srgbClr val="E5FBFF"/>
                </a:solidFill>
                <a:latin typeface="Poppins"/>
                <a:ea typeface="Poppins"/>
                <a:cs typeface="Poppins"/>
                <a:sym typeface="Poppins"/>
              </a:rPr>
              <a:t> </a:t>
            </a:r>
            <a:endParaRPr sz="2600" b="1" dirty="0">
              <a:solidFill>
                <a:srgbClr val="E5FBFF"/>
              </a:solidFill>
              <a:latin typeface="Poppins"/>
              <a:ea typeface="Poppins"/>
              <a:cs typeface="Poppins"/>
              <a:sym typeface="Poppins"/>
            </a:endParaRPr>
          </a:p>
          <a:p>
            <a:pPr marL="0" lvl="0" indent="0" algn="ctr" rtl="0">
              <a:lnSpc>
                <a:spcPct val="115000"/>
              </a:lnSpc>
              <a:spcBef>
                <a:spcPts val="0"/>
              </a:spcBef>
              <a:spcAft>
                <a:spcPts val="0"/>
              </a:spcAft>
              <a:buSzPts val="1100"/>
              <a:buNone/>
            </a:pPr>
            <a:r>
              <a:rPr lang="en" sz="2000" dirty="0">
                <a:solidFill>
                  <a:srgbClr val="E5FBFF"/>
                </a:solidFill>
                <a:latin typeface="Poppins"/>
                <a:ea typeface="Poppins"/>
                <a:cs typeface="Poppins"/>
                <a:sym typeface="Poppins"/>
              </a:rPr>
              <a:t>AVP - Clinical Standards, Training &amp; Practices</a:t>
            </a:r>
            <a:endParaRPr sz="2000" dirty="0">
              <a:solidFill>
                <a:srgbClr val="E5FBFF"/>
              </a:solidFill>
              <a:latin typeface="Poppins"/>
              <a:ea typeface="Poppins"/>
              <a:cs typeface="Poppins"/>
              <a:sym typeface="Poppins"/>
            </a:endParaRPr>
          </a:p>
          <a:p>
            <a:pPr marL="0" lvl="0" indent="0" algn="ctr" rtl="0">
              <a:lnSpc>
                <a:spcPct val="115000"/>
              </a:lnSpc>
              <a:spcBef>
                <a:spcPts val="0"/>
              </a:spcBef>
              <a:spcAft>
                <a:spcPts val="0"/>
              </a:spcAft>
              <a:buClr>
                <a:schemeClr val="dk1"/>
              </a:buClr>
              <a:buSzPts val="1100"/>
              <a:buFont typeface="Arial"/>
              <a:buNone/>
            </a:pPr>
            <a:endParaRPr sz="2000" dirty="0">
              <a:solidFill>
                <a:srgbClr val="E5FBFF"/>
              </a:solidFill>
              <a:latin typeface="Poppins"/>
              <a:ea typeface="Poppins"/>
              <a:cs typeface="Poppins"/>
              <a:sym typeface="Poppins"/>
            </a:endParaRPr>
          </a:p>
          <a:p>
            <a:pPr marL="0" marR="0" lvl="0" indent="0" algn="l" rtl="0">
              <a:spcBef>
                <a:spcPts val="0"/>
              </a:spcBef>
              <a:spcAft>
                <a:spcPts val="0"/>
              </a:spcAft>
              <a:buNone/>
            </a:pPr>
            <a:endParaRPr dirty="0">
              <a:solidFill>
                <a:schemeClr val="lt1"/>
              </a:solidFill>
              <a:latin typeface="Poppins Medium"/>
              <a:ea typeface="Poppins Medium"/>
              <a:cs typeface="Poppins Medium"/>
              <a:sym typeface="Poppins Medium"/>
            </a:endParaRPr>
          </a:p>
        </p:txBody>
      </p:sp>
      <p:sp>
        <p:nvSpPr>
          <p:cNvPr id="126" name="Google Shape;126;p28"/>
          <p:cNvSpPr/>
          <p:nvPr/>
        </p:nvSpPr>
        <p:spPr>
          <a:xfrm>
            <a:off x="1390392" y="0"/>
            <a:ext cx="1791300" cy="1569300"/>
          </a:xfrm>
          <a:prstGeom prst="rect">
            <a:avLst/>
          </a:prstGeom>
          <a:solidFill>
            <a:srgbClr val="E5FB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27" name="Google Shape;127;p28"/>
          <p:cNvSpPr/>
          <p:nvPr/>
        </p:nvSpPr>
        <p:spPr>
          <a:xfrm>
            <a:off x="1390393" y="3574073"/>
            <a:ext cx="1791300" cy="15693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pic>
        <p:nvPicPr>
          <p:cNvPr id="128" name="Google Shape;128;p28" descr="Text&#10;&#10;Description automatically generated"/>
          <p:cNvPicPr preferRelativeResize="0"/>
          <p:nvPr/>
        </p:nvPicPr>
        <p:blipFill rotWithShape="1">
          <a:blip r:embed="rId3">
            <a:alphaModFix/>
          </a:blip>
          <a:srcRect/>
          <a:stretch/>
        </p:blipFill>
        <p:spPr>
          <a:xfrm>
            <a:off x="1712164" y="3948577"/>
            <a:ext cx="1088232" cy="777241"/>
          </a:xfrm>
          <a:prstGeom prst="rect">
            <a:avLst/>
          </a:prstGeom>
          <a:noFill/>
          <a:ln>
            <a:noFill/>
          </a:ln>
        </p:spPr>
      </p:pic>
      <p:pic>
        <p:nvPicPr>
          <p:cNvPr id="129" name="Google Shape;129;p28" descr="Logo, company name&#10;&#10;Description automatically generated"/>
          <p:cNvPicPr preferRelativeResize="0"/>
          <p:nvPr/>
        </p:nvPicPr>
        <p:blipFill rotWithShape="1">
          <a:blip r:embed="rId4">
            <a:alphaModFix/>
          </a:blip>
          <a:srcRect/>
          <a:stretch/>
        </p:blipFill>
        <p:spPr>
          <a:xfrm>
            <a:off x="1487315" y="214010"/>
            <a:ext cx="1545005" cy="1236004"/>
          </a:xfrm>
          <a:prstGeom prst="rect">
            <a:avLst/>
          </a:prstGeom>
          <a:noFill/>
          <a:ln>
            <a:noFill/>
          </a:ln>
        </p:spPr>
      </p:pic>
      <p:pic>
        <p:nvPicPr>
          <p:cNvPr id="130" name="Google Shape;130;p28" descr="A picture containing icon&#10;&#10;Description automatically generated"/>
          <p:cNvPicPr preferRelativeResize="0"/>
          <p:nvPr/>
        </p:nvPicPr>
        <p:blipFill rotWithShape="1">
          <a:blip r:embed="rId5">
            <a:alphaModFix/>
          </a:blip>
          <a:srcRect/>
          <a:stretch/>
        </p:blipFill>
        <p:spPr>
          <a:xfrm>
            <a:off x="1368557" y="1655972"/>
            <a:ext cx="1831557" cy="18315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6B682C-AFFB-4348-99B1-53F6AE0CAFA6}"/>
              </a:ext>
            </a:extLst>
          </p:cNvPr>
          <p:cNvPicPr>
            <a:picLocks noChangeAspect="1"/>
          </p:cNvPicPr>
          <p:nvPr/>
        </p:nvPicPr>
        <p:blipFill>
          <a:blip r:embed="rId2"/>
          <a:stretch>
            <a:fillRect/>
          </a:stretch>
        </p:blipFill>
        <p:spPr>
          <a:xfrm>
            <a:off x="0" y="981325"/>
            <a:ext cx="9144000" cy="3180849"/>
          </a:xfrm>
          <a:prstGeom prst="rect">
            <a:avLst/>
          </a:prstGeom>
        </p:spPr>
      </p:pic>
      <p:sp>
        <p:nvSpPr>
          <p:cNvPr id="3" name="Text Placeholder 2">
            <a:extLst>
              <a:ext uri="{FF2B5EF4-FFF2-40B4-BE49-F238E27FC236}">
                <a16:creationId xmlns:a16="http://schemas.microsoft.com/office/drawing/2014/main" id="{8E9C0EC3-7B34-49C6-A196-2A3BA8EAA0C1}"/>
              </a:ext>
            </a:extLst>
          </p:cNvPr>
          <p:cNvSpPr>
            <a:spLocks noGrp="1"/>
          </p:cNvSpPr>
          <p:nvPr>
            <p:ph type="body" idx="2"/>
          </p:nvPr>
        </p:nvSpPr>
        <p:spPr>
          <a:xfrm>
            <a:off x="439500" y="358516"/>
            <a:ext cx="8265000" cy="442800"/>
          </a:xfrm>
        </p:spPr>
        <p:txBody>
          <a:bodyPr>
            <a:normAutofit fontScale="92500" lnSpcReduction="20000"/>
          </a:bodyPr>
          <a:lstStyle/>
          <a:p>
            <a:r>
              <a:rPr lang="en-US" dirty="0"/>
              <a:t>August 2022 988 Lifeline Data</a:t>
            </a:r>
          </a:p>
        </p:txBody>
      </p:sp>
    </p:spTree>
    <p:extLst>
      <p:ext uri="{BB962C8B-B14F-4D97-AF65-F5344CB8AC3E}">
        <p14:creationId xmlns:p14="http://schemas.microsoft.com/office/powerpoint/2010/main" val="406768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7" name="Google Shape;137;p29"/>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pic>
        <p:nvPicPr>
          <p:cNvPr id="6" name="Picture 5">
            <a:extLst>
              <a:ext uri="{FF2B5EF4-FFF2-40B4-BE49-F238E27FC236}">
                <a16:creationId xmlns:a16="http://schemas.microsoft.com/office/drawing/2014/main" id="{9F192397-3355-4A98-AE56-72ACE27872ED}"/>
              </a:ext>
            </a:extLst>
          </p:cNvPr>
          <p:cNvPicPr>
            <a:picLocks noChangeAspect="1"/>
          </p:cNvPicPr>
          <p:nvPr/>
        </p:nvPicPr>
        <p:blipFill>
          <a:blip r:embed="rId3"/>
          <a:stretch>
            <a:fillRect/>
          </a:stretch>
        </p:blipFill>
        <p:spPr>
          <a:xfrm>
            <a:off x="1270868" y="67456"/>
            <a:ext cx="6092598" cy="5143500"/>
          </a:xfrm>
          <a:prstGeom prst="rect">
            <a:avLst/>
          </a:prstGeom>
        </p:spPr>
      </p:pic>
    </p:spTree>
    <p:extLst>
      <p:ext uri="{BB962C8B-B14F-4D97-AF65-F5344CB8AC3E}">
        <p14:creationId xmlns:p14="http://schemas.microsoft.com/office/powerpoint/2010/main" val="386306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7" name="Google Shape;137;p29"/>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pic>
        <p:nvPicPr>
          <p:cNvPr id="2" name="Picture 1">
            <a:extLst>
              <a:ext uri="{FF2B5EF4-FFF2-40B4-BE49-F238E27FC236}">
                <a16:creationId xmlns:a16="http://schemas.microsoft.com/office/drawing/2014/main" id="{81356CE3-D4E1-418F-B51D-C27CB6BE2B26}"/>
              </a:ext>
            </a:extLst>
          </p:cNvPr>
          <p:cNvPicPr>
            <a:picLocks noChangeAspect="1"/>
          </p:cNvPicPr>
          <p:nvPr/>
        </p:nvPicPr>
        <p:blipFill>
          <a:blip r:embed="rId3"/>
          <a:stretch>
            <a:fillRect/>
          </a:stretch>
        </p:blipFill>
        <p:spPr>
          <a:xfrm>
            <a:off x="1986451" y="130298"/>
            <a:ext cx="5171098" cy="5013202"/>
          </a:xfrm>
          <a:prstGeom prst="rect">
            <a:avLst/>
          </a:prstGeom>
        </p:spPr>
      </p:pic>
    </p:spTree>
    <p:extLst>
      <p:ext uri="{BB962C8B-B14F-4D97-AF65-F5344CB8AC3E}">
        <p14:creationId xmlns:p14="http://schemas.microsoft.com/office/powerpoint/2010/main" val="196078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7" name="Google Shape;137;p29"/>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pic>
        <p:nvPicPr>
          <p:cNvPr id="2" name="Picture 1">
            <a:extLst>
              <a:ext uri="{FF2B5EF4-FFF2-40B4-BE49-F238E27FC236}">
                <a16:creationId xmlns:a16="http://schemas.microsoft.com/office/drawing/2014/main" id="{7325C7FD-98C8-4CC6-B6EE-8E0951E400C3}"/>
              </a:ext>
            </a:extLst>
          </p:cNvPr>
          <p:cNvPicPr>
            <a:picLocks noChangeAspect="1"/>
          </p:cNvPicPr>
          <p:nvPr/>
        </p:nvPicPr>
        <p:blipFill>
          <a:blip r:embed="rId3"/>
          <a:stretch>
            <a:fillRect/>
          </a:stretch>
        </p:blipFill>
        <p:spPr>
          <a:xfrm>
            <a:off x="790575" y="573900"/>
            <a:ext cx="7562850" cy="3638550"/>
          </a:xfrm>
          <a:prstGeom prst="rect">
            <a:avLst/>
          </a:prstGeom>
        </p:spPr>
      </p:pic>
    </p:spTree>
    <p:extLst>
      <p:ext uri="{BB962C8B-B14F-4D97-AF65-F5344CB8AC3E}">
        <p14:creationId xmlns:p14="http://schemas.microsoft.com/office/powerpoint/2010/main" val="57373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7" name="Google Shape;137;p29"/>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pic>
        <p:nvPicPr>
          <p:cNvPr id="3" name="Picture 2">
            <a:extLst>
              <a:ext uri="{FF2B5EF4-FFF2-40B4-BE49-F238E27FC236}">
                <a16:creationId xmlns:a16="http://schemas.microsoft.com/office/drawing/2014/main" id="{1290B9A6-15A2-4F82-BEED-814A0A36D0E7}"/>
              </a:ext>
            </a:extLst>
          </p:cNvPr>
          <p:cNvPicPr>
            <a:picLocks noChangeAspect="1"/>
          </p:cNvPicPr>
          <p:nvPr/>
        </p:nvPicPr>
        <p:blipFill>
          <a:blip r:embed="rId3"/>
          <a:stretch>
            <a:fillRect/>
          </a:stretch>
        </p:blipFill>
        <p:spPr>
          <a:xfrm>
            <a:off x="823912" y="767309"/>
            <a:ext cx="7496175" cy="3429000"/>
          </a:xfrm>
          <a:prstGeom prst="rect">
            <a:avLst/>
          </a:prstGeom>
        </p:spPr>
      </p:pic>
    </p:spTree>
    <p:extLst>
      <p:ext uri="{BB962C8B-B14F-4D97-AF65-F5344CB8AC3E}">
        <p14:creationId xmlns:p14="http://schemas.microsoft.com/office/powerpoint/2010/main" val="346507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7" name="Google Shape;137;p29"/>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pic>
        <p:nvPicPr>
          <p:cNvPr id="3" name="Picture 2">
            <a:extLst>
              <a:ext uri="{FF2B5EF4-FFF2-40B4-BE49-F238E27FC236}">
                <a16:creationId xmlns:a16="http://schemas.microsoft.com/office/drawing/2014/main" id="{4EEB382E-ACCE-4813-9624-CBC9E596CE54}"/>
              </a:ext>
            </a:extLst>
          </p:cNvPr>
          <p:cNvPicPr>
            <a:picLocks noChangeAspect="1"/>
          </p:cNvPicPr>
          <p:nvPr/>
        </p:nvPicPr>
        <p:blipFill>
          <a:blip r:embed="rId3"/>
          <a:stretch>
            <a:fillRect/>
          </a:stretch>
        </p:blipFill>
        <p:spPr>
          <a:xfrm>
            <a:off x="2765684" y="117888"/>
            <a:ext cx="3699409" cy="5025612"/>
          </a:xfrm>
          <a:prstGeom prst="rect">
            <a:avLst/>
          </a:prstGeom>
        </p:spPr>
      </p:pic>
    </p:spTree>
    <p:extLst>
      <p:ext uri="{BB962C8B-B14F-4D97-AF65-F5344CB8AC3E}">
        <p14:creationId xmlns:p14="http://schemas.microsoft.com/office/powerpoint/2010/main" val="286739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4" y="773535"/>
            <a:ext cx="4656568" cy="369332"/>
          </a:xfrm>
        </p:spPr>
        <p:txBody>
          <a:bodyPr>
            <a:normAutofit fontScale="90000"/>
          </a:bodyPr>
          <a:lstStyle/>
          <a:p>
            <a:r>
              <a:rPr lang="en-US" sz="2400" dirty="0">
                <a:latin typeface="Arial" panose="020B0604020202020204" pitchFamily="34" charset="0"/>
                <a:ea typeface="Arial" charset="0"/>
                <a:cs typeface="Arial" panose="020B0604020202020204" pitchFamily="34" charset="0"/>
              </a:rPr>
              <a:t>Lifeline Continuous QI</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594962424"/>
              </p:ext>
            </p:extLst>
          </p:nvPr>
        </p:nvGraphicFramePr>
        <p:xfrm>
          <a:off x="695752" y="1226494"/>
          <a:ext cx="4701533" cy="3835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5464741" y="3588569"/>
            <a:ext cx="3201931" cy="368369"/>
          </a:xfrm>
          <a:prstGeom prst="rect">
            <a:avLst/>
          </a:prstGeom>
        </p:spPr>
        <p:txBody>
          <a:bodyPr vert="horz" wrap="none" lIns="0" tIns="36740" rIns="0" bIns="36740" rtlCol="0" anchor="ctr">
            <a:noAutofit/>
          </a:bodyPr>
          <a:lstStyle>
            <a:lvl1pPr algn="l" defTabSz="853403" rtl="0" eaLnBrk="1" latinLnBrk="0" hangingPunct="1">
              <a:lnSpc>
                <a:spcPct val="90000"/>
              </a:lnSpc>
              <a:spcBef>
                <a:spcPct val="0"/>
              </a:spcBef>
              <a:buNone/>
              <a:defRPr sz="3200" b="1" i="0" kern="1200" spc="-100" baseline="0">
                <a:solidFill>
                  <a:srgbClr val="00B050"/>
                </a:solidFill>
                <a:latin typeface="Trebuchet MS" charset="0"/>
                <a:ea typeface="Trebuchet MS" charset="0"/>
                <a:cs typeface="Trebuchet MS" charset="0"/>
              </a:defRPr>
            </a:lvl1pPr>
          </a:lstStyle>
          <a:p>
            <a:r>
              <a:rPr lang="en-US" sz="1928" dirty="0">
                <a:solidFill>
                  <a:srgbClr val="002060"/>
                </a:solidFill>
                <a:latin typeface="Trebuchet MS" panose="020B0603020202020204" pitchFamily="34" charset="0"/>
                <a:ea typeface="Arial" charset="0"/>
                <a:cs typeface="Arial" charset="0"/>
              </a:rPr>
              <a:t>… Evaluations to Best Practice</a:t>
            </a:r>
          </a:p>
        </p:txBody>
      </p:sp>
      <p:graphicFrame>
        <p:nvGraphicFramePr>
          <p:cNvPr id="3" name="Diagram 2">
            <a:extLst>
              <a:ext uri="{FF2B5EF4-FFF2-40B4-BE49-F238E27FC236}">
                <a16:creationId xmlns:a16="http://schemas.microsoft.com/office/drawing/2014/main" id="{43401EC9-4E65-1D61-09ED-3B1199964185}"/>
              </a:ext>
            </a:extLst>
          </p:cNvPr>
          <p:cNvGraphicFramePr/>
          <p:nvPr>
            <p:extLst>
              <p:ext uri="{D42A27DB-BD31-4B8C-83A1-F6EECF244321}">
                <p14:modId xmlns:p14="http://schemas.microsoft.com/office/powerpoint/2010/main" val="2196756549"/>
              </p:ext>
            </p:extLst>
          </p:nvPr>
        </p:nvGraphicFramePr>
        <p:xfrm>
          <a:off x="4749471" y="0"/>
          <a:ext cx="4144505" cy="33204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a:extLst>
              <a:ext uri="{FF2B5EF4-FFF2-40B4-BE49-F238E27FC236}">
                <a16:creationId xmlns:a16="http://schemas.microsoft.com/office/drawing/2014/main" id="{3082003E-62E4-4C3C-998C-D95E7797BFC5}"/>
              </a:ext>
            </a:extLst>
          </p:cNvPr>
          <p:cNvSpPr/>
          <p:nvPr/>
        </p:nvSpPr>
        <p:spPr>
          <a:xfrm>
            <a:off x="1092197" y="268080"/>
            <a:ext cx="6657717" cy="830997"/>
          </a:xfrm>
          <a:prstGeom prst="rect">
            <a:avLst/>
          </a:prstGeom>
        </p:spPr>
        <p:txBody>
          <a:bodyPr wrap="square">
            <a:spAutoFit/>
          </a:bodyPr>
          <a:lstStyle/>
          <a:p>
            <a:pPr lvl="0" algn="ctr"/>
            <a:r>
              <a:rPr lang="en-US" sz="2400" dirty="0">
                <a:solidFill>
                  <a:srgbClr val="3F3F3F"/>
                </a:solidFill>
                <a:latin typeface="Poppins Medium"/>
                <a:ea typeface="Poppins Medium"/>
                <a:cs typeface="Poppins Medium"/>
                <a:sym typeface="Poppins Medium"/>
              </a:rPr>
              <a:t>988 Lifeline Standards and Policies</a:t>
            </a:r>
          </a:p>
          <a:p>
            <a:pPr lvl="0"/>
            <a:endParaRPr lang="en-US" sz="2400" dirty="0">
              <a:solidFill>
                <a:srgbClr val="3F3F3F"/>
              </a:solidFill>
              <a:latin typeface="Poppins Medium"/>
              <a:ea typeface="Poppins Medium"/>
              <a:cs typeface="Poppins Medium"/>
              <a:sym typeface="Poppins Medium"/>
            </a:endParaRPr>
          </a:p>
        </p:txBody>
      </p:sp>
    </p:spTree>
    <p:extLst>
      <p:ext uri="{BB962C8B-B14F-4D97-AF65-F5344CB8AC3E}">
        <p14:creationId xmlns:p14="http://schemas.microsoft.com/office/powerpoint/2010/main" val="1855728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7" name="Google Shape;137;p29"/>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2" name="Text Placeholder 1">
            <a:extLst>
              <a:ext uri="{FF2B5EF4-FFF2-40B4-BE49-F238E27FC236}">
                <a16:creationId xmlns:a16="http://schemas.microsoft.com/office/drawing/2014/main" id="{C16FF2B2-33F9-4446-BA0E-2020BCDE0A89}"/>
              </a:ext>
            </a:extLst>
          </p:cNvPr>
          <p:cNvSpPr>
            <a:spLocks noGrp="1"/>
          </p:cNvSpPr>
          <p:nvPr>
            <p:ph type="body" idx="1"/>
          </p:nvPr>
        </p:nvSpPr>
        <p:spPr>
          <a:xfrm>
            <a:off x="439465" y="994575"/>
            <a:ext cx="5669028" cy="4302785"/>
          </a:xfrm>
        </p:spPr>
        <p:txBody>
          <a:bodyPr>
            <a:normAutofit fontScale="92500"/>
          </a:bodyPr>
          <a:lstStyle/>
          <a:p>
            <a:pPr>
              <a:lnSpc>
                <a:spcPct val="100000"/>
              </a:lnSpc>
            </a:pPr>
            <a:r>
              <a:rPr lang="en-US" sz="1400" dirty="0">
                <a:latin typeface="Poppins" panose="020B0604020202020204" charset="0"/>
                <a:cs typeface="Poppins" panose="020B0604020202020204" charset="0"/>
              </a:rPr>
              <a:t>Callers’ </a:t>
            </a:r>
            <a:r>
              <a:rPr lang="en-US" sz="1400" b="1" dirty="0">
                <a:latin typeface="Poppins" panose="020B0604020202020204" charset="0"/>
                <a:cs typeface="Poppins" panose="020B0604020202020204" charset="0"/>
              </a:rPr>
              <a:t>emotional distress and suicide risk (e.g., intent to die) is significantly reduced </a:t>
            </a:r>
            <a:r>
              <a:rPr lang="en-US" sz="1400" dirty="0">
                <a:latin typeface="Poppins" panose="020B0604020202020204" charset="0"/>
                <a:cs typeface="Poppins" panose="020B0604020202020204" charset="0"/>
              </a:rPr>
              <a:t>from the beginning to the end of the call. (Gould et al., 2007)</a:t>
            </a:r>
          </a:p>
          <a:p>
            <a:pPr>
              <a:lnSpc>
                <a:spcPct val="100000"/>
              </a:lnSpc>
            </a:pPr>
            <a:r>
              <a:rPr lang="en-US" sz="1400" dirty="0">
                <a:latin typeface="Poppins" panose="020B0604020202020204" charset="0"/>
                <a:cs typeface="Poppins" panose="020B0604020202020204" charset="0"/>
              </a:rPr>
              <a:t>RAND Study: </a:t>
            </a:r>
            <a:r>
              <a:rPr lang="en-US" sz="1400" b="1" dirty="0">
                <a:latin typeface="Poppins" panose="020B0604020202020204" charset="0"/>
                <a:cs typeface="Poppins" panose="020B0604020202020204" charset="0"/>
              </a:rPr>
              <a:t>Callers to Lifeline crisis centers are more likely to be assessed for suicide and report less distress </a:t>
            </a:r>
            <a:r>
              <a:rPr lang="en-US" sz="1400" dirty="0">
                <a:latin typeface="Poppins" panose="020B0604020202020204" charset="0"/>
                <a:cs typeface="Poppins" panose="020B0604020202020204" charset="0"/>
              </a:rPr>
              <a:t>by end of the call than non-Lifeline centers (Ramchand, 2014)</a:t>
            </a:r>
          </a:p>
          <a:p>
            <a:pPr>
              <a:lnSpc>
                <a:spcPct val="100000"/>
              </a:lnSpc>
            </a:pPr>
            <a:r>
              <a:rPr lang="en-US" sz="1400" dirty="0">
                <a:latin typeface="Poppins" panose="020B0604020202020204" charset="0"/>
                <a:cs typeface="Poppins" panose="020B0604020202020204" charset="0"/>
              </a:rPr>
              <a:t>Crisis counselors are able to </a:t>
            </a:r>
            <a:r>
              <a:rPr lang="en-US" sz="1400" b="1" dirty="0">
                <a:latin typeface="Poppins" panose="020B0604020202020204" charset="0"/>
                <a:cs typeface="Poppins" panose="020B0604020202020204" charset="0"/>
              </a:rPr>
              <a:t>secure the caller’s collaboration </a:t>
            </a:r>
            <a:r>
              <a:rPr lang="en-US" sz="1400" dirty="0">
                <a:latin typeface="Poppins" panose="020B0604020202020204" charset="0"/>
                <a:cs typeface="Poppins" panose="020B0604020202020204" charset="0"/>
              </a:rPr>
              <a:t>on intervention on over </a:t>
            </a:r>
            <a:r>
              <a:rPr lang="en-US" sz="1400" b="1" dirty="0">
                <a:latin typeface="Poppins" panose="020B0604020202020204" charset="0"/>
                <a:cs typeface="Poppins" panose="020B0604020202020204" charset="0"/>
              </a:rPr>
              <a:t>75% of imminent risk calls</a:t>
            </a:r>
            <a:r>
              <a:rPr lang="en-US" sz="1400" dirty="0">
                <a:latin typeface="Poppins" panose="020B0604020202020204" charset="0"/>
                <a:cs typeface="Poppins" panose="020B0604020202020204" charset="0"/>
              </a:rPr>
              <a:t>.</a:t>
            </a:r>
            <a:r>
              <a:rPr lang="en-US" sz="1400" i="1" dirty="0">
                <a:latin typeface="Poppins" panose="020B0604020202020204" charset="0"/>
                <a:cs typeface="Poppins" panose="020B0604020202020204" charset="0"/>
              </a:rPr>
              <a:t> </a:t>
            </a:r>
            <a:r>
              <a:rPr lang="en-US" sz="1400" dirty="0">
                <a:latin typeface="Poppins" panose="020B0604020202020204" charset="0"/>
                <a:cs typeface="Poppins" panose="020B0604020202020204" charset="0"/>
              </a:rPr>
              <a:t>(Gould et al., 2016)</a:t>
            </a:r>
          </a:p>
          <a:p>
            <a:pPr>
              <a:lnSpc>
                <a:spcPct val="100000"/>
              </a:lnSpc>
            </a:pPr>
            <a:r>
              <a:rPr lang="en-US" sz="1400" b="1" dirty="0">
                <a:latin typeface="Poppins" panose="020B0604020202020204" charset="0"/>
                <a:cs typeface="Poppins" panose="020B0604020202020204" charset="0"/>
              </a:rPr>
              <a:t>Two-thirds of chatters </a:t>
            </a:r>
            <a:r>
              <a:rPr lang="en-US" sz="1400" dirty="0">
                <a:latin typeface="Poppins" panose="020B0604020202020204" charset="0"/>
                <a:cs typeface="Poppins" panose="020B0604020202020204" charset="0"/>
              </a:rPr>
              <a:t>reported that chat was helpful and that they were significantly and substantially </a:t>
            </a:r>
            <a:r>
              <a:rPr lang="en-US" sz="1400" b="1" dirty="0">
                <a:latin typeface="Poppins" panose="020B0604020202020204" charset="0"/>
                <a:cs typeface="Poppins" panose="020B0604020202020204" charset="0"/>
              </a:rPr>
              <a:t>less distressed </a:t>
            </a:r>
            <a:r>
              <a:rPr lang="en-US" sz="1400" dirty="0">
                <a:latin typeface="Poppins" panose="020B0604020202020204" charset="0"/>
                <a:cs typeface="Poppins" panose="020B0604020202020204" charset="0"/>
              </a:rPr>
              <a:t>at the end of the chat intervention than they were at the beginning. Moreover, </a:t>
            </a:r>
            <a:r>
              <a:rPr lang="en-US" sz="1400" b="1" dirty="0">
                <a:latin typeface="Poppins" panose="020B0604020202020204" charset="0"/>
                <a:cs typeface="Poppins" panose="020B0604020202020204" charset="0"/>
              </a:rPr>
              <a:t>about half reported being less suicidal </a:t>
            </a:r>
            <a:r>
              <a:rPr lang="en-US" sz="1400" dirty="0">
                <a:latin typeface="Poppins" panose="020B0604020202020204" charset="0"/>
                <a:cs typeface="Poppins" panose="020B0604020202020204" charset="0"/>
              </a:rPr>
              <a:t>at the end of the chat.   (Gould et al., 2021)</a:t>
            </a:r>
          </a:p>
          <a:p>
            <a:pPr>
              <a:lnSpc>
                <a:spcPct val="100000"/>
              </a:lnSpc>
            </a:pPr>
            <a:r>
              <a:rPr lang="en-US" sz="1400" b="1" dirty="0">
                <a:latin typeface="Poppins" panose="020B0604020202020204" charset="0"/>
                <a:cs typeface="Poppins" panose="020B0604020202020204" charset="0"/>
              </a:rPr>
              <a:t>Lifeline follow-up calls </a:t>
            </a:r>
            <a:r>
              <a:rPr lang="en-US" sz="1400" dirty="0">
                <a:latin typeface="Poppins" panose="020B0604020202020204" charset="0"/>
                <a:cs typeface="Poppins" panose="020B0604020202020204" charset="0"/>
              </a:rPr>
              <a:t>to persons at risk: 80% say calls helped keep them safe, with half saying </a:t>
            </a:r>
            <a:r>
              <a:rPr lang="en-US" sz="1400" b="1" dirty="0">
                <a:latin typeface="Poppins" panose="020B0604020202020204" charset="0"/>
                <a:cs typeface="Poppins" panose="020B0604020202020204" charset="0"/>
              </a:rPr>
              <a:t>“it’s the reason I’m alive” </a:t>
            </a:r>
            <a:r>
              <a:rPr lang="en-US" sz="1400" dirty="0">
                <a:latin typeface="Poppins" panose="020B0604020202020204" charset="0"/>
                <a:cs typeface="Poppins" panose="020B0604020202020204" charset="0"/>
              </a:rPr>
              <a:t>(Gould et al, 2018)</a:t>
            </a:r>
            <a:br>
              <a:rPr lang="en-US" sz="1400" dirty="0">
                <a:latin typeface="Poppins" panose="020B0604020202020204" charset="0"/>
                <a:cs typeface="Poppins" panose="020B0604020202020204" charset="0"/>
              </a:rPr>
            </a:br>
            <a:endParaRPr lang="en-US" sz="1400" dirty="0">
              <a:latin typeface="Poppins" panose="020B0604020202020204" charset="0"/>
              <a:cs typeface="Poppins" panose="020B0604020202020204" charset="0"/>
            </a:endParaRPr>
          </a:p>
        </p:txBody>
      </p:sp>
      <p:sp>
        <p:nvSpPr>
          <p:cNvPr id="4" name="Text Placeholder 3">
            <a:extLst>
              <a:ext uri="{FF2B5EF4-FFF2-40B4-BE49-F238E27FC236}">
                <a16:creationId xmlns:a16="http://schemas.microsoft.com/office/drawing/2014/main" id="{7AFA3578-A6F7-47DD-B08D-34B763439A6D}"/>
              </a:ext>
            </a:extLst>
          </p:cNvPr>
          <p:cNvSpPr>
            <a:spLocks noGrp="1"/>
          </p:cNvSpPr>
          <p:nvPr>
            <p:ph type="body" idx="2"/>
          </p:nvPr>
        </p:nvSpPr>
        <p:spPr>
          <a:xfrm>
            <a:off x="427639" y="194872"/>
            <a:ext cx="8626419" cy="698593"/>
          </a:xfrm>
        </p:spPr>
        <p:txBody>
          <a:bodyPr>
            <a:normAutofit lnSpcReduction="10000"/>
          </a:bodyPr>
          <a:lstStyle/>
          <a:p>
            <a:r>
              <a:rPr lang="en-US" sz="2000" dirty="0"/>
              <a:t>Lifeline Crisis Services &amp; Best Practices Effectively Reduce Distress and Suicidality</a:t>
            </a:r>
          </a:p>
          <a:p>
            <a:endParaRPr lang="en-US" sz="2000" dirty="0"/>
          </a:p>
        </p:txBody>
      </p:sp>
      <p:pic>
        <p:nvPicPr>
          <p:cNvPr id="1026" name="Picture 2" descr="https://lh3.googleusercontent.com/t28oflpDDsPEu9AF_TgZ3iElAgBGJ-xRYOCv7hRdnVNTH_4kRIblaJ2-C1AU6Kusx_xCE7w5FbQSw5p2LnkU597VZMSvOm6NMD8t-9bJAJzI20LW9ZS1hVvomwrj2UFuKIamd4SXKvzJfdLtGY0k_B104bKj6a6Wt4TF0Hrl3bs6sCeKSHK7P-OLCVim=s2048">
            <a:extLst>
              <a:ext uri="{FF2B5EF4-FFF2-40B4-BE49-F238E27FC236}">
                <a16:creationId xmlns:a16="http://schemas.microsoft.com/office/drawing/2014/main" id="{DFE339CC-2093-4BC3-9174-AF5B4A161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099" y="1656408"/>
            <a:ext cx="2796959" cy="197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4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1" name="Google Shape;181;p34"/>
          <p:cNvSpPr txBox="1"/>
          <p:nvPr/>
        </p:nvSpPr>
        <p:spPr>
          <a:xfrm>
            <a:off x="915000" y="383200"/>
            <a:ext cx="7508100" cy="746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200" dirty="0">
                <a:solidFill>
                  <a:srgbClr val="3F3F3F"/>
                </a:solidFill>
                <a:latin typeface="Poppins Medium"/>
                <a:ea typeface="Poppins Medium"/>
                <a:cs typeface="Poppins Medium"/>
                <a:sym typeface="Poppins Medium"/>
              </a:rPr>
              <a:t>988 Lifeline Standards and Policies</a:t>
            </a:r>
            <a:endParaRPr sz="2200" dirty="0">
              <a:solidFill>
                <a:srgbClr val="3F3F3F"/>
              </a:solidFill>
              <a:latin typeface="Poppins Medium"/>
              <a:ea typeface="Poppins Medium"/>
              <a:cs typeface="Poppins Medium"/>
              <a:sym typeface="Poppins Medium"/>
            </a:endParaRPr>
          </a:p>
          <a:p>
            <a:pPr marL="0" marR="0" lvl="0" indent="0" algn="l" rtl="0">
              <a:spcBef>
                <a:spcPts val="0"/>
              </a:spcBef>
              <a:spcAft>
                <a:spcPts val="0"/>
              </a:spcAft>
              <a:buNone/>
            </a:pPr>
            <a:endParaRPr sz="2200" dirty="0">
              <a:solidFill>
                <a:srgbClr val="3F3F3F"/>
              </a:solidFill>
              <a:latin typeface="Poppins Medium"/>
              <a:ea typeface="Poppins Medium"/>
              <a:cs typeface="Poppins Medium"/>
              <a:sym typeface="Poppins Medium"/>
            </a:endParaRPr>
          </a:p>
        </p:txBody>
      </p:sp>
      <p:sp>
        <p:nvSpPr>
          <p:cNvPr id="182" name="Google Shape;182;p34"/>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3" name="Google Shape;183;p34"/>
          <p:cNvSpPr txBox="1"/>
          <p:nvPr/>
        </p:nvSpPr>
        <p:spPr>
          <a:xfrm>
            <a:off x="700750" y="1056700"/>
            <a:ext cx="3513300" cy="1246465"/>
          </a:xfrm>
          <a:prstGeom prst="rect">
            <a:avLst/>
          </a:prstGeom>
          <a:noFill/>
          <a:ln>
            <a:noFill/>
          </a:ln>
        </p:spPr>
        <p:txBody>
          <a:bodyPr spcFirstLastPara="1" wrap="square" lIns="91425" tIns="91425" rIns="91425" bIns="91425" anchor="t" anchorCtr="0">
            <a:spAutoFit/>
          </a:bodyPr>
          <a:lstStyle/>
          <a:p>
            <a:pPr marL="101600" lvl="0" algn="l" rtl="0">
              <a:lnSpc>
                <a:spcPct val="115000"/>
              </a:lnSpc>
              <a:spcBef>
                <a:spcPts val="0"/>
              </a:spcBef>
              <a:spcAft>
                <a:spcPts val="0"/>
              </a:spcAft>
              <a:buClr>
                <a:schemeClr val="dk1"/>
              </a:buClr>
              <a:buSzPts val="2000"/>
            </a:pPr>
            <a:r>
              <a:rPr lang="en" sz="2000" b="1" dirty="0">
                <a:solidFill>
                  <a:schemeClr val="accent4">
                    <a:lumMod val="60000"/>
                    <a:lumOff val="40000"/>
                  </a:schemeClr>
                </a:solidFill>
                <a:latin typeface="Poppins"/>
                <a:ea typeface="Poppins"/>
                <a:cs typeface="Poppins"/>
                <a:sym typeface="Poppins"/>
              </a:rPr>
              <a:t>Suicide Risk Assessment Standards (2007)</a:t>
            </a:r>
          </a:p>
        </p:txBody>
      </p:sp>
      <p:pic>
        <p:nvPicPr>
          <p:cNvPr id="184" name="Google Shape;184;p34"/>
          <p:cNvPicPr preferRelativeResize="0"/>
          <p:nvPr/>
        </p:nvPicPr>
        <p:blipFill>
          <a:blip r:embed="rId3">
            <a:alphaModFix/>
          </a:blip>
          <a:stretch>
            <a:fillRect/>
          </a:stretch>
        </p:blipFill>
        <p:spPr>
          <a:xfrm>
            <a:off x="4572000" y="1499440"/>
            <a:ext cx="2740402" cy="803725"/>
          </a:xfrm>
          <a:prstGeom prst="rect">
            <a:avLst/>
          </a:prstGeom>
          <a:noFill/>
          <a:ln>
            <a:noFill/>
          </a:ln>
        </p:spPr>
      </p:pic>
      <p:pic>
        <p:nvPicPr>
          <p:cNvPr id="185" name="Google Shape;185;p34"/>
          <p:cNvPicPr preferRelativeResize="0"/>
          <p:nvPr/>
        </p:nvPicPr>
        <p:blipFill>
          <a:blip r:embed="rId4">
            <a:alphaModFix/>
          </a:blip>
          <a:stretch>
            <a:fillRect/>
          </a:stretch>
        </p:blipFill>
        <p:spPr>
          <a:xfrm>
            <a:off x="4572000" y="2455225"/>
            <a:ext cx="4347249" cy="1208475"/>
          </a:xfrm>
          <a:prstGeom prst="rect">
            <a:avLst/>
          </a:prstGeom>
          <a:noFill/>
          <a:ln>
            <a:noFill/>
          </a:ln>
        </p:spPr>
      </p:pic>
      <p:pic>
        <p:nvPicPr>
          <p:cNvPr id="8" name="Picture 7">
            <a:extLst>
              <a:ext uri="{FF2B5EF4-FFF2-40B4-BE49-F238E27FC236}">
                <a16:creationId xmlns:a16="http://schemas.microsoft.com/office/drawing/2014/main" id="{33FD4FDF-8841-48D6-BD29-4D332D458F00}"/>
              </a:ext>
            </a:extLst>
          </p:cNvPr>
          <p:cNvPicPr>
            <a:picLocks noChangeAspect="1"/>
          </p:cNvPicPr>
          <p:nvPr/>
        </p:nvPicPr>
        <p:blipFill>
          <a:blip r:embed="rId5"/>
          <a:stretch>
            <a:fillRect/>
          </a:stretch>
        </p:blipFill>
        <p:spPr>
          <a:xfrm>
            <a:off x="841263" y="2303165"/>
            <a:ext cx="3372787" cy="13626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1" name="Google Shape;181;p34"/>
          <p:cNvSpPr txBox="1"/>
          <p:nvPr/>
        </p:nvSpPr>
        <p:spPr>
          <a:xfrm>
            <a:off x="915000" y="383200"/>
            <a:ext cx="7508100" cy="746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200" dirty="0">
                <a:solidFill>
                  <a:srgbClr val="3F3F3F"/>
                </a:solidFill>
                <a:latin typeface="Poppins Medium"/>
                <a:ea typeface="Poppins Medium"/>
                <a:cs typeface="Poppins Medium"/>
                <a:sym typeface="Poppins Medium"/>
              </a:rPr>
              <a:t>988 Lifeline Standards and Policies</a:t>
            </a:r>
            <a:endParaRPr sz="2200" dirty="0">
              <a:solidFill>
                <a:srgbClr val="3F3F3F"/>
              </a:solidFill>
              <a:latin typeface="Poppins Medium"/>
              <a:ea typeface="Poppins Medium"/>
              <a:cs typeface="Poppins Medium"/>
              <a:sym typeface="Poppins Medium"/>
            </a:endParaRPr>
          </a:p>
          <a:p>
            <a:pPr marL="0" marR="0" lvl="0" indent="0" algn="l" rtl="0">
              <a:spcBef>
                <a:spcPts val="0"/>
              </a:spcBef>
              <a:spcAft>
                <a:spcPts val="0"/>
              </a:spcAft>
              <a:buNone/>
            </a:pPr>
            <a:endParaRPr sz="2200" dirty="0">
              <a:solidFill>
                <a:srgbClr val="3F3F3F"/>
              </a:solidFill>
              <a:latin typeface="Poppins Medium"/>
              <a:ea typeface="Poppins Medium"/>
              <a:cs typeface="Poppins Medium"/>
              <a:sym typeface="Poppins Medium"/>
            </a:endParaRPr>
          </a:p>
        </p:txBody>
      </p:sp>
      <p:sp>
        <p:nvSpPr>
          <p:cNvPr id="182" name="Google Shape;182;p34"/>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3" name="Google Shape;183;p34"/>
          <p:cNvSpPr txBox="1"/>
          <p:nvPr/>
        </p:nvSpPr>
        <p:spPr>
          <a:xfrm>
            <a:off x="509666" y="1056700"/>
            <a:ext cx="4489554" cy="892522"/>
          </a:xfrm>
          <a:prstGeom prst="rect">
            <a:avLst/>
          </a:prstGeom>
          <a:noFill/>
          <a:ln>
            <a:noFill/>
          </a:ln>
        </p:spPr>
        <p:txBody>
          <a:bodyPr spcFirstLastPara="1" wrap="square" lIns="91425" tIns="91425" rIns="91425" bIns="91425" anchor="t" anchorCtr="0">
            <a:spAutoFit/>
          </a:bodyPr>
          <a:lstStyle/>
          <a:p>
            <a:pPr marL="101600" lvl="0" algn="l" rtl="0">
              <a:lnSpc>
                <a:spcPct val="115000"/>
              </a:lnSpc>
              <a:spcBef>
                <a:spcPts val="0"/>
              </a:spcBef>
              <a:spcAft>
                <a:spcPts val="0"/>
              </a:spcAft>
              <a:buClr>
                <a:schemeClr val="dk1"/>
              </a:buClr>
              <a:buSzPts val="2000"/>
            </a:pPr>
            <a:r>
              <a:rPr lang="en" sz="2000" b="1" dirty="0">
                <a:solidFill>
                  <a:schemeClr val="accent4">
                    <a:lumMod val="60000"/>
                    <a:lumOff val="40000"/>
                  </a:schemeClr>
                </a:solidFill>
                <a:latin typeface="Poppins"/>
                <a:ea typeface="Poppins"/>
                <a:cs typeface="Poppins"/>
                <a:sym typeface="Poppins"/>
              </a:rPr>
              <a:t>Imminent Risk Policy Requirements (2011)</a:t>
            </a:r>
            <a:endParaRPr sz="2000" b="1" dirty="0">
              <a:solidFill>
                <a:schemeClr val="accent4">
                  <a:lumMod val="60000"/>
                  <a:lumOff val="40000"/>
                </a:schemeClr>
              </a:solidFill>
              <a:latin typeface="Poppins"/>
              <a:ea typeface="Poppins"/>
              <a:cs typeface="Poppins"/>
              <a:sym typeface="Poppins"/>
            </a:endParaRPr>
          </a:p>
        </p:txBody>
      </p:sp>
      <p:pic>
        <p:nvPicPr>
          <p:cNvPr id="9" name="Content Placeholder 4">
            <a:extLst>
              <a:ext uri="{FF2B5EF4-FFF2-40B4-BE49-F238E27FC236}">
                <a16:creationId xmlns:a16="http://schemas.microsoft.com/office/drawing/2014/main" id="{92C9132B-0AA5-4C20-BF4E-521B2294C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631" y="929390"/>
            <a:ext cx="3117543" cy="4076540"/>
          </a:xfrm>
          <a:prstGeom prst="rect">
            <a:avLst/>
          </a:prstGeom>
          <a:noFill/>
          <a:ln w="6350">
            <a:solidFill>
              <a:schemeClr val="bg1">
                <a:lumMod val="65000"/>
              </a:schemeClr>
            </a:solidFill>
          </a:ln>
          <a:scene3d>
            <a:camera prst="orthographicFront"/>
            <a:lightRig rig="threePt" dir="t"/>
          </a:scene3d>
          <a:sp3d extrusionH="25400" contourW="25400">
            <a:bevelT w="25400"/>
          </a:sp3d>
        </p:spPr>
      </p:pic>
      <p:sp>
        <p:nvSpPr>
          <p:cNvPr id="3" name="Rectangle 2">
            <a:extLst>
              <a:ext uri="{FF2B5EF4-FFF2-40B4-BE49-F238E27FC236}">
                <a16:creationId xmlns:a16="http://schemas.microsoft.com/office/drawing/2014/main" id="{2E817DED-A6EC-4247-A484-BB1EC6F847EE}"/>
              </a:ext>
            </a:extLst>
          </p:cNvPr>
          <p:cNvSpPr/>
          <p:nvPr/>
        </p:nvSpPr>
        <p:spPr>
          <a:xfrm>
            <a:off x="611515" y="2047811"/>
            <a:ext cx="4572000" cy="2292935"/>
          </a:xfrm>
          <a:prstGeom prst="rect">
            <a:avLst/>
          </a:prstGeom>
        </p:spPr>
        <p:txBody>
          <a:bodyPr>
            <a:spAutoFit/>
          </a:bodyPr>
          <a:lstStyle/>
          <a:p>
            <a:pPr>
              <a:spcBef>
                <a:spcPts val="600"/>
              </a:spcBef>
            </a:pPr>
            <a:r>
              <a:rPr lang="en-US" sz="1600" b="1" dirty="0"/>
              <a:t>Safety First: </a:t>
            </a:r>
            <a:r>
              <a:rPr lang="en-US" b="1" dirty="0"/>
              <a:t>“</a:t>
            </a:r>
            <a:r>
              <a:rPr lang="en-US" dirty="0"/>
              <a:t>Whereas the primary mission of the Lifeline is to prevent the suicide of callers to its service, all crisis center staff must undertake necessary actions intended to secure the safety of callers determined to be attempting suicide or at imminent risk of suicide.” </a:t>
            </a:r>
          </a:p>
          <a:p>
            <a:pPr>
              <a:spcBef>
                <a:spcPts val="600"/>
              </a:spcBef>
            </a:pPr>
            <a:r>
              <a:rPr lang="en-US" b="1" dirty="0"/>
              <a:t>Collaboration Critical to Best Assure Safety:</a:t>
            </a:r>
          </a:p>
          <a:p>
            <a:pPr marL="285750" indent="-285750">
              <a:spcBef>
                <a:spcPts val="600"/>
              </a:spcBef>
              <a:buClr>
                <a:schemeClr val="accent1"/>
              </a:buClr>
              <a:buFont typeface="Arial" panose="020B0604020202020204" pitchFamily="34" charset="0"/>
              <a:buChar char="•"/>
            </a:pPr>
            <a:r>
              <a:rPr lang="en-US" dirty="0"/>
              <a:t>With people contacting service</a:t>
            </a:r>
          </a:p>
          <a:p>
            <a:pPr marL="285750" indent="-285750">
              <a:spcBef>
                <a:spcPts val="600"/>
              </a:spcBef>
              <a:buClr>
                <a:schemeClr val="accent1"/>
              </a:buClr>
              <a:buFont typeface="Arial" panose="020B0604020202020204" pitchFamily="34" charset="0"/>
              <a:buChar char="•"/>
            </a:pPr>
            <a:r>
              <a:rPr lang="en-US" dirty="0"/>
              <a:t>With local crisis and emergency services (MCTs, 911, etc.)</a:t>
            </a:r>
          </a:p>
        </p:txBody>
      </p:sp>
    </p:spTree>
    <p:extLst>
      <p:ext uri="{BB962C8B-B14F-4D97-AF65-F5344CB8AC3E}">
        <p14:creationId xmlns:p14="http://schemas.microsoft.com/office/powerpoint/2010/main" val="254258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6" name="Google Shape;136;p29"/>
          <p:cNvSpPr txBox="1"/>
          <p:nvPr/>
        </p:nvSpPr>
        <p:spPr>
          <a:xfrm>
            <a:off x="915000" y="383200"/>
            <a:ext cx="7508100" cy="746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200">
                <a:solidFill>
                  <a:srgbClr val="3F3F3F"/>
                </a:solidFill>
                <a:latin typeface="Poppins Medium"/>
                <a:ea typeface="Poppins Medium"/>
                <a:cs typeface="Poppins Medium"/>
                <a:sym typeface="Poppins Medium"/>
              </a:rPr>
              <a:t>Disclaimer</a:t>
            </a:r>
            <a:endParaRPr sz="2200">
              <a:solidFill>
                <a:srgbClr val="3F3F3F"/>
              </a:solidFill>
              <a:latin typeface="Poppins Medium"/>
              <a:ea typeface="Poppins Medium"/>
              <a:cs typeface="Poppins Medium"/>
              <a:sym typeface="Poppins Medium"/>
            </a:endParaRPr>
          </a:p>
          <a:p>
            <a:pPr marL="0" marR="0" lvl="0" indent="0" algn="l" rtl="0">
              <a:spcBef>
                <a:spcPts val="0"/>
              </a:spcBef>
              <a:spcAft>
                <a:spcPts val="0"/>
              </a:spcAft>
              <a:buNone/>
            </a:pPr>
            <a:endParaRPr sz="2200">
              <a:solidFill>
                <a:srgbClr val="3F3F3F"/>
              </a:solidFill>
              <a:latin typeface="Poppins Medium"/>
              <a:ea typeface="Poppins Medium"/>
              <a:cs typeface="Poppins Medium"/>
              <a:sym typeface="Poppins Medium"/>
            </a:endParaRPr>
          </a:p>
        </p:txBody>
      </p:sp>
      <p:sp>
        <p:nvSpPr>
          <p:cNvPr id="137" name="Google Shape;137;p29"/>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38" name="Google Shape;138;p29"/>
          <p:cNvSpPr txBox="1"/>
          <p:nvPr/>
        </p:nvSpPr>
        <p:spPr>
          <a:xfrm>
            <a:off x="700750" y="1317400"/>
            <a:ext cx="8072700" cy="2308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a:solidFill>
                  <a:schemeClr val="dk1"/>
                </a:solidFill>
                <a:latin typeface="Poppins"/>
                <a:ea typeface="Poppins"/>
                <a:cs typeface="Poppins"/>
                <a:sym typeface="Poppins"/>
              </a:rPr>
              <a:t>The views, opinions, and content expressed in this presentation do not necessarily reflect the views, opinions, or policies of the Center for Mental Health Services, the Substance Abuse and Mental Health Services Administration (SAMHSA), or the U.S. Department of Health and Human Services.</a:t>
            </a:r>
            <a:r>
              <a:rPr lang="en" sz="2300">
                <a:solidFill>
                  <a:schemeClr val="dk1"/>
                </a:solidFill>
                <a:latin typeface="Poppins"/>
                <a:ea typeface="Poppins"/>
                <a:cs typeface="Poppins"/>
                <a:sym typeface="Poppins"/>
              </a:rPr>
              <a:t> </a:t>
            </a:r>
            <a:endParaRPr>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1" name="Google Shape;181;p34"/>
          <p:cNvSpPr txBox="1"/>
          <p:nvPr/>
        </p:nvSpPr>
        <p:spPr>
          <a:xfrm>
            <a:off x="915000" y="383200"/>
            <a:ext cx="7508100" cy="746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200" dirty="0">
                <a:solidFill>
                  <a:srgbClr val="3F3F3F"/>
                </a:solidFill>
                <a:latin typeface="Poppins Medium"/>
                <a:ea typeface="Poppins Medium"/>
                <a:cs typeface="Poppins Medium"/>
                <a:sym typeface="Poppins Medium"/>
              </a:rPr>
              <a:t>988 Lifeline Standards and Policies</a:t>
            </a:r>
            <a:endParaRPr sz="2200" dirty="0">
              <a:solidFill>
                <a:srgbClr val="3F3F3F"/>
              </a:solidFill>
              <a:latin typeface="Poppins Medium"/>
              <a:ea typeface="Poppins Medium"/>
              <a:cs typeface="Poppins Medium"/>
              <a:sym typeface="Poppins Medium"/>
            </a:endParaRPr>
          </a:p>
          <a:p>
            <a:pPr marL="0" marR="0" lvl="0" indent="0" algn="l" rtl="0">
              <a:spcBef>
                <a:spcPts val="0"/>
              </a:spcBef>
              <a:spcAft>
                <a:spcPts val="0"/>
              </a:spcAft>
              <a:buNone/>
            </a:pPr>
            <a:endParaRPr sz="2200" dirty="0">
              <a:solidFill>
                <a:srgbClr val="3F3F3F"/>
              </a:solidFill>
              <a:latin typeface="Poppins Medium"/>
              <a:ea typeface="Poppins Medium"/>
              <a:cs typeface="Poppins Medium"/>
              <a:sym typeface="Poppins Medium"/>
            </a:endParaRPr>
          </a:p>
        </p:txBody>
      </p:sp>
      <p:sp>
        <p:nvSpPr>
          <p:cNvPr id="182" name="Google Shape;182;p34"/>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3" name="Google Shape;183;p34"/>
          <p:cNvSpPr txBox="1"/>
          <p:nvPr/>
        </p:nvSpPr>
        <p:spPr>
          <a:xfrm>
            <a:off x="672584" y="1056700"/>
            <a:ext cx="3811289" cy="892522"/>
          </a:xfrm>
          <a:prstGeom prst="rect">
            <a:avLst/>
          </a:prstGeom>
          <a:noFill/>
          <a:ln>
            <a:noFill/>
          </a:ln>
        </p:spPr>
        <p:txBody>
          <a:bodyPr spcFirstLastPara="1" wrap="square" lIns="91425" tIns="91425" rIns="91425" bIns="91425" anchor="t" anchorCtr="0">
            <a:spAutoFit/>
          </a:bodyPr>
          <a:lstStyle/>
          <a:p>
            <a:pPr marL="101600" lvl="0" algn="l" rtl="0">
              <a:lnSpc>
                <a:spcPct val="115000"/>
              </a:lnSpc>
              <a:spcBef>
                <a:spcPts val="0"/>
              </a:spcBef>
              <a:spcAft>
                <a:spcPts val="0"/>
              </a:spcAft>
              <a:buClr>
                <a:schemeClr val="dk1"/>
              </a:buClr>
              <a:buSzPts val="2000"/>
            </a:pPr>
            <a:r>
              <a:rPr lang="en" sz="2000" dirty="0">
                <a:solidFill>
                  <a:schemeClr val="dk1"/>
                </a:solidFill>
                <a:latin typeface="Poppins"/>
                <a:ea typeface="Poppins"/>
                <a:cs typeface="Poppins"/>
                <a:sym typeface="Poppins"/>
              </a:rPr>
              <a:t>Imminent Risk Policy Requirements (2011)</a:t>
            </a:r>
            <a:endParaRPr sz="2000" dirty="0">
              <a:solidFill>
                <a:schemeClr val="dk1"/>
              </a:solidFill>
              <a:latin typeface="Poppins"/>
              <a:ea typeface="Poppins"/>
              <a:cs typeface="Poppins"/>
              <a:sym typeface="Poppins"/>
            </a:endParaRPr>
          </a:p>
        </p:txBody>
      </p:sp>
      <p:sp>
        <p:nvSpPr>
          <p:cNvPr id="2" name="Rectangle 1">
            <a:extLst>
              <a:ext uri="{FF2B5EF4-FFF2-40B4-BE49-F238E27FC236}">
                <a16:creationId xmlns:a16="http://schemas.microsoft.com/office/drawing/2014/main" id="{E696785C-8BE6-47F7-BB59-47421377E1C2}"/>
              </a:ext>
            </a:extLst>
          </p:cNvPr>
          <p:cNvSpPr/>
          <p:nvPr/>
        </p:nvSpPr>
        <p:spPr>
          <a:xfrm>
            <a:off x="672584" y="2047852"/>
            <a:ext cx="7999226" cy="1985159"/>
          </a:xfrm>
          <a:prstGeom prst="rect">
            <a:avLst/>
          </a:prstGeom>
        </p:spPr>
        <p:txBody>
          <a:bodyPr wrap="square">
            <a:spAutoFit/>
          </a:bodyPr>
          <a:lstStyle/>
          <a:p>
            <a:pPr>
              <a:spcBef>
                <a:spcPts val="600"/>
              </a:spcBef>
            </a:pPr>
            <a:r>
              <a:rPr lang="en-US" sz="1800" b="1" dirty="0">
                <a:solidFill>
                  <a:schemeClr val="accent4">
                    <a:lumMod val="60000"/>
                    <a:lumOff val="40000"/>
                  </a:schemeClr>
                </a:solidFill>
                <a:latin typeface="Poppins" panose="020B0604020202020204" charset="0"/>
                <a:cs typeface="Poppins" panose="020B0604020202020204" charset="0"/>
              </a:rPr>
              <a:t>Principles of Counselor Imminent Risk Response:</a:t>
            </a:r>
          </a:p>
          <a:p>
            <a:pPr marL="342900" indent="-342900">
              <a:spcBef>
                <a:spcPts val="600"/>
              </a:spcBef>
              <a:buClr>
                <a:schemeClr val="accent1"/>
              </a:buClr>
              <a:buFont typeface="Arial" panose="020B0604020202020204" pitchFamily="34" charset="0"/>
              <a:buChar char="•"/>
            </a:pPr>
            <a:r>
              <a:rPr lang="en-US" sz="1600" b="1" dirty="0">
                <a:latin typeface="Poppins" panose="020B0604020202020204" charset="0"/>
                <a:cs typeface="Poppins" panose="020B0604020202020204" charset="0"/>
              </a:rPr>
              <a:t>Active Engagement </a:t>
            </a:r>
            <a:r>
              <a:rPr lang="en-US" sz="1600" dirty="0">
                <a:latin typeface="Poppins" panose="020B0604020202020204" charset="0"/>
                <a:cs typeface="Poppins" panose="020B0604020202020204" charset="0"/>
              </a:rPr>
              <a:t>(collaboration for safety)</a:t>
            </a:r>
          </a:p>
          <a:p>
            <a:pPr>
              <a:spcBef>
                <a:spcPts val="600"/>
              </a:spcBef>
              <a:buClr>
                <a:schemeClr val="accent1"/>
              </a:buClr>
            </a:pPr>
            <a:endParaRPr lang="en-US" sz="1600" dirty="0">
              <a:latin typeface="Poppins" panose="020B0604020202020204" charset="0"/>
              <a:cs typeface="Poppins" panose="020B0604020202020204" charset="0"/>
            </a:endParaRPr>
          </a:p>
          <a:p>
            <a:pPr marL="342900" indent="-342900">
              <a:spcBef>
                <a:spcPts val="600"/>
              </a:spcBef>
              <a:buClr>
                <a:schemeClr val="accent1"/>
              </a:buClr>
              <a:buFont typeface="Arial" panose="020B0604020202020204" pitchFamily="34" charset="0"/>
              <a:buChar char="•"/>
            </a:pPr>
            <a:r>
              <a:rPr lang="en-US" sz="1600" b="1" dirty="0">
                <a:latin typeface="Poppins" panose="020B0604020202020204" charset="0"/>
                <a:cs typeface="Poppins" panose="020B0604020202020204" charset="0"/>
              </a:rPr>
              <a:t>Least Invasive Intervention </a:t>
            </a:r>
            <a:r>
              <a:rPr lang="en-US" sz="1600" dirty="0">
                <a:latin typeface="Poppins" panose="020B0604020202020204" charset="0"/>
                <a:cs typeface="Poppins" panose="020B0604020202020204" charset="0"/>
              </a:rPr>
              <a:t>(alternatives to 911)</a:t>
            </a:r>
          </a:p>
          <a:p>
            <a:pPr>
              <a:spcBef>
                <a:spcPts val="600"/>
              </a:spcBef>
              <a:buClr>
                <a:schemeClr val="accent1"/>
              </a:buClr>
            </a:pPr>
            <a:endParaRPr lang="en-US" sz="1600" dirty="0">
              <a:latin typeface="Poppins" panose="020B0604020202020204" charset="0"/>
              <a:cs typeface="Poppins" panose="020B0604020202020204" charset="0"/>
            </a:endParaRPr>
          </a:p>
          <a:p>
            <a:pPr marL="342900" indent="-342900">
              <a:spcBef>
                <a:spcPts val="600"/>
              </a:spcBef>
              <a:buClr>
                <a:schemeClr val="accent1"/>
              </a:buClr>
              <a:buFont typeface="Arial" panose="020B0604020202020204" pitchFamily="34" charset="0"/>
              <a:buChar char="•"/>
            </a:pPr>
            <a:r>
              <a:rPr lang="en-US" sz="1600" b="1" dirty="0">
                <a:latin typeface="Poppins" panose="020B0604020202020204" charset="0"/>
                <a:cs typeface="Poppins" panose="020B0604020202020204" charset="0"/>
              </a:rPr>
              <a:t>Emergency Intervention </a:t>
            </a:r>
            <a:r>
              <a:rPr lang="en-US" sz="1600" dirty="0">
                <a:latin typeface="Poppins" panose="020B0604020202020204" charset="0"/>
                <a:cs typeface="Poppins" panose="020B0604020202020204" charset="0"/>
              </a:rPr>
              <a:t>(engage 911 as last resort)</a:t>
            </a:r>
          </a:p>
        </p:txBody>
      </p:sp>
    </p:spTree>
    <p:extLst>
      <p:ext uri="{BB962C8B-B14F-4D97-AF65-F5344CB8AC3E}">
        <p14:creationId xmlns:p14="http://schemas.microsoft.com/office/powerpoint/2010/main" val="159708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1" name="Google Shape;181;p34"/>
          <p:cNvSpPr txBox="1"/>
          <p:nvPr/>
        </p:nvSpPr>
        <p:spPr>
          <a:xfrm>
            <a:off x="915000" y="383200"/>
            <a:ext cx="7508100" cy="746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200" dirty="0">
                <a:solidFill>
                  <a:srgbClr val="3F3F3F"/>
                </a:solidFill>
                <a:latin typeface="Poppins Medium"/>
                <a:ea typeface="Poppins Medium"/>
                <a:cs typeface="Poppins Medium"/>
                <a:sym typeface="Poppins Medium"/>
              </a:rPr>
              <a:t>988 Lifeline Standards and Policies</a:t>
            </a:r>
            <a:endParaRPr sz="2200" dirty="0">
              <a:solidFill>
                <a:srgbClr val="3F3F3F"/>
              </a:solidFill>
              <a:latin typeface="Poppins Medium"/>
              <a:ea typeface="Poppins Medium"/>
              <a:cs typeface="Poppins Medium"/>
              <a:sym typeface="Poppins Medium"/>
            </a:endParaRPr>
          </a:p>
          <a:p>
            <a:pPr marL="0" marR="0" lvl="0" indent="0" algn="l" rtl="0">
              <a:spcBef>
                <a:spcPts val="0"/>
              </a:spcBef>
              <a:spcAft>
                <a:spcPts val="0"/>
              </a:spcAft>
              <a:buNone/>
            </a:pPr>
            <a:endParaRPr sz="2200" dirty="0">
              <a:solidFill>
                <a:srgbClr val="3F3F3F"/>
              </a:solidFill>
              <a:latin typeface="Poppins Medium"/>
              <a:ea typeface="Poppins Medium"/>
              <a:cs typeface="Poppins Medium"/>
              <a:sym typeface="Poppins Medium"/>
            </a:endParaRPr>
          </a:p>
        </p:txBody>
      </p:sp>
      <p:sp>
        <p:nvSpPr>
          <p:cNvPr id="182" name="Google Shape;182;p34"/>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3" name="Google Shape;183;p34"/>
          <p:cNvSpPr txBox="1"/>
          <p:nvPr/>
        </p:nvSpPr>
        <p:spPr>
          <a:xfrm>
            <a:off x="291813" y="996739"/>
            <a:ext cx="4909774" cy="538579"/>
          </a:xfrm>
          <a:prstGeom prst="rect">
            <a:avLst/>
          </a:prstGeom>
          <a:noFill/>
          <a:ln>
            <a:noFill/>
          </a:ln>
        </p:spPr>
        <p:txBody>
          <a:bodyPr spcFirstLastPara="1" wrap="square" lIns="91425" tIns="91425" rIns="91425" bIns="91425" anchor="t" anchorCtr="0">
            <a:spAutoFit/>
          </a:bodyPr>
          <a:lstStyle/>
          <a:p>
            <a:pPr marL="101600" lvl="0" algn="l" rtl="0">
              <a:lnSpc>
                <a:spcPct val="115000"/>
              </a:lnSpc>
              <a:spcBef>
                <a:spcPts val="0"/>
              </a:spcBef>
              <a:spcAft>
                <a:spcPts val="0"/>
              </a:spcAft>
              <a:buClr>
                <a:schemeClr val="dk1"/>
              </a:buClr>
              <a:buSzPts val="2000"/>
            </a:pPr>
            <a:r>
              <a:rPr lang="en" sz="2000" b="1" dirty="0">
                <a:solidFill>
                  <a:schemeClr val="accent4">
                    <a:lumMod val="60000"/>
                    <a:lumOff val="40000"/>
                  </a:schemeClr>
                </a:solidFill>
                <a:latin typeface="Poppins"/>
                <a:ea typeface="Poppins"/>
                <a:cs typeface="Poppins"/>
                <a:sym typeface="Poppins"/>
              </a:rPr>
              <a:t>Safety Assessment Model (2019)</a:t>
            </a:r>
            <a:endParaRPr sz="2000" b="1" dirty="0">
              <a:solidFill>
                <a:schemeClr val="accent4">
                  <a:lumMod val="60000"/>
                  <a:lumOff val="40000"/>
                </a:schemeClr>
              </a:solidFill>
              <a:latin typeface="Poppins"/>
              <a:ea typeface="Poppins"/>
              <a:cs typeface="Poppins"/>
              <a:sym typeface="Poppins"/>
            </a:endParaRPr>
          </a:p>
        </p:txBody>
      </p:sp>
      <p:pic>
        <p:nvPicPr>
          <p:cNvPr id="8" name="image1.png">
            <a:extLst>
              <a:ext uri="{FF2B5EF4-FFF2-40B4-BE49-F238E27FC236}">
                <a16:creationId xmlns:a16="http://schemas.microsoft.com/office/drawing/2014/main" id="{5A6D704A-FDB5-4EC6-B20D-D331F0131AEC}"/>
              </a:ext>
            </a:extLst>
          </p:cNvPr>
          <p:cNvPicPr/>
          <p:nvPr/>
        </p:nvPicPr>
        <p:blipFill>
          <a:blip r:embed="rId3"/>
          <a:srcRect/>
          <a:stretch>
            <a:fillRect/>
          </a:stretch>
        </p:blipFill>
        <p:spPr>
          <a:xfrm>
            <a:off x="291813" y="1610269"/>
            <a:ext cx="5666777" cy="2933700"/>
          </a:xfrm>
          <a:prstGeom prst="rect">
            <a:avLst/>
          </a:prstGeom>
          <a:ln/>
        </p:spPr>
      </p:pic>
      <p:pic>
        <p:nvPicPr>
          <p:cNvPr id="9" name="image3.png">
            <a:extLst>
              <a:ext uri="{FF2B5EF4-FFF2-40B4-BE49-F238E27FC236}">
                <a16:creationId xmlns:a16="http://schemas.microsoft.com/office/drawing/2014/main" id="{36FF73A0-05C2-47C8-939F-F809C69DDC4F}"/>
              </a:ext>
            </a:extLst>
          </p:cNvPr>
          <p:cNvPicPr/>
          <p:nvPr/>
        </p:nvPicPr>
        <p:blipFill>
          <a:blip r:embed="rId4"/>
          <a:srcRect/>
          <a:stretch>
            <a:fillRect/>
          </a:stretch>
        </p:blipFill>
        <p:spPr>
          <a:xfrm>
            <a:off x="6048531" y="1610269"/>
            <a:ext cx="3095469" cy="2468110"/>
          </a:xfrm>
          <a:prstGeom prst="rect">
            <a:avLst/>
          </a:prstGeom>
          <a:ln/>
        </p:spPr>
      </p:pic>
    </p:spTree>
    <p:extLst>
      <p:ext uri="{BB962C8B-B14F-4D97-AF65-F5344CB8AC3E}">
        <p14:creationId xmlns:p14="http://schemas.microsoft.com/office/powerpoint/2010/main" val="569520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1" name="Google Shape;181;p34"/>
          <p:cNvSpPr txBox="1"/>
          <p:nvPr/>
        </p:nvSpPr>
        <p:spPr>
          <a:xfrm>
            <a:off x="915000" y="383200"/>
            <a:ext cx="7508100" cy="746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200" dirty="0">
                <a:solidFill>
                  <a:srgbClr val="3F3F3F"/>
                </a:solidFill>
                <a:latin typeface="Poppins Medium"/>
                <a:ea typeface="Poppins Medium"/>
                <a:cs typeface="Poppins Medium"/>
                <a:sym typeface="Poppins Medium"/>
              </a:rPr>
              <a:t>988 Lifeline Standards and Policies</a:t>
            </a:r>
            <a:endParaRPr sz="2200" dirty="0">
              <a:solidFill>
                <a:srgbClr val="3F3F3F"/>
              </a:solidFill>
              <a:latin typeface="Poppins Medium"/>
              <a:ea typeface="Poppins Medium"/>
              <a:cs typeface="Poppins Medium"/>
              <a:sym typeface="Poppins Medium"/>
            </a:endParaRPr>
          </a:p>
          <a:p>
            <a:pPr marL="0" marR="0" lvl="0" indent="0" algn="l" rtl="0">
              <a:spcBef>
                <a:spcPts val="0"/>
              </a:spcBef>
              <a:spcAft>
                <a:spcPts val="0"/>
              </a:spcAft>
              <a:buNone/>
            </a:pPr>
            <a:endParaRPr sz="2200" dirty="0">
              <a:solidFill>
                <a:srgbClr val="3F3F3F"/>
              </a:solidFill>
              <a:latin typeface="Poppins Medium"/>
              <a:ea typeface="Poppins Medium"/>
              <a:cs typeface="Poppins Medium"/>
              <a:sym typeface="Poppins Medium"/>
            </a:endParaRPr>
          </a:p>
        </p:txBody>
      </p:sp>
      <p:sp>
        <p:nvSpPr>
          <p:cNvPr id="182" name="Google Shape;182;p34"/>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3" name="Google Shape;183;p34"/>
          <p:cNvSpPr txBox="1"/>
          <p:nvPr/>
        </p:nvSpPr>
        <p:spPr>
          <a:xfrm>
            <a:off x="700749" y="1056700"/>
            <a:ext cx="5662575" cy="538579"/>
          </a:xfrm>
          <a:prstGeom prst="rect">
            <a:avLst/>
          </a:prstGeom>
          <a:noFill/>
          <a:ln>
            <a:noFill/>
          </a:ln>
        </p:spPr>
        <p:txBody>
          <a:bodyPr spcFirstLastPara="1" wrap="square" lIns="91425" tIns="91425" rIns="91425" bIns="91425" anchor="t" anchorCtr="0">
            <a:spAutoFit/>
          </a:bodyPr>
          <a:lstStyle/>
          <a:p>
            <a:pPr marL="101600" lvl="0" algn="l" rtl="0">
              <a:lnSpc>
                <a:spcPct val="115000"/>
              </a:lnSpc>
              <a:spcBef>
                <a:spcPts val="0"/>
              </a:spcBef>
              <a:spcAft>
                <a:spcPts val="0"/>
              </a:spcAft>
              <a:buClr>
                <a:schemeClr val="dk1"/>
              </a:buClr>
              <a:buSzPts val="2000"/>
            </a:pPr>
            <a:r>
              <a:rPr lang="en" sz="2000" b="1" dirty="0">
                <a:solidFill>
                  <a:schemeClr val="accent4">
                    <a:lumMod val="60000"/>
                    <a:lumOff val="40000"/>
                  </a:schemeClr>
                </a:solidFill>
                <a:latin typeface="Poppins"/>
                <a:ea typeface="Poppins"/>
                <a:cs typeface="Poppins"/>
                <a:sym typeface="Poppins"/>
              </a:rPr>
              <a:t>Suicide Safety Policy (coming Fall 2022)</a:t>
            </a:r>
            <a:endParaRPr sz="2000" b="1" dirty="0">
              <a:solidFill>
                <a:schemeClr val="accent4">
                  <a:lumMod val="60000"/>
                  <a:lumOff val="40000"/>
                </a:schemeClr>
              </a:solidFill>
              <a:latin typeface="Poppins"/>
              <a:ea typeface="Poppins"/>
              <a:cs typeface="Poppins"/>
              <a:sym typeface="Poppins"/>
            </a:endParaRPr>
          </a:p>
        </p:txBody>
      </p:sp>
      <p:sp>
        <p:nvSpPr>
          <p:cNvPr id="2" name="Rectangle 1">
            <a:extLst>
              <a:ext uri="{FF2B5EF4-FFF2-40B4-BE49-F238E27FC236}">
                <a16:creationId xmlns:a16="http://schemas.microsoft.com/office/drawing/2014/main" id="{80543B1A-AC63-4CFB-9EA6-4F0FAD1F9D10}"/>
              </a:ext>
            </a:extLst>
          </p:cNvPr>
          <p:cNvSpPr/>
          <p:nvPr/>
        </p:nvSpPr>
        <p:spPr>
          <a:xfrm>
            <a:off x="700749" y="1803100"/>
            <a:ext cx="7401435" cy="523220"/>
          </a:xfrm>
          <a:prstGeom prst="rect">
            <a:avLst/>
          </a:prstGeom>
        </p:spPr>
        <p:txBody>
          <a:bodyPr wrap="square">
            <a:spAutoFit/>
          </a:bodyPr>
          <a:lstStyle/>
          <a:p>
            <a:r>
              <a:rPr lang="en-US" dirty="0"/>
              <a:t>Combines and replaces the Lifeline Risk Assessment Standards and the Policy (2007) for Helping Callers at Imminent Risk (2011)</a:t>
            </a:r>
          </a:p>
        </p:txBody>
      </p:sp>
      <p:pic>
        <p:nvPicPr>
          <p:cNvPr id="5" name="Picture 4">
            <a:extLst>
              <a:ext uri="{FF2B5EF4-FFF2-40B4-BE49-F238E27FC236}">
                <a16:creationId xmlns:a16="http://schemas.microsoft.com/office/drawing/2014/main" id="{8C9EC2CE-6618-49B4-8F81-81657F6802B6}"/>
              </a:ext>
            </a:extLst>
          </p:cNvPr>
          <p:cNvPicPr>
            <a:picLocks noChangeAspect="1"/>
          </p:cNvPicPr>
          <p:nvPr/>
        </p:nvPicPr>
        <p:blipFill>
          <a:blip r:embed="rId3"/>
          <a:stretch>
            <a:fillRect/>
          </a:stretch>
        </p:blipFill>
        <p:spPr>
          <a:xfrm>
            <a:off x="644576" y="2403733"/>
            <a:ext cx="6738079" cy="2621015"/>
          </a:xfrm>
          <a:prstGeom prst="rect">
            <a:avLst/>
          </a:prstGeom>
        </p:spPr>
      </p:pic>
    </p:spTree>
    <p:extLst>
      <p:ext uri="{BB962C8B-B14F-4D97-AF65-F5344CB8AC3E}">
        <p14:creationId xmlns:p14="http://schemas.microsoft.com/office/powerpoint/2010/main" val="3199515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a:off x="0" y="0"/>
            <a:ext cx="146400" cy="1147800"/>
          </a:xfrm>
          <a:prstGeom prst="rect">
            <a:avLst/>
          </a:prstGeom>
          <a:solidFill>
            <a:srgbClr val="FF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1" name="Google Shape;181;p34"/>
          <p:cNvSpPr txBox="1"/>
          <p:nvPr/>
        </p:nvSpPr>
        <p:spPr>
          <a:xfrm>
            <a:off x="915000" y="383200"/>
            <a:ext cx="7508100" cy="746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200" dirty="0">
                <a:solidFill>
                  <a:srgbClr val="3F3F3F"/>
                </a:solidFill>
                <a:latin typeface="Poppins Medium"/>
                <a:ea typeface="Poppins Medium"/>
                <a:cs typeface="Poppins Medium"/>
                <a:sym typeface="Poppins Medium"/>
              </a:rPr>
              <a:t>988 Lifeline Standards and Policies</a:t>
            </a:r>
            <a:endParaRPr sz="2200" dirty="0">
              <a:solidFill>
                <a:srgbClr val="3F3F3F"/>
              </a:solidFill>
              <a:latin typeface="Poppins Medium"/>
              <a:ea typeface="Poppins Medium"/>
              <a:cs typeface="Poppins Medium"/>
              <a:sym typeface="Poppins Medium"/>
            </a:endParaRPr>
          </a:p>
          <a:p>
            <a:pPr marL="0" marR="0" lvl="0" indent="0" algn="l" rtl="0">
              <a:spcBef>
                <a:spcPts val="0"/>
              </a:spcBef>
              <a:spcAft>
                <a:spcPts val="0"/>
              </a:spcAft>
              <a:buNone/>
            </a:pPr>
            <a:endParaRPr sz="2200" dirty="0">
              <a:solidFill>
                <a:srgbClr val="3F3F3F"/>
              </a:solidFill>
              <a:latin typeface="Poppins Medium"/>
              <a:ea typeface="Poppins Medium"/>
              <a:cs typeface="Poppins Medium"/>
              <a:sym typeface="Poppins Medium"/>
            </a:endParaRPr>
          </a:p>
        </p:txBody>
      </p:sp>
      <p:sp>
        <p:nvSpPr>
          <p:cNvPr id="182" name="Google Shape;182;p34"/>
          <p:cNvSpPr/>
          <p:nvPr/>
        </p:nvSpPr>
        <p:spPr>
          <a:xfrm>
            <a:off x="0" y="1139361"/>
            <a:ext cx="146400" cy="4158000"/>
          </a:xfrm>
          <a:prstGeom prst="rect">
            <a:avLst/>
          </a:prstGeom>
          <a:solidFill>
            <a:srgbClr val="001A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ato"/>
              <a:ea typeface="Lato"/>
              <a:cs typeface="Lato"/>
              <a:sym typeface="Lato"/>
            </a:endParaRPr>
          </a:p>
        </p:txBody>
      </p:sp>
      <p:sp>
        <p:nvSpPr>
          <p:cNvPr id="183" name="Google Shape;183;p34"/>
          <p:cNvSpPr txBox="1"/>
          <p:nvPr/>
        </p:nvSpPr>
        <p:spPr>
          <a:xfrm>
            <a:off x="700749" y="1056700"/>
            <a:ext cx="5662575" cy="538579"/>
          </a:xfrm>
          <a:prstGeom prst="rect">
            <a:avLst/>
          </a:prstGeom>
          <a:noFill/>
          <a:ln>
            <a:noFill/>
          </a:ln>
        </p:spPr>
        <p:txBody>
          <a:bodyPr spcFirstLastPara="1" wrap="square" lIns="91425" tIns="91425" rIns="91425" bIns="91425" anchor="t" anchorCtr="0">
            <a:spAutoFit/>
          </a:bodyPr>
          <a:lstStyle/>
          <a:p>
            <a:pPr marL="101600" lvl="0" algn="l" rtl="0">
              <a:lnSpc>
                <a:spcPct val="115000"/>
              </a:lnSpc>
              <a:spcBef>
                <a:spcPts val="0"/>
              </a:spcBef>
              <a:spcAft>
                <a:spcPts val="0"/>
              </a:spcAft>
              <a:buClr>
                <a:schemeClr val="dk1"/>
              </a:buClr>
              <a:buSzPts val="2000"/>
            </a:pPr>
            <a:r>
              <a:rPr lang="en" sz="2000" b="1" dirty="0">
                <a:solidFill>
                  <a:schemeClr val="accent4">
                    <a:lumMod val="60000"/>
                    <a:lumOff val="40000"/>
                  </a:schemeClr>
                </a:solidFill>
                <a:latin typeface="Poppins"/>
                <a:ea typeface="Poppins"/>
                <a:cs typeface="Poppins"/>
                <a:sym typeface="Poppins"/>
              </a:rPr>
              <a:t>Suicide Safety Policy (coming Fall 2022)</a:t>
            </a:r>
            <a:endParaRPr sz="2000" b="1" dirty="0">
              <a:solidFill>
                <a:schemeClr val="accent4">
                  <a:lumMod val="60000"/>
                  <a:lumOff val="40000"/>
                </a:schemeClr>
              </a:solidFill>
              <a:latin typeface="Poppins"/>
              <a:ea typeface="Poppins"/>
              <a:cs typeface="Poppins"/>
              <a:sym typeface="Poppins"/>
            </a:endParaRPr>
          </a:p>
        </p:txBody>
      </p:sp>
      <p:sp>
        <p:nvSpPr>
          <p:cNvPr id="2" name="Rectangle 1">
            <a:extLst>
              <a:ext uri="{FF2B5EF4-FFF2-40B4-BE49-F238E27FC236}">
                <a16:creationId xmlns:a16="http://schemas.microsoft.com/office/drawing/2014/main" id="{80543B1A-AC63-4CFB-9EA6-4F0FAD1F9D10}"/>
              </a:ext>
            </a:extLst>
          </p:cNvPr>
          <p:cNvSpPr/>
          <p:nvPr/>
        </p:nvSpPr>
        <p:spPr>
          <a:xfrm>
            <a:off x="700749" y="1803100"/>
            <a:ext cx="7401435" cy="307777"/>
          </a:xfrm>
          <a:prstGeom prst="rect">
            <a:avLst/>
          </a:prstGeom>
        </p:spPr>
        <p:txBody>
          <a:bodyPr wrap="square">
            <a:spAutoFit/>
          </a:bodyPr>
          <a:lstStyle/>
          <a:p>
            <a:r>
              <a:rPr lang="en-US" dirty="0"/>
              <a:t>Changes/updates (continued)</a:t>
            </a:r>
          </a:p>
        </p:txBody>
      </p:sp>
      <p:pic>
        <p:nvPicPr>
          <p:cNvPr id="3" name="Picture 2">
            <a:extLst>
              <a:ext uri="{FF2B5EF4-FFF2-40B4-BE49-F238E27FC236}">
                <a16:creationId xmlns:a16="http://schemas.microsoft.com/office/drawing/2014/main" id="{E0452B5C-749A-4E55-A84E-A0D5A1F9CC42}"/>
              </a:ext>
            </a:extLst>
          </p:cNvPr>
          <p:cNvPicPr>
            <a:picLocks noChangeAspect="1"/>
          </p:cNvPicPr>
          <p:nvPr/>
        </p:nvPicPr>
        <p:blipFill>
          <a:blip r:embed="rId3"/>
          <a:stretch>
            <a:fillRect/>
          </a:stretch>
        </p:blipFill>
        <p:spPr>
          <a:xfrm>
            <a:off x="470295" y="2110877"/>
            <a:ext cx="7862341" cy="3058337"/>
          </a:xfrm>
          <a:prstGeom prst="rect">
            <a:avLst/>
          </a:prstGeom>
        </p:spPr>
      </p:pic>
    </p:spTree>
    <p:extLst>
      <p:ext uri="{BB962C8B-B14F-4D97-AF65-F5344CB8AC3E}">
        <p14:creationId xmlns:p14="http://schemas.microsoft.com/office/powerpoint/2010/main" val="1596821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1"/>
          <p:cNvSpPr txBox="1"/>
          <p:nvPr/>
        </p:nvSpPr>
        <p:spPr>
          <a:xfrm>
            <a:off x="390875" y="1012700"/>
            <a:ext cx="8314800" cy="382742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Clr>
                <a:schemeClr val="dk1"/>
              </a:buClr>
              <a:buSzPts val="1100"/>
              <a:buFont typeface="Arial"/>
              <a:buNone/>
            </a:pPr>
            <a:r>
              <a:rPr lang="en-US" sz="1700" b="1" dirty="0">
                <a:solidFill>
                  <a:srgbClr val="F27D74"/>
                </a:solidFill>
                <a:latin typeface="Poppins"/>
                <a:ea typeface="Poppins"/>
                <a:cs typeface="Poppins"/>
                <a:sym typeface="Poppins"/>
              </a:rPr>
              <a:t>Current</a:t>
            </a:r>
            <a:r>
              <a:rPr lang="en" sz="1700" b="1" dirty="0">
                <a:solidFill>
                  <a:srgbClr val="F27D74"/>
                </a:solidFill>
                <a:latin typeface="Poppins"/>
                <a:ea typeface="Poppins"/>
                <a:cs typeface="Poppins"/>
                <a:sym typeface="Poppins"/>
              </a:rPr>
              <a:t>:</a:t>
            </a:r>
            <a:endParaRPr sz="1700" b="1" dirty="0">
              <a:solidFill>
                <a:srgbClr val="F27D74"/>
              </a:solidFill>
              <a:latin typeface="Poppins"/>
              <a:ea typeface="Poppins"/>
              <a:cs typeface="Poppins"/>
              <a:sym typeface="Poppins"/>
            </a:endParaRPr>
          </a:p>
          <a:p>
            <a:pPr marL="0" lvl="0" indent="0" algn="l" rtl="0">
              <a:lnSpc>
                <a:spcPct val="115000"/>
              </a:lnSpc>
              <a:spcBef>
                <a:spcPts val="1000"/>
              </a:spcBef>
              <a:spcAft>
                <a:spcPts val="0"/>
              </a:spcAft>
              <a:buClr>
                <a:schemeClr val="dk1"/>
              </a:buClr>
              <a:buSzPts val="1100"/>
              <a:buFont typeface="Arial"/>
              <a:buNone/>
            </a:pPr>
            <a:r>
              <a:rPr lang="en-US" sz="1500" dirty="0">
                <a:solidFill>
                  <a:schemeClr val="dk1"/>
                </a:solidFill>
                <a:latin typeface="Poppins"/>
                <a:ea typeface="Poppins"/>
                <a:cs typeface="Poppins"/>
                <a:sym typeface="Poppins"/>
              </a:rPr>
              <a:t>Centers develop training curriculum</a:t>
            </a:r>
            <a:endParaRPr sz="1500" dirty="0">
              <a:solidFill>
                <a:schemeClr val="dk1"/>
              </a:solidFill>
              <a:latin typeface="Poppins"/>
              <a:ea typeface="Poppins"/>
              <a:cs typeface="Poppins"/>
              <a:sym typeface="Poppins"/>
            </a:endParaRPr>
          </a:p>
          <a:p>
            <a:pPr marL="457200" lvl="0" indent="-298450" algn="l" rtl="0">
              <a:lnSpc>
                <a:spcPct val="115000"/>
              </a:lnSpc>
              <a:spcBef>
                <a:spcPts val="500"/>
              </a:spcBef>
              <a:spcAft>
                <a:spcPts val="0"/>
              </a:spcAft>
              <a:buSzPts val="1100"/>
              <a:buFont typeface="Poppins"/>
              <a:buChar char="●"/>
            </a:pPr>
            <a:r>
              <a:rPr lang="en-US" sz="1200" dirty="0">
                <a:solidFill>
                  <a:schemeClr val="dk1"/>
                </a:solidFill>
                <a:latin typeface="Poppins"/>
                <a:ea typeface="Poppins"/>
                <a:cs typeface="Poppins"/>
                <a:sym typeface="Poppins"/>
              </a:rPr>
              <a:t>Meet Lifeline standards</a:t>
            </a:r>
          </a:p>
          <a:p>
            <a:pPr marL="457200" lvl="0" indent="-298450" algn="l" rtl="0">
              <a:lnSpc>
                <a:spcPct val="115000"/>
              </a:lnSpc>
              <a:spcBef>
                <a:spcPts val="500"/>
              </a:spcBef>
              <a:spcAft>
                <a:spcPts val="0"/>
              </a:spcAft>
              <a:buSzPts val="1100"/>
              <a:buFont typeface="Poppins"/>
              <a:buChar char="●"/>
            </a:pPr>
            <a:r>
              <a:rPr lang="en-US" sz="1200" dirty="0">
                <a:solidFill>
                  <a:schemeClr val="dk1"/>
                </a:solidFill>
                <a:latin typeface="Poppins"/>
                <a:ea typeface="Poppins"/>
                <a:cs typeface="Poppins"/>
                <a:sym typeface="Poppins"/>
              </a:rPr>
              <a:t>Accrediting body standards</a:t>
            </a:r>
            <a:endParaRPr sz="1200" dirty="0">
              <a:solidFill>
                <a:schemeClr val="dk1"/>
              </a:solidFill>
              <a:latin typeface="Poppins"/>
              <a:ea typeface="Poppins"/>
              <a:cs typeface="Poppins"/>
              <a:sym typeface="Poppins"/>
            </a:endParaRPr>
          </a:p>
          <a:p>
            <a:pPr>
              <a:lnSpc>
                <a:spcPct val="115000"/>
              </a:lnSpc>
              <a:spcBef>
                <a:spcPts val="1000"/>
              </a:spcBef>
              <a:buClr>
                <a:schemeClr val="dk1"/>
              </a:buClr>
              <a:buSzPts val="1100"/>
            </a:pPr>
            <a:r>
              <a:rPr lang="en-US" sz="1600" dirty="0">
                <a:solidFill>
                  <a:schemeClr val="dk1"/>
                </a:solidFill>
                <a:latin typeface="Poppins"/>
                <a:ea typeface="Poppins"/>
                <a:cs typeface="Poppins"/>
                <a:sym typeface="Poppins"/>
              </a:rPr>
              <a:t>Lifeline provides support</a:t>
            </a:r>
          </a:p>
          <a:p>
            <a:pPr marL="457200" lvl="0" indent="-298450">
              <a:lnSpc>
                <a:spcPct val="115000"/>
              </a:lnSpc>
              <a:spcBef>
                <a:spcPts val="500"/>
              </a:spcBef>
              <a:buSzPts val="1100"/>
              <a:buFont typeface="Poppins"/>
              <a:buChar char="●"/>
            </a:pPr>
            <a:r>
              <a:rPr lang="en-US" sz="1200" dirty="0">
                <a:solidFill>
                  <a:schemeClr val="dk1"/>
                </a:solidFill>
                <a:latin typeface="Poppins"/>
                <a:ea typeface="Poppins"/>
                <a:cs typeface="Poppins"/>
                <a:sym typeface="Poppins"/>
              </a:rPr>
              <a:t>Guidance docs, tip sheets, webinars</a:t>
            </a:r>
          </a:p>
          <a:p>
            <a:pPr marL="457200" lvl="0" indent="-298450">
              <a:lnSpc>
                <a:spcPct val="115000"/>
              </a:lnSpc>
              <a:spcBef>
                <a:spcPts val="500"/>
              </a:spcBef>
              <a:buSzPts val="1100"/>
              <a:buFont typeface="Poppins"/>
              <a:buChar char="●"/>
            </a:pPr>
            <a:r>
              <a:rPr lang="en-US" sz="1200" dirty="0">
                <a:solidFill>
                  <a:schemeClr val="dk1"/>
                </a:solidFill>
                <a:latin typeface="Poppins"/>
                <a:ea typeface="Poppins"/>
                <a:cs typeface="Poppins"/>
                <a:sym typeface="Poppins"/>
              </a:rPr>
              <a:t>Safety Assessment site, simulated conversations, videos</a:t>
            </a:r>
            <a:endParaRPr lang="en-US" sz="1600" dirty="0">
              <a:solidFill>
                <a:schemeClr val="dk1"/>
              </a:solidFill>
              <a:latin typeface="Poppins"/>
              <a:ea typeface="Poppins"/>
              <a:cs typeface="Poppins"/>
              <a:sym typeface="Poppins"/>
            </a:endParaRPr>
          </a:p>
          <a:p>
            <a:pPr lvl="0">
              <a:lnSpc>
                <a:spcPct val="115000"/>
              </a:lnSpc>
              <a:spcBef>
                <a:spcPts val="1000"/>
              </a:spcBef>
              <a:buClr>
                <a:schemeClr val="dk1"/>
              </a:buClr>
              <a:buSzPts val="1100"/>
            </a:pPr>
            <a:r>
              <a:rPr lang="en-US" sz="1600" b="1" dirty="0">
                <a:solidFill>
                  <a:srgbClr val="F27D74"/>
                </a:solidFill>
                <a:latin typeface="Poppins"/>
                <a:ea typeface="Poppins"/>
                <a:cs typeface="Poppins"/>
                <a:sym typeface="Poppins"/>
              </a:rPr>
              <a:t>Future:  </a:t>
            </a:r>
          </a:p>
          <a:p>
            <a:pPr lvl="0">
              <a:lnSpc>
                <a:spcPct val="115000"/>
              </a:lnSpc>
              <a:spcBef>
                <a:spcPts val="1000"/>
              </a:spcBef>
              <a:buClr>
                <a:schemeClr val="dk1"/>
              </a:buClr>
              <a:buSzPts val="1100"/>
            </a:pPr>
            <a:r>
              <a:rPr lang="en-US" sz="1500" dirty="0">
                <a:solidFill>
                  <a:schemeClr val="dk1"/>
                </a:solidFill>
                <a:latin typeface="Poppins"/>
                <a:ea typeface="Poppins"/>
                <a:cs typeface="Poppins"/>
                <a:sym typeface="Poppins"/>
              </a:rPr>
              <a:t>Development of LMS – launching Nov 2022</a:t>
            </a:r>
            <a:endParaRPr sz="1500" dirty="0">
              <a:solidFill>
                <a:schemeClr val="dk1"/>
              </a:solidFill>
              <a:latin typeface="Poppins"/>
              <a:ea typeface="Poppins"/>
              <a:cs typeface="Poppins"/>
              <a:sym typeface="Poppins"/>
            </a:endParaRPr>
          </a:p>
          <a:p>
            <a:pPr marL="457200" lvl="0" indent="-298450" algn="l" rtl="0">
              <a:lnSpc>
                <a:spcPct val="115000"/>
              </a:lnSpc>
              <a:spcBef>
                <a:spcPts val="500"/>
              </a:spcBef>
              <a:spcAft>
                <a:spcPts val="0"/>
              </a:spcAft>
              <a:buSzPts val="1100"/>
              <a:buFont typeface="Poppins"/>
              <a:buChar char="●"/>
            </a:pPr>
            <a:r>
              <a:rPr lang="en-US" sz="1100" dirty="0">
                <a:solidFill>
                  <a:schemeClr val="dk1"/>
                </a:solidFill>
                <a:latin typeface="Poppins"/>
                <a:ea typeface="Poppins"/>
                <a:cs typeface="Poppins"/>
                <a:sym typeface="Poppins"/>
              </a:rPr>
              <a:t>Core clinical courses</a:t>
            </a:r>
          </a:p>
          <a:p>
            <a:pPr marL="457200" lvl="0" indent="-298450" algn="l" rtl="0">
              <a:lnSpc>
                <a:spcPct val="115000"/>
              </a:lnSpc>
              <a:spcBef>
                <a:spcPts val="500"/>
              </a:spcBef>
              <a:spcAft>
                <a:spcPts val="0"/>
              </a:spcAft>
              <a:buSzPts val="1100"/>
              <a:buFont typeface="Poppins"/>
              <a:buChar char="●"/>
            </a:pPr>
            <a:r>
              <a:rPr lang="en-US" sz="1100" dirty="0">
                <a:solidFill>
                  <a:schemeClr val="dk1"/>
                </a:solidFill>
                <a:latin typeface="Poppins"/>
                <a:ea typeface="Poppins"/>
                <a:cs typeface="Poppins"/>
                <a:sym typeface="Poppins"/>
              </a:rPr>
              <a:t>Additional courses and supports</a:t>
            </a:r>
            <a:endParaRPr sz="900" dirty="0">
              <a:solidFill>
                <a:srgbClr val="F27D74"/>
              </a:solidFill>
              <a:latin typeface="Poppins"/>
              <a:ea typeface="Poppins"/>
              <a:cs typeface="Poppins"/>
              <a:sym typeface="Poppins"/>
            </a:endParaRPr>
          </a:p>
          <a:p>
            <a:pPr marL="0" lvl="0" indent="0" algn="l" rtl="0">
              <a:spcBef>
                <a:spcPts val="0"/>
              </a:spcBef>
              <a:spcAft>
                <a:spcPts val="0"/>
              </a:spcAft>
              <a:buNone/>
            </a:pPr>
            <a:endParaRPr sz="100" dirty="0">
              <a:latin typeface="Poppins Medium"/>
              <a:ea typeface="Poppins Medium"/>
              <a:cs typeface="Poppins Medium"/>
              <a:sym typeface="Poppins Medium"/>
            </a:endParaRPr>
          </a:p>
        </p:txBody>
      </p:sp>
      <p:sp>
        <p:nvSpPr>
          <p:cNvPr id="150" name="Google Shape;150;p31"/>
          <p:cNvSpPr txBox="1"/>
          <p:nvPr/>
        </p:nvSpPr>
        <p:spPr>
          <a:xfrm>
            <a:off x="0" y="383200"/>
            <a:ext cx="9245400" cy="408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200" dirty="0">
                <a:solidFill>
                  <a:srgbClr val="3F3F3F"/>
                </a:solidFill>
                <a:latin typeface="Poppins Medium"/>
                <a:ea typeface="Poppins Medium"/>
                <a:cs typeface="Poppins Medium"/>
                <a:sym typeface="Poppins Medium"/>
              </a:rPr>
              <a:t>988 Lifeline Crisis Counselor Training</a:t>
            </a:r>
            <a:endParaRPr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264B4-E911-4E6D-8648-1FA674E924D5}"/>
              </a:ext>
            </a:extLst>
          </p:cNvPr>
          <p:cNvSpPr>
            <a:spLocks noGrp="1"/>
          </p:cNvSpPr>
          <p:nvPr>
            <p:ph type="body" idx="1"/>
          </p:nvPr>
        </p:nvSpPr>
        <p:spPr>
          <a:xfrm>
            <a:off x="433952" y="999639"/>
            <a:ext cx="3642102" cy="4018711"/>
          </a:xfrm>
        </p:spPr>
        <p:txBody>
          <a:bodyPr>
            <a:normAutofit fontScale="92500" lnSpcReduction="20000"/>
          </a:bodyPr>
          <a:lstStyle/>
          <a:p>
            <a:r>
              <a:rPr lang="en-US" dirty="0"/>
              <a:t>Connect with your local Crisis Center and consider volunteering or explore paid opportunities</a:t>
            </a:r>
          </a:p>
          <a:p>
            <a:endParaRPr lang="en-US" dirty="0"/>
          </a:p>
          <a:p>
            <a:r>
              <a:rPr lang="en-US" dirty="0"/>
              <a:t>Educate State and Federal Policymakers on importance funding, suicide prevention, and crisis services</a:t>
            </a:r>
          </a:p>
          <a:p>
            <a:endParaRPr lang="en-US" dirty="0"/>
          </a:p>
          <a:p>
            <a:r>
              <a:rPr lang="en-US" dirty="0"/>
              <a:t>Share accurate information on 988Lifeline with your network</a:t>
            </a:r>
          </a:p>
        </p:txBody>
      </p:sp>
      <p:sp>
        <p:nvSpPr>
          <p:cNvPr id="3" name="Text Placeholder 2">
            <a:extLst>
              <a:ext uri="{FF2B5EF4-FFF2-40B4-BE49-F238E27FC236}">
                <a16:creationId xmlns:a16="http://schemas.microsoft.com/office/drawing/2014/main" id="{C74F0682-F58D-4F4E-B6C2-8AFA8542A000}"/>
              </a:ext>
            </a:extLst>
          </p:cNvPr>
          <p:cNvSpPr>
            <a:spLocks noGrp="1"/>
          </p:cNvSpPr>
          <p:nvPr>
            <p:ph type="body" idx="2"/>
          </p:nvPr>
        </p:nvSpPr>
        <p:spPr>
          <a:xfrm>
            <a:off x="512881" y="125149"/>
            <a:ext cx="8265000" cy="442800"/>
          </a:xfrm>
        </p:spPr>
        <p:txBody>
          <a:bodyPr>
            <a:normAutofit fontScale="92500" lnSpcReduction="20000"/>
          </a:bodyPr>
          <a:lstStyle/>
          <a:p>
            <a:r>
              <a:rPr lang="en-US" dirty="0"/>
              <a:t>Everyone has a Role to Play</a:t>
            </a:r>
          </a:p>
        </p:txBody>
      </p:sp>
      <p:pic>
        <p:nvPicPr>
          <p:cNvPr id="4" name="Picture 3">
            <a:extLst>
              <a:ext uri="{FF2B5EF4-FFF2-40B4-BE49-F238E27FC236}">
                <a16:creationId xmlns:a16="http://schemas.microsoft.com/office/drawing/2014/main" id="{E5F3A991-7774-4FA1-BC0B-B19DC333FF36}"/>
              </a:ext>
            </a:extLst>
          </p:cNvPr>
          <p:cNvPicPr>
            <a:picLocks noChangeAspect="1"/>
          </p:cNvPicPr>
          <p:nvPr/>
        </p:nvPicPr>
        <p:blipFill rotWithShape="1">
          <a:blip r:embed="rId2"/>
          <a:srcRect l="12447" r="11131"/>
          <a:stretch/>
        </p:blipFill>
        <p:spPr>
          <a:xfrm>
            <a:off x="4262033" y="999640"/>
            <a:ext cx="4757981" cy="3030145"/>
          </a:xfrm>
          <a:prstGeom prst="rect">
            <a:avLst/>
          </a:prstGeom>
        </p:spPr>
      </p:pic>
    </p:spTree>
    <p:extLst>
      <p:ext uri="{BB962C8B-B14F-4D97-AF65-F5344CB8AC3E}">
        <p14:creationId xmlns:p14="http://schemas.microsoft.com/office/powerpoint/2010/main" val="29458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DCB875-9C3E-4060-99A1-BD1E528B801D}"/>
              </a:ext>
            </a:extLst>
          </p:cNvPr>
          <p:cNvSpPr>
            <a:spLocks noGrp="1"/>
          </p:cNvSpPr>
          <p:nvPr>
            <p:ph type="body" idx="2"/>
          </p:nvPr>
        </p:nvSpPr>
        <p:spPr>
          <a:xfrm>
            <a:off x="439500" y="128239"/>
            <a:ext cx="8265000" cy="442800"/>
          </a:xfrm>
        </p:spPr>
        <p:txBody>
          <a:bodyPr>
            <a:normAutofit fontScale="92500" lnSpcReduction="20000"/>
          </a:bodyPr>
          <a:lstStyle/>
          <a:p>
            <a:r>
              <a:rPr lang="en-US" dirty="0"/>
              <a:t>Quick Links</a:t>
            </a:r>
          </a:p>
        </p:txBody>
      </p:sp>
      <p:sp>
        <p:nvSpPr>
          <p:cNvPr id="4" name="TextBox 3">
            <a:extLst>
              <a:ext uri="{FF2B5EF4-FFF2-40B4-BE49-F238E27FC236}">
                <a16:creationId xmlns:a16="http://schemas.microsoft.com/office/drawing/2014/main" id="{42E3C777-032B-43E5-A79F-C52644416C19}"/>
              </a:ext>
            </a:extLst>
          </p:cNvPr>
          <p:cNvSpPr txBox="1"/>
          <p:nvPr/>
        </p:nvSpPr>
        <p:spPr>
          <a:xfrm>
            <a:off x="262270" y="786809"/>
            <a:ext cx="971107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4684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988 Messaging Framework</a:t>
            </a:r>
            <a:r>
              <a:rPr lang="en-US" sz="2000" dirty="0">
                <a:latin typeface="Arial" panose="020B0604020202020204" pitchFamily="34" charset="0"/>
                <a:cs typeface="Arial" panose="020B0604020202020204" pitchFamily="34" charset="0"/>
              </a:rPr>
              <a:t>: This resource provides general guidance about when and how to develop messaging about 988.</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4684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#BeThe1To</a:t>
            </a:r>
            <a:r>
              <a:rPr lang="en-US" sz="2000" dirty="0">
                <a:latin typeface="Arial" panose="020B0604020202020204" pitchFamily="34" charset="0"/>
                <a:cs typeface="Arial" panose="020B0604020202020204" pitchFamily="34" charset="0"/>
              </a:rPr>
              <a:t>: Campaign for National Suicide Prevention Month and beyond, spreading the word about actions we can all take to prevent suicide.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4684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English</a:t>
            </a:r>
            <a:r>
              <a:rPr lang="en-US" sz="2000" dirty="0">
                <a:latin typeface="Arial" panose="020B0604020202020204" pitchFamily="34" charset="0"/>
                <a:cs typeface="Arial" panose="020B0604020202020204" pitchFamily="34" charset="0"/>
              </a:rPr>
              <a:t> and </a:t>
            </a:r>
            <a:r>
              <a:rPr lang="en-US" sz="2000" dirty="0">
                <a:solidFill>
                  <a:srgbClr val="4684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Spanish</a:t>
            </a:r>
            <a:r>
              <a:rPr lang="en-US" sz="2000" dirty="0">
                <a:latin typeface="Arial" panose="020B0604020202020204" pitchFamily="34" charset="0"/>
                <a:cs typeface="Arial" panose="020B0604020202020204" pitchFamily="34" charset="0"/>
              </a:rPr>
              <a:t> Social Media Toolkit</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4684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SAMHSA 988 Partner Toolkit</a:t>
            </a:r>
            <a:r>
              <a:rPr lang="en-US" sz="2000" dirty="0">
                <a:latin typeface="Arial" panose="020B0604020202020204" pitchFamily="34" charset="0"/>
                <a:cs typeface="Arial" panose="020B0604020202020204" pitchFamily="34" charset="0"/>
              </a:rPr>
              <a:t>: Key Messages, FAQs, Printable material and more to speak with one voice to ensure there is a clear understanding about 988.</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7"/>
              </a:rPr>
              <a:t>Vibrant Policy Newsletter</a:t>
            </a:r>
            <a:r>
              <a:rPr lang="en-US" sz="2000" dirty="0">
                <a:latin typeface="Arial" panose="020B0604020202020204" pitchFamily="34" charset="0"/>
                <a:cs typeface="Arial" panose="020B0604020202020204" pitchFamily="34" charset="0"/>
              </a:rPr>
              <a:t>: Monthly newsletter for 988 policy</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8"/>
              </a:rPr>
              <a:t>988Jobs</a:t>
            </a:r>
            <a:r>
              <a:rPr lang="en-US" sz="2000" dirty="0">
                <a:latin typeface="Arial" panose="020B0604020202020204" pitchFamily="34" charset="0"/>
                <a:cs typeface="Arial" panose="020B0604020202020204" pitchFamily="34" charset="0"/>
              </a:rPr>
              <a:t>: Volunteer and Paid Opportunities</a:t>
            </a:r>
          </a:p>
        </p:txBody>
      </p:sp>
    </p:spTree>
    <p:extLst>
      <p:ext uri="{BB962C8B-B14F-4D97-AF65-F5344CB8AC3E}">
        <p14:creationId xmlns:p14="http://schemas.microsoft.com/office/powerpoint/2010/main" val="87126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body" idx="1"/>
          </p:nvPr>
        </p:nvSpPr>
        <p:spPr>
          <a:xfrm>
            <a:off x="1292725" y="1936502"/>
            <a:ext cx="6198900" cy="158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2100"/>
              <a:buFont typeface="Arial"/>
              <a:buNone/>
            </a:pPr>
            <a:endParaRPr>
              <a:solidFill>
                <a:srgbClr val="001C55"/>
              </a:solidFill>
              <a:latin typeface="Calibri"/>
              <a:ea typeface="Calibri"/>
              <a:cs typeface="Calibri"/>
              <a:sym typeface="Calibri"/>
            </a:endParaRPr>
          </a:p>
          <a:p>
            <a:pPr marL="0" lvl="0" indent="0" algn="ctr" rtl="0">
              <a:spcBef>
                <a:spcPts val="800"/>
              </a:spcBef>
              <a:spcAft>
                <a:spcPts val="0"/>
              </a:spcAft>
              <a:buClr>
                <a:schemeClr val="dk1"/>
              </a:buClr>
              <a:buSzPts val="2100"/>
              <a:buFont typeface="Arial"/>
              <a:buNone/>
            </a:pPr>
            <a:endParaRPr>
              <a:solidFill>
                <a:srgbClr val="001C55"/>
              </a:solidFill>
              <a:latin typeface="Calibri"/>
              <a:ea typeface="Calibri"/>
              <a:cs typeface="Calibri"/>
              <a:sym typeface="Calibri"/>
            </a:endParaRPr>
          </a:p>
          <a:p>
            <a:pPr marL="0" lvl="0" indent="0" algn="ctr" rtl="0">
              <a:spcBef>
                <a:spcPts val="800"/>
              </a:spcBef>
              <a:spcAft>
                <a:spcPts val="0"/>
              </a:spcAft>
              <a:buClr>
                <a:schemeClr val="dk1"/>
              </a:buClr>
              <a:buSzPts val="1500"/>
              <a:buFont typeface="Arial"/>
              <a:buNone/>
            </a:pPr>
            <a:endParaRPr>
              <a:solidFill>
                <a:srgbClr val="001C55"/>
              </a:solidFill>
            </a:endParaRPr>
          </a:p>
        </p:txBody>
      </p:sp>
      <p:sp>
        <p:nvSpPr>
          <p:cNvPr id="213" name="Google Shape;213;p37"/>
          <p:cNvSpPr txBox="1"/>
          <p:nvPr/>
        </p:nvSpPr>
        <p:spPr>
          <a:xfrm>
            <a:off x="439375" y="1936500"/>
            <a:ext cx="8381100" cy="76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2100" b="1">
                <a:solidFill>
                  <a:srgbClr val="001C55"/>
                </a:solidFill>
                <a:latin typeface="Calibri"/>
                <a:ea typeface="Calibri"/>
                <a:cs typeface="Calibri"/>
                <a:sym typeface="Calibri"/>
              </a:rPr>
              <a:t>THANK YOU</a:t>
            </a:r>
            <a:r>
              <a:rPr lang="en" sz="2100">
                <a:solidFill>
                  <a:srgbClr val="001C55"/>
                </a:solidFill>
                <a:latin typeface="Calibri"/>
                <a:ea typeface="Calibri"/>
                <a:cs typeface="Calibri"/>
                <a:sym typeface="Calibri"/>
              </a:rPr>
              <a:t> for all you do to support people in crisis </a:t>
            </a:r>
            <a:endParaRPr sz="2100">
              <a:solidFill>
                <a:srgbClr val="001C55"/>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2100"/>
              <a:buFont typeface="Arial"/>
              <a:buNone/>
            </a:pPr>
            <a:r>
              <a:rPr lang="en" sz="2100">
                <a:solidFill>
                  <a:srgbClr val="001C55"/>
                </a:solidFill>
                <a:latin typeface="Calibri"/>
                <a:ea typeface="Calibri"/>
                <a:cs typeface="Calibri"/>
                <a:sym typeface="Calibri"/>
              </a:rPr>
              <a:t>and for promoting 988 as a life-saving resource. </a:t>
            </a:r>
            <a:endParaRPr>
              <a:latin typeface="Poppins Medium"/>
              <a:ea typeface="Poppins Medium"/>
              <a:cs typeface="Poppins Medium"/>
              <a:sym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B11C8B-1344-4D3F-B742-71FC4EA63FE2}"/>
              </a:ext>
            </a:extLst>
          </p:cNvPr>
          <p:cNvPicPr>
            <a:picLocks noChangeAspect="1"/>
          </p:cNvPicPr>
          <p:nvPr/>
        </p:nvPicPr>
        <p:blipFill>
          <a:blip r:embed="rId2"/>
          <a:stretch>
            <a:fillRect/>
          </a:stretch>
        </p:blipFill>
        <p:spPr>
          <a:xfrm>
            <a:off x="6586648" y="1172373"/>
            <a:ext cx="2238375" cy="2238375"/>
          </a:xfrm>
          <a:prstGeom prst="rect">
            <a:avLst/>
          </a:prstGeom>
        </p:spPr>
      </p:pic>
      <p:sp>
        <p:nvSpPr>
          <p:cNvPr id="2" name="Text Placeholder 1">
            <a:extLst>
              <a:ext uri="{FF2B5EF4-FFF2-40B4-BE49-F238E27FC236}">
                <a16:creationId xmlns:a16="http://schemas.microsoft.com/office/drawing/2014/main" id="{68EE448A-37CE-4762-9BD2-9554F7FD1E27}"/>
              </a:ext>
            </a:extLst>
          </p:cNvPr>
          <p:cNvSpPr>
            <a:spLocks noGrp="1"/>
          </p:cNvSpPr>
          <p:nvPr>
            <p:ph type="body" idx="1"/>
          </p:nvPr>
        </p:nvSpPr>
        <p:spPr>
          <a:xfrm>
            <a:off x="318977" y="1078988"/>
            <a:ext cx="2913321" cy="2560220"/>
          </a:xfrm>
        </p:spPr>
        <p:txBody>
          <a:bodyPr>
            <a:normAutofit fontScale="92500"/>
          </a:bodyPr>
          <a:lstStyle/>
          <a:p>
            <a:pPr marL="139700" indent="0">
              <a:buNone/>
            </a:pPr>
            <a:r>
              <a:rPr lang="en-US" dirty="0"/>
              <a:t>National Suicide Prevention and Mental Health Crisis hotline system available by calling or texting 988. Chat services are also available at 988Lifeline.org</a:t>
            </a:r>
          </a:p>
        </p:txBody>
      </p:sp>
      <p:sp>
        <p:nvSpPr>
          <p:cNvPr id="3" name="Text Placeholder 2">
            <a:extLst>
              <a:ext uri="{FF2B5EF4-FFF2-40B4-BE49-F238E27FC236}">
                <a16:creationId xmlns:a16="http://schemas.microsoft.com/office/drawing/2014/main" id="{A0BF5D54-BF0E-402F-B86F-741A359100D3}"/>
              </a:ext>
            </a:extLst>
          </p:cNvPr>
          <p:cNvSpPr>
            <a:spLocks noGrp="1"/>
          </p:cNvSpPr>
          <p:nvPr>
            <p:ph type="body" idx="2"/>
          </p:nvPr>
        </p:nvSpPr>
        <p:spPr/>
        <p:txBody>
          <a:bodyPr>
            <a:normAutofit fontScale="92500" lnSpcReduction="20000"/>
          </a:bodyPr>
          <a:lstStyle/>
          <a:p>
            <a:r>
              <a:rPr lang="en-US" dirty="0"/>
              <a:t>What is the 988 Suicide and Crisis Lifeline? </a:t>
            </a:r>
          </a:p>
        </p:txBody>
      </p:sp>
      <p:pic>
        <p:nvPicPr>
          <p:cNvPr id="5" name="Picture 4">
            <a:extLst>
              <a:ext uri="{FF2B5EF4-FFF2-40B4-BE49-F238E27FC236}">
                <a16:creationId xmlns:a16="http://schemas.microsoft.com/office/drawing/2014/main" id="{476DD34E-6B42-494A-B700-4B59C3D58EB3}"/>
              </a:ext>
            </a:extLst>
          </p:cNvPr>
          <p:cNvPicPr>
            <a:picLocks noChangeAspect="1"/>
          </p:cNvPicPr>
          <p:nvPr/>
        </p:nvPicPr>
        <p:blipFill>
          <a:blip r:embed="rId3"/>
          <a:stretch>
            <a:fillRect/>
          </a:stretch>
        </p:blipFill>
        <p:spPr>
          <a:xfrm>
            <a:off x="3511205" y="1172373"/>
            <a:ext cx="2057578" cy="2170839"/>
          </a:xfrm>
          <a:prstGeom prst="rect">
            <a:avLst/>
          </a:prstGeom>
        </p:spPr>
      </p:pic>
      <p:sp>
        <p:nvSpPr>
          <p:cNvPr id="6" name="Arrow: Right 5">
            <a:extLst>
              <a:ext uri="{FF2B5EF4-FFF2-40B4-BE49-F238E27FC236}">
                <a16:creationId xmlns:a16="http://schemas.microsoft.com/office/drawing/2014/main" id="{FE557ECB-C86A-4282-81A5-4DA46DA888F1}"/>
              </a:ext>
            </a:extLst>
          </p:cNvPr>
          <p:cNvSpPr/>
          <p:nvPr/>
        </p:nvSpPr>
        <p:spPr>
          <a:xfrm>
            <a:off x="5748670" y="2023954"/>
            <a:ext cx="694661" cy="44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17E7EF0-00E4-4000-9DEB-657F2F273FEA}"/>
              </a:ext>
            </a:extLst>
          </p:cNvPr>
          <p:cNvPicPr>
            <a:picLocks noChangeAspect="1"/>
          </p:cNvPicPr>
          <p:nvPr/>
        </p:nvPicPr>
        <p:blipFill>
          <a:blip r:embed="rId4"/>
          <a:stretch>
            <a:fillRect/>
          </a:stretch>
        </p:blipFill>
        <p:spPr>
          <a:xfrm>
            <a:off x="318977" y="3701490"/>
            <a:ext cx="1501329" cy="1501329"/>
          </a:xfrm>
          <a:prstGeom prst="rect">
            <a:avLst/>
          </a:prstGeom>
        </p:spPr>
      </p:pic>
      <p:pic>
        <p:nvPicPr>
          <p:cNvPr id="8" name="Picture 7">
            <a:extLst>
              <a:ext uri="{FF2B5EF4-FFF2-40B4-BE49-F238E27FC236}">
                <a16:creationId xmlns:a16="http://schemas.microsoft.com/office/drawing/2014/main" id="{A82B9428-A605-436C-B64D-B9AD4BE1E58E}"/>
              </a:ext>
            </a:extLst>
          </p:cNvPr>
          <p:cNvPicPr>
            <a:picLocks noChangeAspect="1"/>
          </p:cNvPicPr>
          <p:nvPr/>
        </p:nvPicPr>
        <p:blipFill>
          <a:blip r:embed="rId5"/>
          <a:stretch>
            <a:fillRect/>
          </a:stretch>
        </p:blipFill>
        <p:spPr>
          <a:xfrm>
            <a:off x="4496509" y="3683505"/>
            <a:ext cx="2719454" cy="1504764"/>
          </a:xfrm>
          <a:prstGeom prst="rect">
            <a:avLst/>
          </a:prstGeom>
        </p:spPr>
      </p:pic>
      <p:pic>
        <p:nvPicPr>
          <p:cNvPr id="9" name="Picture 8">
            <a:extLst>
              <a:ext uri="{FF2B5EF4-FFF2-40B4-BE49-F238E27FC236}">
                <a16:creationId xmlns:a16="http://schemas.microsoft.com/office/drawing/2014/main" id="{E028ACB4-8A22-4321-8B2A-79378BCDF08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579" b="77208" l="10000" r="90000">
                        <a14:foregroundMark x1="43056" y1="19313" x2="43056" y2="19313"/>
                        <a14:foregroundMark x1="66204" y1="74249" x2="66204" y2="74249"/>
                        <a14:foregroundMark x1="43056" y1="74249" x2="43056" y2="74249"/>
                        <a14:foregroundMark x1="52778" y1="73391" x2="52778" y2="73391"/>
                        <a14:foregroundMark x1="48148" y1="73820" x2="48148" y2="73820"/>
                        <a14:foregroundMark x1="43981" y1="19313" x2="43981" y2="19313"/>
                        <a14:foregroundMark x1="65278" y1="20172" x2="65278" y2="20172"/>
                      </a14:backgroundRemoval>
                    </a14:imgEffect>
                  </a14:imgLayer>
                </a14:imgProps>
              </a:ext>
            </a:extLst>
          </a:blip>
          <a:srcRect b="14213"/>
          <a:stretch/>
        </p:blipFill>
        <p:spPr>
          <a:xfrm>
            <a:off x="2654604" y="3763850"/>
            <a:ext cx="1602842" cy="1483233"/>
          </a:xfrm>
          <a:prstGeom prst="rect">
            <a:avLst/>
          </a:prstGeom>
        </p:spPr>
      </p:pic>
    </p:spTree>
    <p:extLst>
      <p:ext uri="{BB962C8B-B14F-4D97-AF65-F5344CB8AC3E}">
        <p14:creationId xmlns:p14="http://schemas.microsoft.com/office/powerpoint/2010/main" val="387541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4D9895-3FC2-4DD3-B76C-15A347CB07C6}"/>
              </a:ext>
            </a:extLst>
          </p:cNvPr>
          <p:cNvSpPr>
            <a:spLocks noGrp="1"/>
          </p:cNvSpPr>
          <p:nvPr>
            <p:ph type="body" idx="2"/>
          </p:nvPr>
        </p:nvSpPr>
        <p:spPr>
          <a:xfrm>
            <a:off x="439500" y="337252"/>
            <a:ext cx="8265000" cy="442800"/>
          </a:xfrm>
        </p:spPr>
        <p:txBody>
          <a:bodyPr>
            <a:normAutofit fontScale="92500" lnSpcReduction="20000"/>
          </a:bodyPr>
          <a:lstStyle/>
          <a:p>
            <a:r>
              <a:rPr lang="en-US" dirty="0"/>
              <a:t>How does 988 Build and Expand on the Lifeline?</a:t>
            </a:r>
          </a:p>
        </p:txBody>
      </p:sp>
      <p:sp>
        <p:nvSpPr>
          <p:cNvPr id="5" name="Text Placeholder 2">
            <a:extLst>
              <a:ext uri="{FF2B5EF4-FFF2-40B4-BE49-F238E27FC236}">
                <a16:creationId xmlns:a16="http://schemas.microsoft.com/office/drawing/2014/main" id="{555B68C1-E6C8-4AE8-B5F7-713515B09EB8}"/>
              </a:ext>
            </a:extLst>
          </p:cNvPr>
          <p:cNvSpPr txBox="1">
            <a:spLocks/>
          </p:cNvSpPr>
          <p:nvPr/>
        </p:nvSpPr>
        <p:spPr>
          <a:xfrm>
            <a:off x="439500" y="966929"/>
            <a:ext cx="7846771" cy="3839319"/>
          </a:xfrm>
          <a:prstGeom prst="rect">
            <a:avLst/>
          </a:prstGeom>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b="1" dirty="0">
                <a:solidFill>
                  <a:srgbClr val="4684FF"/>
                </a:solidFill>
              </a:rPr>
              <a:t>Scale</a:t>
            </a:r>
            <a:r>
              <a:rPr lang="en-US" sz="2600" dirty="0"/>
              <a:t> of access and visibility: 3-digit number intended to penetrate public awareness</a:t>
            </a:r>
          </a:p>
          <a:p>
            <a:endParaRPr lang="en-US" sz="2600" dirty="0"/>
          </a:p>
          <a:p>
            <a:r>
              <a:rPr lang="en-US" sz="2600" b="1" dirty="0">
                <a:solidFill>
                  <a:srgbClr val="4684FF"/>
                </a:solidFill>
              </a:rPr>
              <a:t>Scope</a:t>
            </a:r>
            <a:r>
              <a:rPr lang="en-US" sz="2600" dirty="0"/>
              <a:t> of service: suicide and mental health crises; emphasis on crisis care continuum</a:t>
            </a:r>
          </a:p>
          <a:p>
            <a:endParaRPr lang="en-US" sz="2600" dirty="0"/>
          </a:p>
          <a:p>
            <a:r>
              <a:rPr lang="en-US" sz="2600" b="1" dirty="0">
                <a:solidFill>
                  <a:srgbClr val="4684FF"/>
                </a:solidFill>
              </a:rPr>
              <a:t>Equity of access</a:t>
            </a:r>
            <a:r>
              <a:rPr lang="en-US" sz="2600" dirty="0"/>
              <a:t>: essential that service is equally accessible to all persons in suicidal/mental health crisis (must reach and serve persons with functional, linguistic and access needs)</a:t>
            </a:r>
          </a:p>
          <a:p>
            <a:endParaRPr lang="en-US" sz="2600" dirty="0"/>
          </a:p>
          <a:p>
            <a:r>
              <a:rPr lang="en-US" sz="2600" b="1" dirty="0">
                <a:solidFill>
                  <a:srgbClr val="4684FF"/>
                </a:solidFill>
              </a:rPr>
              <a:t>Access to omni-channel services</a:t>
            </a:r>
            <a:r>
              <a:rPr lang="en-US" sz="2600" dirty="0"/>
              <a:t>: expansion to assure accessibility to call, chat, text and follow-up capabilities</a:t>
            </a:r>
          </a:p>
          <a:p>
            <a:endParaRPr lang="en-US" sz="2600" dirty="0"/>
          </a:p>
          <a:p>
            <a:r>
              <a:rPr lang="en-US" sz="2600" b="1" dirty="0">
                <a:solidFill>
                  <a:srgbClr val="4684FF"/>
                </a:solidFill>
              </a:rPr>
              <a:t>Access to specialized services</a:t>
            </a:r>
            <a:r>
              <a:rPr lang="en-US" sz="2600" dirty="0"/>
              <a:t>: to serve LGBTQ+ youth, AI/AN people, communities of color, rural individuals and other high-risk populations</a:t>
            </a:r>
            <a:br>
              <a:rPr lang="en-US" sz="2600" dirty="0"/>
            </a:br>
            <a:endParaRPr lang="en-US" sz="2600" dirty="0"/>
          </a:p>
          <a:p>
            <a:r>
              <a:rPr lang="en-US" sz="2600" b="1" dirty="0">
                <a:solidFill>
                  <a:srgbClr val="4684FF"/>
                </a:solidFill>
              </a:rPr>
              <a:t>Stakeholder investment in service</a:t>
            </a:r>
            <a:r>
              <a:rPr lang="en-US" sz="2600" dirty="0"/>
              <a:t>: greater public funding (</a:t>
            </a:r>
            <a:r>
              <a:rPr lang="en-US" sz="2600" dirty="0" err="1"/>
              <a:t>e.g</a:t>
            </a:r>
            <a:r>
              <a:rPr lang="en-US" sz="2600" dirty="0"/>
              <a:t>, Federal and State) and public visibility will impact service expectations/standards for network performance</a:t>
            </a:r>
          </a:p>
          <a:p>
            <a:endParaRPr lang="en-US" dirty="0"/>
          </a:p>
          <a:p>
            <a:endParaRPr lang="en-US" dirty="0"/>
          </a:p>
          <a:p>
            <a:endParaRPr lang="en-US" dirty="0"/>
          </a:p>
        </p:txBody>
      </p:sp>
    </p:spTree>
    <p:extLst>
      <p:ext uri="{BB962C8B-B14F-4D97-AF65-F5344CB8AC3E}">
        <p14:creationId xmlns:p14="http://schemas.microsoft.com/office/powerpoint/2010/main" val="8110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63B1E6-5CDD-4CA7-84BE-6FE3BE37CF72}"/>
              </a:ext>
            </a:extLst>
          </p:cNvPr>
          <p:cNvSpPr>
            <a:spLocks noGrp="1"/>
          </p:cNvSpPr>
          <p:nvPr>
            <p:ph type="body" idx="2"/>
          </p:nvPr>
        </p:nvSpPr>
        <p:spPr>
          <a:xfrm>
            <a:off x="439464" y="262621"/>
            <a:ext cx="8265000" cy="442800"/>
          </a:xfrm>
        </p:spPr>
        <p:txBody>
          <a:bodyPr>
            <a:normAutofit fontScale="92500" lnSpcReduction="20000"/>
          </a:bodyPr>
          <a:lstStyle/>
          <a:p>
            <a:r>
              <a:rPr lang="en-US" dirty="0"/>
              <a:t>Brief Lifeline History </a:t>
            </a:r>
          </a:p>
        </p:txBody>
      </p:sp>
      <p:pic>
        <p:nvPicPr>
          <p:cNvPr id="8" name="Picture 7">
            <a:extLst>
              <a:ext uri="{FF2B5EF4-FFF2-40B4-BE49-F238E27FC236}">
                <a16:creationId xmlns:a16="http://schemas.microsoft.com/office/drawing/2014/main" id="{722A6327-5C52-47E2-AED4-BC8F2690B914}"/>
              </a:ext>
            </a:extLst>
          </p:cNvPr>
          <p:cNvPicPr>
            <a:picLocks noChangeAspect="1"/>
          </p:cNvPicPr>
          <p:nvPr/>
        </p:nvPicPr>
        <p:blipFill rotWithShape="1">
          <a:blip r:embed="rId2"/>
          <a:srcRect l="2143" r="1020" b="14902"/>
          <a:stretch/>
        </p:blipFill>
        <p:spPr>
          <a:xfrm>
            <a:off x="163032" y="705421"/>
            <a:ext cx="7788101" cy="3664903"/>
          </a:xfrm>
          <a:prstGeom prst="rect">
            <a:avLst/>
          </a:prstGeom>
        </p:spPr>
      </p:pic>
    </p:spTree>
    <p:extLst>
      <p:ext uri="{BB962C8B-B14F-4D97-AF65-F5344CB8AC3E}">
        <p14:creationId xmlns:p14="http://schemas.microsoft.com/office/powerpoint/2010/main" val="27725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3222E0-2844-4625-BF21-85D6B067D9F0}"/>
              </a:ext>
            </a:extLst>
          </p:cNvPr>
          <p:cNvSpPr>
            <a:spLocks noGrp="1"/>
          </p:cNvSpPr>
          <p:nvPr>
            <p:ph type="body" idx="2"/>
          </p:nvPr>
        </p:nvSpPr>
        <p:spPr>
          <a:xfrm>
            <a:off x="560662" y="127592"/>
            <a:ext cx="8265000" cy="442800"/>
          </a:xfrm>
        </p:spPr>
        <p:txBody>
          <a:bodyPr>
            <a:normAutofit fontScale="92500" lnSpcReduction="20000"/>
          </a:bodyPr>
          <a:lstStyle/>
          <a:p>
            <a:r>
              <a:rPr lang="en-US" dirty="0"/>
              <a:t>Brief Lifeline History</a:t>
            </a:r>
          </a:p>
        </p:txBody>
      </p:sp>
      <p:pic>
        <p:nvPicPr>
          <p:cNvPr id="4" name="Picture 3">
            <a:extLst>
              <a:ext uri="{FF2B5EF4-FFF2-40B4-BE49-F238E27FC236}">
                <a16:creationId xmlns:a16="http://schemas.microsoft.com/office/drawing/2014/main" id="{89DB620C-AE9A-474B-924F-3708517ED6C1}"/>
              </a:ext>
            </a:extLst>
          </p:cNvPr>
          <p:cNvPicPr>
            <a:picLocks noChangeAspect="1"/>
          </p:cNvPicPr>
          <p:nvPr/>
        </p:nvPicPr>
        <p:blipFill>
          <a:blip r:embed="rId2"/>
          <a:stretch>
            <a:fillRect/>
          </a:stretch>
        </p:blipFill>
        <p:spPr>
          <a:xfrm>
            <a:off x="147242" y="841461"/>
            <a:ext cx="7274284" cy="4174447"/>
          </a:xfrm>
          <a:prstGeom prst="rect">
            <a:avLst/>
          </a:prstGeom>
        </p:spPr>
      </p:pic>
    </p:spTree>
    <p:extLst>
      <p:ext uri="{BB962C8B-B14F-4D97-AF65-F5344CB8AC3E}">
        <p14:creationId xmlns:p14="http://schemas.microsoft.com/office/powerpoint/2010/main" val="157113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C8727-566B-4E6F-828F-932F7546B96F}"/>
              </a:ext>
            </a:extLst>
          </p:cNvPr>
          <p:cNvSpPr>
            <a:spLocks noGrp="1"/>
          </p:cNvSpPr>
          <p:nvPr>
            <p:ph type="body" idx="2"/>
          </p:nvPr>
        </p:nvSpPr>
        <p:spPr>
          <a:xfrm>
            <a:off x="439500" y="308898"/>
            <a:ext cx="8265000" cy="442800"/>
          </a:xfrm>
        </p:spPr>
        <p:txBody>
          <a:bodyPr>
            <a:normAutofit fontScale="92500" lnSpcReduction="20000"/>
          </a:bodyPr>
          <a:lstStyle/>
          <a:p>
            <a:r>
              <a:rPr lang="en-US" dirty="0"/>
              <a:t>Brief Lifeline History</a:t>
            </a:r>
          </a:p>
        </p:txBody>
      </p:sp>
      <p:pic>
        <p:nvPicPr>
          <p:cNvPr id="4" name="Picture 3">
            <a:extLst>
              <a:ext uri="{FF2B5EF4-FFF2-40B4-BE49-F238E27FC236}">
                <a16:creationId xmlns:a16="http://schemas.microsoft.com/office/drawing/2014/main" id="{24A1FA9F-BE86-40AE-A835-79CC464761DE}"/>
              </a:ext>
            </a:extLst>
          </p:cNvPr>
          <p:cNvPicPr>
            <a:picLocks noChangeAspect="1"/>
          </p:cNvPicPr>
          <p:nvPr/>
        </p:nvPicPr>
        <p:blipFill>
          <a:blip r:embed="rId2"/>
          <a:stretch>
            <a:fillRect/>
          </a:stretch>
        </p:blipFill>
        <p:spPr>
          <a:xfrm>
            <a:off x="259658" y="836428"/>
            <a:ext cx="7387979" cy="4238749"/>
          </a:xfrm>
          <a:prstGeom prst="rect">
            <a:avLst/>
          </a:prstGeom>
        </p:spPr>
      </p:pic>
    </p:spTree>
    <p:extLst>
      <p:ext uri="{BB962C8B-B14F-4D97-AF65-F5344CB8AC3E}">
        <p14:creationId xmlns:p14="http://schemas.microsoft.com/office/powerpoint/2010/main" val="88971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C8727-566B-4E6F-828F-932F7546B96F}"/>
              </a:ext>
            </a:extLst>
          </p:cNvPr>
          <p:cNvSpPr>
            <a:spLocks noGrp="1"/>
          </p:cNvSpPr>
          <p:nvPr>
            <p:ph type="body" idx="2"/>
          </p:nvPr>
        </p:nvSpPr>
        <p:spPr>
          <a:xfrm>
            <a:off x="439500" y="308898"/>
            <a:ext cx="8265000" cy="442800"/>
          </a:xfrm>
        </p:spPr>
        <p:txBody>
          <a:bodyPr>
            <a:normAutofit fontScale="92500" lnSpcReduction="20000"/>
          </a:bodyPr>
          <a:lstStyle/>
          <a:p>
            <a:r>
              <a:rPr lang="en-US" dirty="0"/>
              <a:t>Brief Lifeline History</a:t>
            </a:r>
          </a:p>
        </p:txBody>
      </p:sp>
      <p:pic>
        <p:nvPicPr>
          <p:cNvPr id="5" name="Picture 4">
            <a:extLst>
              <a:ext uri="{FF2B5EF4-FFF2-40B4-BE49-F238E27FC236}">
                <a16:creationId xmlns:a16="http://schemas.microsoft.com/office/drawing/2014/main" id="{28C39877-9931-4D9A-B821-35761572A14F}"/>
              </a:ext>
            </a:extLst>
          </p:cNvPr>
          <p:cNvPicPr>
            <a:picLocks noChangeAspect="1"/>
          </p:cNvPicPr>
          <p:nvPr/>
        </p:nvPicPr>
        <p:blipFill rotWithShape="1">
          <a:blip r:embed="rId2"/>
          <a:srcRect t="3878"/>
          <a:stretch/>
        </p:blipFill>
        <p:spPr>
          <a:xfrm>
            <a:off x="262271" y="928577"/>
            <a:ext cx="4219398" cy="4383922"/>
          </a:xfrm>
          <a:prstGeom prst="rect">
            <a:avLst/>
          </a:prstGeom>
        </p:spPr>
      </p:pic>
      <p:pic>
        <p:nvPicPr>
          <p:cNvPr id="6" name="Picture 5">
            <a:extLst>
              <a:ext uri="{FF2B5EF4-FFF2-40B4-BE49-F238E27FC236}">
                <a16:creationId xmlns:a16="http://schemas.microsoft.com/office/drawing/2014/main" id="{F5E3E4F1-EF63-4000-AC03-C44380068417}"/>
              </a:ext>
            </a:extLst>
          </p:cNvPr>
          <p:cNvPicPr>
            <a:picLocks noChangeAspect="1"/>
          </p:cNvPicPr>
          <p:nvPr/>
        </p:nvPicPr>
        <p:blipFill>
          <a:blip r:embed="rId3"/>
          <a:stretch>
            <a:fillRect/>
          </a:stretch>
        </p:blipFill>
        <p:spPr>
          <a:xfrm>
            <a:off x="4481669" y="1431851"/>
            <a:ext cx="4556591" cy="2463857"/>
          </a:xfrm>
          <a:prstGeom prst="rect">
            <a:avLst/>
          </a:prstGeom>
        </p:spPr>
      </p:pic>
    </p:spTree>
    <p:extLst>
      <p:ext uri="{BB962C8B-B14F-4D97-AF65-F5344CB8AC3E}">
        <p14:creationId xmlns:p14="http://schemas.microsoft.com/office/powerpoint/2010/main" val="399049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5555E-59C3-4E03-BD05-191513951D23}"/>
              </a:ext>
            </a:extLst>
          </p:cNvPr>
          <p:cNvSpPr>
            <a:spLocks noGrp="1"/>
          </p:cNvSpPr>
          <p:nvPr>
            <p:ph type="body" idx="1"/>
          </p:nvPr>
        </p:nvSpPr>
        <p:spPr>
          <a:xfrm>
            <a:off x="439464" y="994576"/>
            <a:ext cx="8265000" cy="678280"/>
          </a:xfrm>
        </p:spPr>
        <p:txBody>
          <a:bodyPr/>
          <a:lstStyle/>
          <a:p>
            <a:endParaRPr lang="en-US" dirty="0"/>
          </a:p>
        </p:txBody>
      </p:sp>
      <p:sp>
        <p:nvSpPr>
          <p:cNvPr id="3" name="Text Placeholder 2">
            <a:extLst>
              <a:ext uri="{FF2B5EF4-FFF2-40B4-BE49-F238E27FC236}">
                <a16:creationId xmlns:a16="http://schemas.microsoft.com/office/drawing/2014/main" id="{663D5F23-8636-4582-8C4B-DD28D16B10F1}"/>
              </a:ext>
            </a:extLst>
          </p:cNvPr>
          <p:cNvSpPr>
            <a:spLocks noGrp="1"/>
          </p:cNvSpPr>
          <p:nvPr>
            <p:ph type="body" idx="2"/>
          </p:nvPr>
        </p:nvSpPr>
        <p:spPr>
          <a:xfrm>
            <a:off x="439464" y="268015"/>
            <a:ext cx="8265000" cy="442800"/>
          </a:xfrm>
        </p:spPr>
        <p:txBody>
          <a:bodyPr>
            <a:normAutofit fontScale="92500" lnSpcReduction="20000"/>
          </a:bodyPr>
          <a:lstStyle/>
          <a:p>
            <a:r>
              <a:rPr lang="en-US" dirty="0"/>
              <a:t>988 Lifeline Volume Estimates</a:t>
            </a:r>
          </a:p>
        </p:txBody>
      </p:sp>
      <p:pic>
        <p:nvPicPr>
          <p:cNvPr id="133" name="Picture 132">
            <a:extLst>
              <a:ext uri="{FF2B5EF4-FFF2-40B4-BE49-F238E27FC236}">
                <a16:creationId xmlns:a16="http://schemas.microsoft.com/office/drawing/2014/main" id="{33C84D34-58E8-44A3-B0F9-E0B4FEC4D1B7}"/>
              </a:ext>
            </a:extLst>
          </p:cNvPr>
          <p:cNvPicPr>
            <a:picLocks noChangeAspect="1"/>
          </p:cNvPicPr>
          <p:nvPr/>
        </p:nvPicPr>
        <p:blipFill>
          <a:blip r:embed="rId2"/>
          <a:stretch>
            <a:fillRect/>
          </a:stretch>
        </p:blipFill>
        <p:spPr>
          <a:xfrm>
            <a:off x="333117" y="891202"/>
            <a:ext cx="8371347" cy="3361096"/>
          </a:xfrm>
          <a:prstGeom prst="rect">
            <a:avLst/>
          </a:prstGeom>
        </p:spPr>
      </p:pic>
      <p:pic>
        <p:nvPicPr>
          <p:cNvPr id="134" name="Picture 133">
            <a:extLst>
              <a:ext uri="{FF2B5EF4-FFF2-40B4-BE49-F238E27FC236}">
                <a16:creationId xmlns:a16="http://schemas.microsoft.com/office/drawing/2014/main" id="{E5319720-BA04-4EAF-BE07-3B2FD91D0D95}"/>
              </a:ext>
            </a:extLst>
          </p:cNvPr>
          <p:cNvPicPr>
            <a:picLocks noChangeAspect="1"/>
          </p:cNvPicPr>
          <p:nvPr/>
        </p:nvPicPr>
        <p:blipFill>
          <a:blip r:embed="rId3"/>
          <a:stretch>
            <a:fillRect/>
          </a:stretch>
        </p:blipFill>
        <p:spPr>
          <a:xfrm>
            <a:off x="735755" y="1062143"/>
            <a:ext cx="2030144" cy="670618"/>
          </a:xfrm>
          <a:prstGeom prst="rect">
            <a:avLst/>
          </a:prstGeom>
        </p:spPr>
      </p:pic>
      <p:pic>
        <p:nvPicPr>
          <p:cNvPr id="135" name="Picture 134">
            <a:extLst>
              <a:ext uri="{FF2B5EF4-FFF2-40B4-BE49-F238E27FC236}">
                <a16:creationId xmlns:a16="http://schemas.microsoft.com/office/drawing/2014/main" id="{B7A9D156-98FC-426C-8DBA-8DCAA8CF5127}"/>
              </a:ext>
            </a:extLst>
          </p:cNvPr>
          <p:cNvPicPr>
            <a:picLocks noChangeAspect="1"/>
          </p:cNvPicPr>
          <p:nvPr/>
        </p:nvPicPr>
        <p:blipFill>
          <a:blip r:embed="rId4"/>
          <a:stretch>
            <a:fillRect/>
          </a:stretch>
        </p:blipFill>
        <p:spPr>
          <a:xfrm>
            <a:off x="3556892" y="1026093"/>
            <a:ext cx="2030144" cy="676715"/>
          </a:xfrm>
          <a:prstGeom prst="rect">
            <a:avLst/>
          </a:prstGeom>
        </p:spPr>
      </p:pic>
      <p:pic>
        <p:nvPicPr>
          <p:cNvPr id="136" name="Picture 135">
            <a:extLst>
              <a:ext uri="{FF2B5EF4-FFF2-40B4-BE49-F238E27FC236}">
                <a16:creationId xmlns:a16="http://schemas.microsoft.com/office/drawing/2014/main" id="{FBDBA4F4-19C6-40C3-8D20-B0F7BA94E567}"/>
              </a:ext>
            </a:extLst>
          </p:cNvPr>
          <p:cNvPicPr>
            <a:picLocks noChangeAspect="1"/>
          </p:cNvPicPr>
          <p:nvPr/>
        </p:nvPicPr>
        <p:blipFill>
          <a:blip r:embed="rId5"/>
          <a:stretch>
            <a:fillRect/>
          </a:stretch>
        </p:blipFill>
        <p:spPr>
          <a:xfrm>
            <a:off x="6211027" y="994576"/>
            <a:ext cx="2024047" cy="670618"/>
          </a:xfrm>
          <a:prstGeom prst="rect">
            <a:avLst/>
          </a:prstGeom>
        </p:spPr>
      </p:pic>
      <p:pic>
        <p:nvPicPr>
          <p:cNvPr id="137" name="Picture 136">
            <a:extLst>
              <a:ext uri="{FF2B5EF4-FFF2-40B4-BE49-F238E27FC236}">
                <a16:creationId xmlns:a16="http://schemas.microsoft.com/office/drawing/2014/main" id="{EFDA03C6-25B2-4262-BBDD-EB5B8DD89304}"/>
              </a:ext>
            </a:extLst>
          </p:cNvPr>
          <p:cNvPicPr>
            <a:picLocks noChangeAspect="1"/>
          </p:cNvPicPr>
          <p:nvPr/>
        </p:nvPicPr>
        <p:blipFill>
          <a:blip r:embed="rId6"/>
          <a:stretch>
            <a:fillRect/>
          </a:stretch>
        </p:blipFill>
        <p:spPr>
          <a:xfrm>
            <a:off x="1750827" y="4252298"/>
            <a:ext cx="5432007" cy="774259"/>
          </a:xfrm>
          <a:prstGeom prst="rect">
            <a:avLst/>
          </a:prstGeom>
        </p:spPr>
      </p:pic>
    </p:spTree>
    <p:extLst>
      <p:ext uri="{BB962C8B-B14F-4D97-AF65-F5344CB8AC3E}">
        <p14:creationId xmlns:p14="http://schemas.microsoft.com/office/powerpoint/2010/main" val="22258795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8">
      <a:dk1>
        <a:srgbClr val="000000"/>
      </a:dk1>
      <a:lt1>
        <a:srgbClr val="FFFFFF"/>
      </a:lt1>
      <a:dk2>
        <a:srgbClr val="44546A"/>
      </a:dk2>
      <a:lt2>
        <a:srgbClr val="E7E6E6"/>
      </a:lt2>
      <a:accent1>
        <a:srgbClr val="F69018"/>
      </a:accent1>
      <a:accent2>
        <a:srgbClr val="E67018"/>
      </a:accent2>
      <a:accent3>
        <a:srgbClr val="D65018"/>
      </a:accent3>
      <a:accent4>
        <a:srgbClr val="C63018"/>
      </a:accent4>
      <a:accent5>
        <a:srgbClr val="B61018"/>
      </a:accent5>
      <a:accent6>
        <a:srgbClr val="970D1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8">
      <a:dk1>
        <a:srgbClr val="000000"/>
      </a:dk1>
      <a:lt1>
        <a:srgbClr val="FFFFFF"/>
      </a:lt1>
      <a:dk2>
        <a:srgbClr val="44546A"/>
      </a:dk2>
      <a:lt2>
        <a:srgbClr val="E7E6E6"/>
      </a:lt2>
      <a:accent1>
        <a:srgbClr val="F69018"/>
      </a:accent1>
      <a:accent2>
        <a:srgbClr val="E67018"/>
      </a:accent2>
      <a:accent3>
        <a:srgbClr val="D65018"/>
      </a:accent3>
      <a:accent4>
        <a:srgbClr val="C63018"/>
      </a:accent4>
      <a:accent5>
        <a:srgbClr val="B61018"/>
      </a:accent5>
      <a:accent6>
        <a:srgbClr val="970D1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1195</Words>
  <Application>Microsoft Office PowerPoint</Application>
  <PresentationFormat>On-screen Show (16:9)</PresentationFormat>
  <Paragraphs>121</Paragraphs>
  <Slides>27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Lato</vt:lpstr>
      <vt:lpstr>Poppins</vt:lpstr>
      <vt:lpstr>Poppins Medium</vt:lpstr>
      <vt:lpstr>Trebuchet MS</vt:lpstr>
      <vt:lpstr>Arial</vt:lpstr>
      <vt:lpstr>Calibri</vt:lpstr>
      <vt:lpstr>Simple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Lifeline Continuous QI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Shye Louis</dc:creator>
  <cp:lastModifiedBy>Laura Evans</cp:lastModifiedBy>
  <cp:revision>19</cp:revision>
  <dcterms:modified xsi:type="dcterms:W3CDTF">2022-09-30T17:30:02Z</dcterms:modified>
</cp:coreProperties>
</file>