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76"/>
  </p:notesMasterIdLst>
  <p:handoutMasterIdLst>
    <p:handoutMasterId r:id="rId77"/>
  </p:handoutMasterIdLst>
  <p:sldIdLst>
    <p:sldId id="256" r:id="rId2"/>
    <p:sldId id="266" r:id="rId3"/>
    <p:sldId id="258" r:id="rId4"/>
    <p:sldId id="364" r:id="rId5"/>
    <p:sldId id="430" r:id="rId6"/>
    <p:sldId id="365" r:id="rId7"/>
    <p:sldId id="366" r:id="rId8"/>
    <p:sldId id="367" r:id="rId9"/>
    <p:sldId id="488" r:id="rId10"/>
    <p:sldId id="487" r:id="rId11"/>
    <p:sldId id="371" r:id="rId12"/>
    <p:sldId id="369" r:id="rId13"/>
    <p:sldId id="368" r:id="rId14"/>
    <p:sldId id="394" r:id="rId15"/>
    <p:sldId id="459" r:id="rId16"/>
    <p:sldId id="469" r:id="rId17"/>
    <p:sldId id="382" r:id="rId18"/>
    <p:sldId id="374" r:id="rId19"/>
    <p:sldId id="458" r:id="rId20"/>
    <p:sldId id="460" r:id="rId21"/>
    <p:sldId id="461" r:id="rId22"/>
    <p:sldId id="482" r:id="rId23"/>
    <p:sldId id="463" r:id="rId24"/>
    <p:sldId id="464" r:id="rId25"/>
    <p:sldId id="465" r:id="rId26"/>
    <p:sldId id="383" r:id="rId27"/>
    <p:sldId id="400" r:id="rId28"/>
    <p:sldId id="397" r:id="rId29"/>
    <p:sldId id="385" r:id="rId30"/>
    <p:sldId id="386" r:id="rId31"/>
    <p:sldId id="396" r:id="rId32"/>
    <p:sldId id="466" r:id="rId33"/>
    <p:sldId id="467" r:id="rId34"/>
    <p:sldId id="468" r:id="rId35"/>
    <p:sldId id="360" r:id="rId36"/>
    <p:sldId id="283" r:id="rId37"/>
    <p:sldId id="284" r:id="rId38"/>
    <p:sldId id="286" r:id="rId39"/>
    <p:sldId id="376" r:id="rId40"/>
    <p:sldId id="389" r:id="rId41"/>
    <p:sldId id="401" r:id="rId42"/>
    <p:sldId id="402" r:id="rId43"/>
    <p:sldId id="485" r:id="rId44"/>
    <p:sldId id="408" r:id="rId45"/>
    <p:sldId id="409" r:id="rId46"/>
    <p:sldId id="415" r:id="rId47"/>
    <p:sldId id="416" r:id="rId48"/>
    <p:sldId id="428" r:id="rId49"/>
    <p:sldId id="429" r:id="rId50"/>
    <p:sldId id="427" r:id="rId51"/>
    <p:sldId id="486" r:id="rId52"/>
    <p:sldId id="483" r:id="rId53"/>
    <p:sldId id="475" r:id="rId54"/>
    <p:sldId id="471" r:id="rId55"/>
    <p:sldId id="472" r:id="rId56"/>
    <p:sldId id="473" r:id="rId57"/>
    <p:sldId id="474" r:id="rId58"/>
    <p:sldId id="313" r:id="rId59"/>
    <p:sldId id="452" r:id="rId60"/>
    <p:sldId id="314" r:id="rId61"/>
    <p:sldId id="476" r:id="rId62"/>
    <p:sldId id="477" r:id="rId63"/>
    <p:sldId id="478" r:id="rId64"/>
    <p:sldId id="479" r:id="rId65"/>
    <p:sldId id="417" r:id="rId66"/>
    <p:sldId id="484" r:id="rId67"/>
    <p:sldId id="456" r:id="rId68"/>
    <p:sldId id="307" r:id="rId69"/>
    <p:sldId id="308" r:id="rId70"/>
    <p:sldId id="441" r:id="rId71"/>
    <p:sldId id="481" r:id="rId72"/>
    <p:sldId id="277" r:id="rId73"/>
    <p:sldId id="480" r:id="rId74"/>
    <p:sldId id="275" r:id="rId75"/>
  </p:sldIdLst>
  <p:sldSz cx="9144000" cy="5143500" type="screen16x9"/>
  <p:notesSz cx="7315200" cy="9601200"/>
  <p:embeddedFontLst>
    <p:embeddedFont>
      <p:font typeface="MS PGothic" panose="020B0600070205080204" pitchFamily="34" charset="-128"/>
      <p:regular r:id="rId78"/>
    </p:embeddedFont>
    <p:embeddedFont>
      <p:font typeface="Poppins" panose="020B0604020202020204" charset="0"/>
      <p:regular r:id="rId79"/>
      <p:bold r:id="rId80"/>
      <p:italic r:id="rId81"/>
      <p:boldItalic r:id="rId82"/>
    </p:embeddedFont>
    <p:embeddedFont>
      <p:font typeface="Trebuchet MS" panose="020B0603020202020204" pitchFamily="34" charset="0"/>
      <p:regular r:id="rId83"/>
      <p:bold r:id="rId84"/>
      <p:italic r:id="rId85"/>
      <p:boldItalic r:id="rId86"/>
    </p:embeddedFont>
    <p:embeddedFont>
      <p:font typeface="Montserrat" panose="020B0604020202020204" charset="0"/>
      <p:regular r:id="rId87"/>
      <p:bold r:id="rId88"/>
      <p:italic r:id="rId89"/>
      <p:boldItalic r:id="rId90"/>
    </p:embeddedFont>
    <p:embeddedFont>
      <p:font typeface="Verdana" panose="020B0604030504040204" pitchFamily="34" charset="0"/>
      <p:regular r:id="rId91"/>
      <p:bold r:id="rId92"/>
      <p:italic r:id="rId93"/>
      <p:boldItalic r:id="rId94"/>
    </p:embeddedFont>
    <p:embeddedFont>
      <p:font typeface="MV Boli" panose="02000500030200090000" pitchFamily="2" charset="0"/>
      <p:regular r:id="rId95"/>
    </p:embeddedFont>
    <p:embeddedFont>
      <p:font typeface="Oswald" panose="020B0604020202020204" charset="0"/>
      <p:regular r:id="rId96"/>
      <p:bold r:id="rId97"/>
    </p:embeddedFont>
    <p:embeddedFont>
      <p:font typeface="Barlow" panose="020B0604020202020204" charset="0"/>
      <p:regular r:id="rId98"/>
      <p:bold r:id="rId99"/>
      <p:italic r:id="rId100"/>
      <p:boldItalic r:id="rId101"/>
    </p:embeddedFont>
    <p:embeddedFont>
      <p:font typeface="Raleway" panose="020B0604020202020204" charset="0"/>
      <p:regular r:id="rId102"/>
      <p:bold r:id="rId103"/>
      <p:italic r:id="rId104"/>
      <p:boldItalic r:id="rId105"/>
    </p:embeddedFont>
    <p:embeddedFont>
      <p:font typeface="Calibri" panose="020F0502020204030204" pitchFamily="34" charset="0"/>
      <p:regular r:id="rId106"/>
      <p:bold r:id="rId107"/>
      <p:italic r:id="rId108"/>
      <p:boldItalic r:id="rId109"/>
    </p:embeddedFont>
    <p:embeddedFont>
      <p:font typeface="Vidaloka" panose="020B0604020202020204" charset="0"/>
      <p:regular r:id="rId110"/>
    </p:embeddedFont>
    <p:embeddedFont>
      <p:font typeface="Wingdings 2" panose="05020102010507070707" pitchFamily="18" charset="2"/>
      <p:regular r:id="rId111"/>
    </p:embeddedFont>
    <p:embeddedFont>
      <p:font typeface="Lao UI" panose="020B0502040204020203" pitchFamily="34" charset="0"/>
      <p:regular r:id="rId112"/>
      <p:bold r:id="rId113"/>
    </p:embeddedFont>
    <p:embeddedFont>
      <p:font typeface="Segoe UI" panose="020B0502040204020203" pitchFamily="34" charset="0"/>
      <p:regular r:id="rId114"/>
      <p:bold r:id="rId115"/>
      <p:italic r:id="rId116"/>
      <p:boldItalic r:id="rId117"/>
    </p:embeddedFont>
    <p:embeddedFont>
      <p:font typeface="Century Gothic" panose="020B0502020202020204" pitchFamily="34" charset="0"/>
      <p:regular r:id="rId118"/>
      <p:bold r:id="rId119"/>
      <p:italic r:id="rId120"/>
      <p:boldItalic r:id="rId121"/>
    </p:embeddedFont>
    <p:embeddedFont>
      <p:font typeface="Open Sans" panose="020B0604020202020204" charset="0"/>
      <p:regular r:id="rId122"/>
      <p:bold r:id="rId123"/>
      <p:italic r:id="rId124"/>
      <p:boldItalic r:id="rId125"/>
    </p:embeddedFont>
    <p:embeddedFont>
      <p:font typeface="Tahoma" panose="020B0604030504040204" pitchFamily="34" charset="0"/>
      <p:regular r:id="rId126"/>
      <p:bold r:id="rId1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5151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4AB43BFF-FC3B-4F48-BC4E-D7147B9377F6}">
  <a:tblStyle styleId="{4AB43BFF-FC3B-4F48-BC4E-D7147B9377F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100" d="100"/>
          <a:sy n="100" d="100"/>
        </p:scale>
        <p:origin x="-336" y="-16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40.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font" Target="fonts/font12.fntdata"/><Relationship Id="rId112" Type="http://schemas.openxmlformats.org/officeDocument/2006/relationships/font" Target="fonts/font35.fntdata"/><Relationship Id="rId16" Type="http://schemas.openxmlformats.org/officeDocument/2006/relationships/slide" Target="slides/slide15.xml"/><Relationship Id="rId107" Type="http://schemas.openxmlformats.org/officeDocument/2006/relationships/font" Target="fonts/font30.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102" Type="http://schemas.openxmlformats.org/officeDocument/2006/relationships/font" Target="fonts/font25.fntdata"/><Relationship Id="rId123" Type="http://schemas.openxmlformats.org/officeDocument/2006/relationships/font" Target="fonts/font46.fntdata"/><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font" Target="fonts/font13.fntdata"/><Relationship Id="rId95"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100" Type="http://schemas.openxmlformats.org/officeDocument/2006/relationships/font" Target="fonts/font23.fntdata"/><Relationship Id="rId105" Type="http://schemas.openxmlformats.org/officeDocument/2006/relationships/font" Target="fonts/font28.fntdata"/><Relationship Id="rId113" Type="http://schemas.openxmlformats.org/officeDocument/2006/relationships/font" Target="fonts/font36.fntdata"/><Relationship Id="rId118" Type="http://schemas.openxmlformats.org/officeDocument/2006/relationships/font" Target="fonts/font41.fntdata"/><Relationship Id="rId126" Type="http://schemas.openxmlformats.org/officeDocument/2006/relationships/font" Target="fonts/font4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font" Target="fonts/font16.fntdata"/><Relationship Id="rId98" Type="http://schemas.openxmlformats.org/officeDocument/2006/relationships/font" Target="fonts/font21.fntdata"/><Relationship Id="rId121" Type="http://schemas.openxmlformats.org/officeDocument/2006/relationships/font" Target="fonts/font4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26.fntdata"/><Relationship Id="rId108" Type="http://schemas.openxmlformats.org/officeDocument/2006/relationships/font" Target="fonts/font31.fntdata"/><Relationship Id="rId116" Type="http://schemas.openxmlformats.org/officeDocument/2006/relationships/font" Target="fonts/font39.fntdata"/><Relationship Id="rId124" Type="http://schemas.openxmlformats.org/officeDocument/2006/relationships/font" Target="fonts/font47.fntdata"/><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font" Target="fonts/font19.fntdata"/><Relationship Id="rId111"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9.fntdata"/><Relationship Id="rId114" Type="http://schemas.openxmlformats.org/officeDocument/2006/relationships/font" Target="fonts/font37.fntdata"/><Relationship Id="rId119" Type="http://schemas.openxmlformats.org/officeDocument/2006/relationships/font" Target="fonts/font42.fntdata"/><Relationship Id="rId127" Type="http://schemas.openxmlformats.org/officeDocument/2006/relationships/font" Target="fonts/font5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font" Target="fonts/font22.fntdata"/><Relationship Id="rId101" Type="http://schemas.openxmlformats.org/officeDocument/2006/relationships/font" Target="fonts/font24.fntdata"/><Relationship Id="rId122" Type="http://schemas.openxmlformats.org/officeDocument/2006/relationships/font" Target="fonts/font45.fntdata"/><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97" Type="http://schemas.openxmlformats.org/officeDocument/2006/relationships/font" Target="fonts/font20.fntdata"/><Relationship Id="rId104" Type="http://schemas.openxmlformats.org/officeDocument/2006/relationships/font" Target="fonts/font27.fntdata"/><Relationship Id="rId120" Type="http://schemas.openxmlformats.org/officeDocument/2006/relationships/font" Target="fonts/font43.fntdata"/><Relationship Id="rId125" Type="http://schemas.openxmlformats.org/officeDocument/2006/relationships/font" Target="fonts/font4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110" Type="http://schemas.openxmlformats.org/officeDocument/2006/relationships/font" Target="fonts/font33.fntdata"/><Relationship Id="rId115" Type="http://schemas.openxmlformats.org/officeDocument/2006/relationships/font" Target="fonts/font38.fntdata"/><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810" cy="479733"/>
          </a:xfrm>
          <a:prstGeom prst="rect">
            <a:avLst/>
          </a:prstGeom>
        </p:spPr>
        <p:txBody>
          <a:bodyPr vert="horz" lIns="94704" tIns="47352" rIns="94704" bIns="47352" rtlCol="0"/>
          <a:lstStyle>
            <a:lvl1pPr algn="l">
              <a:defRPr sz="1200"/>
            </a:lvl1pPr>
          </a:lstStyle>
          <a:p>
            <a:endParaRPr lang="en-US"/>
          </a:p>
        </p:txBody>
      </p:sp>
      <p:sp>
        <p:nvSpPr>
          <p:cNvPr id="3" name="Date Placeholder 2"/>
          <p:cNvSpPr>
            <a:spLocks noGrp="1"/>
          </p:cNvSpPr>
          <p:nvPr>
            <p:ph type="dt" sz="quarter" idx="1"/>
          </p:nvPr>
        </p:nvSpPr>
        <p:spPr>
          <a:xfrm>
            <a:off x="4143737" y="0"/>
            <a:ext cx="3169810" cy="479733"/>
          </a:xfrm>
          <a:prstGeom prst="rect">
            <a:avLst/>
          </a:prstGeom>
        </p:spPr>
        <p:txBody>
          <a:bodyPr vert="horz" lIns="94704" tIns="47352" rIns="94704" bIns="47352" rtlCol="0"/>
          <a:lstStyle>
            <a:lvl1pPr algn="r">
              <a:defRPr sz="1200"/>
            </a:lvl1pPr>
          </a:lstStyle>
          <a:p>
            <a:fld id="{5907AD75-06A7-4AA5-B9FA-35D86899BCD7}" type="datetimeFigureOut">
              <a:rPr lang="en-US" smtClean="0"/>
              <a:t>12/3/2018</a:t>
            </a:fld>
            <a:endParaRPr lang="en-US"/>
          </a:p>
        </p:txBody>
      </p:sp>
      <p:sp>
        <p:nvSpPr>
          <p:cNvPr id="4" name="Footer Placeholder 3"/>
          <p:cNvSpPr>
            <a:spLocks noGrp="1"/>
          </p:cNvSpPr>
          <p:nvPr>
            <p:ph type="ftr" sz="quarter" idx="2"/>
          </p:nvPr>
        </p:nvSpPr>
        <p:spPr>
          <a:xfrm>
            <a:off x="0" y="9119830"/>
            <a:ext cx="3169810" cy="479733"/>
          </a:xfrm>
          <a:prstGeom prst="rect">
            <a:avLst/>
          </a:prstGeom>
        </p:spPr>
        <p:txBody>
          <a:bodyPr vert="horz" lIns="94704" tIns="47352" rIns="94704" bIns="47352" rtlCol="0" anchor="b"/>
          <a:lstStyle>
            <a:lvl1pPr algn="l">
              <a:defRPr sz="1200"/>
            </a:lvl1pPr>
          </a:lstStyle>
          <a:p>
            <a:endParaRPr lang="en-US"/>
          </a:p>
        </p:txBody>
      </p:sp>
      <p:sp>
        <p:nvSpPr>
          <p:cNvPr id="5" name="Slide Number Placeholder 4"/>
          <p:cNvSpPr>
            <a:spLocks noGrp="1"/>
          </p:cNvSpPr>
          <p:nvPr>
            <p:ph type="sldNum" sz="quarter" idx="3"/>
          </p:nvPr>
        </p:nvSpPr>
        <p:spPr>
          <a:xfrm>
            <a:off x="4143737" y="9119830"/>
            <a:ext cx="3169810" cy="479733"/>
          </a:xfrm>
          <a:prstGeom prst="rect">
            <a:avLst/>
          </a:prstGeom>
        </p:spPr>
        <p:txBody>
          <a:bodyPr vert="horz" lIns="94704" tIns="47352" rIns="94704" bIns="47352" rtlCol="0" anchor="b"/>
          <a:lstStyle>
            <a:lvl1pPr algn="r">
              <a:defRPr sz="1200"/>
            </a:lvl1pPr>
          </a:lstStyle>
          <a:p>
            <a:fld id="{5A6D48B3-A340-4882-81E3-6CDF4B72B63A}" type="slidenum">
              <a:rPr lang="en-US" smtClean="0"/>
              <a:t>‹#›</a:t>
            </a:fld>
            <a:endParaRPr lang="en-US"/>
          </a:p>
        </p:txBody>
      </p:sp>
    </p:spTree>
    <p:extLst>
      <p:ext uri="{BB962C8B-B14F-4D97-AF65-F5344CB8AC3E}">
        <p14:creationId xmlns:p14="http://schemas.microsoft.com/office/powerpoint/2010/main" val="2242857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2388"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1"/>
            <a:ext cx="5852160" cy="4320540"/>
          </a:xfrm>
          <a:prstGeom prst="rect">
            <a:avLst/>
          </a:prstGeom>
          <a:noFill/>
          <a:ln>
            <a:noFill/>
          </a:ln>
        </p:spPr>
        <p:txBody>
          <a:bodyPr spcFirstLastPara="1" wrap="square" lIns="96639" tIns="96639" rIns="96639" bIns="96639"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2328015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35f391192_0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35f391192_00: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737" y="9119830"/>
            <a:ext cx="3169810" cy="479733"/>
          </a:xfrm>
          <a:prstGeom prst="rect">
            <a:avLst/>
          </a:prstGeom>
        </p:spPr>
        <p:txBody>
          <a:bodyPr lIns="94682" tIns="47342" rIns="94682" bIns="47342"/>
          <a:lstStyle/>
          <a:p>
            <a:fld id="{6571F8C7-315E-B046-81A4-901D26D7A2BD}" type="slidenum">
              <a:rPr lang="en-US" smtClean="0"/>
              <a:pPr/>
              <a:t>10</a:t>
            </a:fld>
            <a:endParaRPr lang="en-US"/>
          </a:p>
        </p:txBody>
      </p:sp>
    </p:spTree>
    <p:extLst>
      <p:ext uri="{BB962C8B-B14F-4D97-AF65-F5344CB8AC3E}">
        <p14:creationId xmlns:p14="http://schemas.microsoft.com/office/powerpoint/2010/main" val="917011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p: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9362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bwMode="auto">
          <a:xfrm>
            <a:off x="4143737" y="9119830"/>
            <a:ext cx="3169810" cy="479733"/>
          </a:xfrm>
          <a:prstGeom prst="rect">
            <a:avLst/>
          </a:prstGeom>
          <a:noFill/>
          <a:ln>
            <a:miter lim="800000"/>
            <a:headEnd/>
            <a:tailEnd/>
          </a:ln>
        </p:spPr>
        <p:txBody>
          <a:bodyPr wrap="square" lIns="94682" tIns="47342" rIns="94682" bIns="47342" numCol="1" anchorCtr="0" compatLnSpc="1">
            <a:prstTxWarp prst="textNoShape">
              <a:avLst/>
            </a:prstTxWarp>
          </a:bodyPr>
          <a:lstStyle/>
          <a:p>
            <a:pPr fontAlgn="base">
              <a:spcBef>
                <a:spcPct val="0"/>
              </a:spcBef>
              <a:spcAft>
                <a:spcPct val="0"/>
              </a:spcAft>
            </a:pPr>
            <a:fld id="{5A6090C8-A43A-4149-90DF-78ADEB3D3879}" type="slidenum">
              <a:rPr lang="en-US"/>
              <a:pPr fontAlgn="base">
                <a:spcBef>
                  <a:spcPct val="0"/>
                </a:spcBef>
                <a:spcAft>
                  <a:spcPct val="0"/>
                </a:spcAft>
              </a:pPr>
              <a:t>13</a:t>
            </a:fld>
            <a:endParaRPr lang="en-US"/>
          </a:p>
        </p:txBody>
      </p:sp>
      <p:sp>
        <p:nvSpPr>
          <p:cNvPr id="83970"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p:spPr>
      </p:sp>
      <p:sp>
        <p:nvSpPr>
          <p:cNvPr id="83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5f391192_0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5f391192_029: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5f391192_0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5f391192_029: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731523" y="4560572"/>
            <a:ext cx="5852159" cy="4320540"/>
          </a:xfrm>
          <a:prstGeom prst="rect">
            <a:avLst/>
          </a:prstGeom>
        </p:spPr>
        <p:txBody>
          <a:bodyPr lIns="96628" tIns="96628" rIns="96628" bIns="96628" anchor="t" anchorCtr="0">
            <a:no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43336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7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73: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737" y="9119830"/>
            <a:ext cx="3169810" cy="479733"/>
          </a:xfrm>
          <a:prstGeom prst="rect">
            <a:avLst/>
          </a:prstGeom>
          <a:ln/>
        </p:spPr>
        <p:txBody>
          <a:bodyPr lIns="94669" tIns="47335" rIns="94669" bIns="47335"/>
          <a:lstStyle/>
          <a:p>
            <a:fld id="{2322E987-3396-48AB-ABE6-BCC7D4480C10}" type="slidenum">
              <a:rPr lang="en-US">
                <a:solidFill>
                  <a:prstClr val="black"/>
                </a:solidFill>
              </a:rPr>
              <a:pPr/>
              <a:t>20</a:t>
            </a:fld>
            <a:endParaRPr lang="en-US">
              <a:solidFill>
                <a:prstClr val="black"/>
              </a:solidFill>
            </a:endParaRPr>
          </a:p>
        </p:txBody>
      </p:sp>
      <p:sp>
        <p:nvSpPr>
          <p:cNvPr id="5122" name="Rectangle 2"/>
          <p:cNvSpPr>
            <a:spLocks noGrp="1" noRot="1" noChangeAspect="1" noChangeArrowheads="1"/>
          </p:cNvSpPr>
          <p:nvPr>
            <p:ph type="sldImg"/>
          </p:nvPr>
        </p:nvSpPr>
        <p:spPr bwMode="auto">
          <a:xfrm>
            <a:off x="457200" y="720725"/>
            <a:ext cx="6402388" cy="360045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731520" y="4560573"/>
            <a:ext cx="5852160" cy="4320540"/>
          </a:xfrm>
          <a:prstGeom prst="rect">
            <a:avLst/>
          </a:prstGeom>
          <a:solidFill>
            <a:srgbClr val="FFFFFF"/>
          </a:solidFill>
          <a:ln>
            <a:solidFill>
              <a:srgbClr val="000000"/>
            </a:solidFill>
            <a:miter lim="800000"/>
            <a:headEnd/>
            <a:tailEnd/>
          </a:ln>
        </p:spPr>
        <p:txBody>
          <a:bodyPr lIns="94658" tIns="47329" rIns="94658" bIns="47329"/>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xfrm>
            <a:off x="4143737" y="9119830"/>
            <a:ext cx="3169810" cy="479733"/>
          </a:xfrm>
          <a:prstGeom prst="rect">
            <a:avLst/>
          </a:prstGeom>
          <a:noFill/>
          <a:ln>
            <a:miter lim="800000"/>
            <a:headEnd/>
            <a:tailEnd/>
          </a:ln>
        </p:spPr>
        <p:txBody>
          <a:bodyPr wrap="square" lIns="94693" tIns="47347" rIns="94693" bIns="47347" numCol="1" anchorCtr="0" compatLnSpc="1">
            <a:prstTxWarp prst="textNoShape">
              <a:avLst/>
            </a:prstTxWarp>
          </a:bodyPr>
          <a:lstStyle/>
          <a:p>
            <a:pPr fontAlgn="base">
              <a:spcBef>
                <a:spcPct val="0"/>
              </a:spcBef>
              <a:spcAft>
                <a:spcPct val="0"/>
              </a:spcAft>
            </a:pPr>
            <a:fld id="{8E5F9E40-88D0-4822-BE40-361C1B82C21E}" type="slidenum">
              <a:rPr lang="en-US"/>
              <a:pPr fontAlgn="base">
                <a:spcBef>
                  <a:spcPct val="0"/>
                </a:spcBef>
                <a:spcAft>
                  <a:spcPct val="0"/>
                </a:spcAft>
              </a:pPr>
              <a:t>21</a:t>
            </a:fld>
            <a:endParaRPr lang="en-US"/>
          </a:p>
        </p:txBody>
      </p:sp>
      <p:sp>
        <p:nvSpPr>
          <p:cNvPr id="34818"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5768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2902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1562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52290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8957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xfrm>
            <a:off x="4143737" y="9119830"/>
            <a:ext cx="3169810" cy="479733"/>
          </a:xfrm>
          <a:prstGeom prst="rect">
            <a:avLst/>
          </a:prstGeom>
          <a:ln>
            <a:miter lim="800000"/>
            <a:headEnd/>
            <a:tailEnd/>
          </a:ln>
        </p:spPr>
        <p:txBody>
          <a:bodyPr wrap="square" lIns="94693" tIns="47347" rIns="94693" bIns="47347" numCol="1" anchorCtr="0" compatLnSpc="1">
            <a:prstTxWarp prst="textNoShape">
              <a:avLst/>
            </a:prstTxWarp>
          </a:bodyPr>
          <a:lstStyle/>
          <a:p>
            <a:pPr fontAlgn="base">
              <a:spcBef>
                <a:spcPct val="0"/>
              </a:spcBef>
              <a:spcAft>
                <a:spcPct val="0"/>
              </a:spcAft>
              <a:defRPr/>
            </a:pPr>
            <a:fld id="{C51B03C3-F207-4ADE-A270-2D15B6973029}" type="slidenum">
              <a:rPr lang="en-US">
                <a:ea typeface="ＭＳ Ｐゴシック" pitchFamily="-72" charset="-128"/>
                <a:cs typeface="ＭＳ Ｐゴシック" pitchFamily="-72" charset="-128"/>
              </a:rPr>
              <a:pPr fontAlgn="base">
                <a:spcBef>
                  <a:spcPct val="0"/>
                </a:spcBef>
                <a:spcAft>
                  <a:spcPct val="0"/>
                </a:spcAft>
                <a:defRPr/>
              </a:pPr>
              <a:t>28</a:t>
            </a:fld>
            <a:endParaRPr lang="en-US">
              <a:ea typeface="ＭＳ Ｐゴシック" pitchFamily="-72" charset="-128"/>
              <a:cs typeface="ＭＳ Ｐゴシック" pitchFamily="-72" charset="-128"/>
            </a:endParaRPr>
          </a:p>
        </p:txBody>
      </p:sp>
      <p:sp>
        <p:nvSpPr>
          <p:cNvPr id="48131"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1507" name="Slide Number Placeholder 3"/>
          <p:cNvSpPr>
            <a:spLocks noGrp="1"/>
          </p:cNvSpPr>
          <p:nvPr>
            <p:ph type="sldNum" sz="quarter" idx="5"/>
          </p:nvPr>
        </p:nvSpPr>
        <p:spPr bwMode="auto">
          <a:xfrm>
            <a:off x="4143737" y="9119830"/>
            <a:ext cx="3169810" cy="479733"/>
          </a:xfrm>
          <a:prstGeom prst="rect">
            <a:avLst/>
          </a:prstGeom>
          <a:noFill/>
          <a:ln>
            <a:miter lim="800000"/>
            <a:headEnd/>
            <a:tailEnd/>
          </a:ln>
        </p:spPr>
        <p:txBody>
          <a:bodyPr wrap="square" lIns="94693" tIns="47347" rIns="94693" bIns="47347" numCol="1" anchorCtr="0" compatLnSpc="1">
            <a:prstTxWarp prst="textNoShape">
              <a:avLst/>
            </a:prstTxWarp>
          </a:bodyPr>
          <a:lstStyle/>
          <a:p>
            <a:pPr fontAlgn="base">
              <a:spcBef>
                <a:spcPct val="0"/>
              </a:spcBef>
              <a:spcAft>
                <a:spcPct val="0"/>
              </a:spcAft>
            </a:pPr>
            <a:fld id="{735C5330-772D-4209-8F77-0DC7C07C45E1}" type="slidenum">
              <a:rPr lang="en-US">
                <a:ea typeface="ＭＳ Ｐゴシック" pitchFamily="-72" charset="-128"/>
                <a:cs typeface="ＭＳ Ｐゴシック" pitchFamily="-72" charset="-128"/>
              </a:rPr>
              <a:pPr fontAlgn="base">
                <a:spcBef>
                  <a:spcPct val="0"/>
                </a:spcBef>
                <a:spcAft>
                  <a:spcPct val="0"/>
                </a:spcAft>
              </a:pPr>
              <a:t>29</a:t>
            </a:fld>
            <a:endParaRPr lang="en-US">
              <a:ea typeface="ＭＳ Ｐゴシック" pitchFamily="-72" charset="-128"/>
              <a:cs typeface="ＭＳ Ｐゴシック" pitchFamily="-7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5f391192_0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5f391192_04: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1507" name="Slide Number Placeholder 3"/>
          <p:cNvSpPr>
            <a:spLocks noGrp="1"/>
          </p:cNvSpPr>
          <p:nvPr>
            <p:ph type="sldNum" sz="quarter" idx="5"/>
          </p:nvPr>
        </p:nvSpPr>
        <p:spPr bwMode="auto">
          <a:xfrm>
            <a:off x="4143737" y="9119830"/>
            <a:ext cx="3169810" cy="479733"/>
          </a:xfrm>
          <a:prstGeom prst="rect">
            <a:avLst/>
          </a:prstGeom>
          <a:noFill/>
          <a:ln>
            <a:miter lim="800000"/>
            <a:headEnd/>
            <a:tailEnd/>
          </a:ln>
        </p:spPr>
        <p:txBody>
          <a:bodyPr wrap="square" lIns="94693" tIns="47347" rIns="94693" bIns="47347" numCol="1" anchorCtr="0" compatLnSpc="1">
            <a:prstTxWarp prst="textNoShape">
              <a:avLst/>
            </a:prstTxWarp>
          </a:bodyPr>
          <a:lstStyle/>
          <a:p>
            <a:pPr fontAlgn="base">
              <a:spcBef>
                <a:spcPct val="0"/>
              </a:spcBef>
              <a:spcAft>
                <a:spcPct val="0"/>
              </a:spcAft>
            </a:pPr>
            <a:fld id="{735C5330-772D-4209-8F77-0DC7C07C45E1}" type="slidenum">
              <a:rPr lang="en-US">
                <a:ea typeface="ＭＳ Ｐゴシック" pitchFamily="-72" charset="-128"/>
                <a:cs typeface="ＭＳ Ｐゴシック" pitchFamily="-72" charset="-128"/>
              </a:rPr>
              <a:pPr fontAlgn="base">
                <a:spcBef>
                  <a:spcPct val="0"/>
                </a:spcBef>
                <a:spcAft>
                  <a:spcPct val="0"/>
                </a:spcAft>
              </a:pPr>
              <a:t>30</a:t>
            </a:fld>
            <a:endParaRPr lang="en-US">
              <a:ea typeface="ＭＳ Ｐゴシック" pitchFamily="-72" charset="-128"/>
              <a:cs typeface="ＭＳ Ｐゴシック" pitchFamily="-72"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21507" name="Slide Number Placeholder 3"/>
          <p:cNvSpPr>
            <a:spLocks noGrp="1"/>
          </p:cNvSpPr>
          <p:nvPr>
            <p:ph type="sldNum" sz="quarter" idx="5"/>
          </p:nvPr>
        </p:nvSpPr>
        <p:spPr bwMode="auto">
          <a:xfrm>
            <a:off x="4143737" y="9119830"/>
            <a:ext cx="3169810" cy="479733"/>
          </a:xfrm>
          <a:prstGeom prst="rect">
            <a:avLst/>
          </a:prstGeom>
          <a:noFill/>
          <a:ln>
            <a:miter lim="800000"/>
            <a:headEnd/>
            <a:tailEnd/>
          </a:ln>
        </p:spPr>
        <p:txBody>
          <a:bodyPr wrap="square" lIns="94693" tIns="47347" rIns="94693" bIns="47347" numCol="1" anchorCtr="0" compatLnSpc="1">
            <a:prstTxWarp prst="textNoShape">
              <a:avLst/>
            </a:prstTxWarp>
          </a:bodyPr>
          <a:lstStyle/>
          <a:p>
            <a:pPr fontAlgn="base">
              <a:spcBef>
                <a:spcPct val="0"/>
              </a:spcBef>
              <a:spcAft>
                <a:spcPct val="0"/>
              </a:spcAft>
            </a:pPr>
            <a:fld id="{735C5330-772D-4209-8F77-0DC7C07C45E1}" type="slidenum">
              <a:rPr lang="en-US">
                <a:ea typeface="ＭＳ Ｐゴシック" pitchFamily="-72" charset="-128"/>
                <a:cs typeface="ＭＳ Ｐゴシック" pitchFamily="-72" charset="-128"/>
              </a:rPr>
              <a:pPr fontAlgn="base">
                <a:spcBef>
                  <a:spcPct val="0"/>
                </a:spcBef>
                <a:spcAft>
                  <a:spcPct val="0"/>
                </a:spcAft>
              </a:pPr>
              <a:t>31</a:t>
            </a:fld>
            <a:endParaRPr lang="en-US">
              <a:ea typeface="ＭＳ Ｐゴシック" pitchFamily="-72" charset="-128"/>
              <a:cs typeface="ＭＳ Ｐゴシック" pitchFamily="-72"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xfrm>
            <a:off x="4143737" y="9119830"/>
            <a:ext cx="3169810" cy="479733"/>
          </a:xfrm>
          <a:prstGeom prst="rect">
            <a:avLst/>
          </a:prstGeom>
          <a:noFill/>
          <a:ln>
            <a:miter lim="800000"/>
            <a:headEnd/>
            <a:tailEnd/>
          </a:ln>
        </p:spPr>
        <p:txBody>
          <a:bodyPr wrap="square" lIns="94693" tIns="47347" rIns="94693" bIns="47347" numCol="1" anchorCtr="0" compatLnSpc="1">
            <a:prstTxWarp prst="textNoShape">
              <a:avLst/>
            </a:prstTxWarp>
          </a:bodyPr>
          <a:lstStyle/>
          <a:p>
            <a:pPr fontAlgn="base">
              <a:spcBef>
                <a:spcPct val="0"/>
              </a:spcBef>
              <a:spcAft>
                <a:spcPct val="0"/>
              </a:spcAft>
            </a:pPr>
            <a:fld id="{8E5F9E40-88D0-4822-BE40-361C1B82C21E}" type="slidenum">
              <a:rPr lang="en-US"/>
              <a:pPr fontAlgn="base">
                <a:spcBef>
                  <a:spcPct val="0"/>
                </a:spcBef>
                <a:spcAft>
                  <a:spcPct val="0"/>
                </a:spcAft>
              </a:pPr>
              <a:t>32</a:t>
            </a:fld>
            <a:endParaRPr lang="en-US"/>
          </a:p>
        </p:txBody>
      </p:sp>
      <p:sp>
        <p:nvSpPr>
          <p:cNvPr id="34818"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txBox="1">
            <a:spLocks noGrp="1" noChangeArrowheads="1"/>
          </p:cNvSpPr>
          <p:nvPr/>
        </p:nvSpPr>
        <p:spPr bwMode="auto">
          <a:xfrm>
            <a:off x="4142964" y="9120816"/>
            <a:ext cx="3170582" cy="478748"/>
          </a:xfrm>
          <a:prstGeom prst="rect">
            <a:avLst/>
          </a:prstGeom>
          <a:noFill/>
          <a:ln w="9525">
            <a:noFill/>
            <a:miter lim="800000"/>
            <a:headEnd/>
            <a:tailEnd/>
          </a:ln>
        </p:spPr>
        <p:txBody>
          <a:bodyPr lIns="96620" tIns="48311" rIns="96620" bIns="48311" anchor="b"/>
          <a:lstStyle/>
          <a:p>
            <a:pPr algn="r" defTabSz="913671"/>
            <a:fld id="{20CC6E8D-5A5C-4D7C-AEB0-E29C2312CE6E}" type="slidenum">
              <a:rPr lang="en-US" sz="1300">
                <a:latin typeface="Calibri" pitchFamily="34" charset="0"/>
              </a:rPr>
              <a:pPr algn="r" defTabSz="913671"/>
              <a:t>33</a:t>
            </a:fld>
            <a:endParaRPr lang="en-US" sz="1300" dirty="0">
              <a:latin typeface="Calibri" pitchFamily="34" charset="0"/>
            </a:endParaRPr>
          </a:p>
        </p:txBody>
      </p:sp>
      <p:sp>
        <p:nvSpPr>
          <p:cNvPr id="155651"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p:spPr>
      </p:sp>
      <p:sp>
        <p:nvSpPr>
          <p:cNvPr id="155652" name="Rectangle 3"/>
          <p:cNvSpPr>
            <a:spLocks noGrp="1" noChangeArrowheads="1"/>
          </p:cNvSpPr>
          <p:nvPr>
            <p:ph type="body" idx="1"/>
          </p:nvPr>
        </p:nvSpPr>
        <p:spPr/>
        <p:txBody>
          <a:bodyPr/>
          <a:lstStyle/>
          <a:p>
            <a:pPr eaLnBrk="1" hangingPunct="1">
              <a:spcBef>
                <a:spcPct val="0"/>
              </a:spcBef>
            </a:pP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737" y="9119830"/>
            <a:ext cx="3169810" cy="479733"/>
          </a:xfrm>
          <a:prstGeom prst="rect">
            <a:avLst/>
          </a:prstGeom>
        </p:spPr>
        <p:txBody>
          <a:bodyPr lIns="94693" tIns="47347" rIns="94693" bIns="47347"/>
          <a:lstStyle/>
          <a:p>
            <a:pPr>
              <a:defRPr/>
            </a:pPr>
            <a:fld id="{6E8895A2-8C3A-4E89-93AF-47B3950A050C}"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9264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9" y="9119474"/>
            <a:ext cx="3169920" cy="480060"/>
          </a:xfrm>
          <a:prstGeom prst="rect">
            <a:avLst/>
          </a:prstGeom>
        </p:spPr>
        <p:txBody>
          <a:bodyPr lIns="96641" tIns="48321" rIns="96641" bIns="48321"/>
          <a:lstStyle/>
          <a:p>
            <a:fld id="{4D9AE7F3-FED1-46ED-A700-1D3E50C4D705}" type="slidenum">
              <a:rPr lang="en-US" smtClean="0"/>
              <a:t>37</a:t>
            </a:fld>
            <a:endParaRPr lang="en-US"/>
          </a:p>
        </p:txBody>
      </p:sp>
    </p:spTree>
    <p:extLst>
      <p:ext uri="{BB962C8B-B14F-4D97-AF65-F5344CB8AC3E}">
        <p14:creationId xmlns:p14="http://schemas.microsoft.com/office/powerpoint/2010/main" val="295047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xfrm>
            <a:off x="4143737" y="9119830"/>
            <a:ext cx="3169810" cy="4797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2" tIns="47342" rIns="94682" bIns="47342"/>
          <a:lstStyle>
            <a:lvl1pPr defTabSz="964788" eaLnBrk="0" hangingPunct="0">
              <a:defRPr sz="1000" b="1">
                <a:solidFill>
                  <a:schemeClr val="tx1"/>
                </a:solidFill>
                <a:latin typeface="Arial" pitchFamily="34" charset="0"/>
              </a:defRPr>
            </a:lvl1pPr>
            <a:lvl2pPr marL="769201" indent="-295847" defTabSz="964788" eaLnBrk="0" hangingPunct="0">
              <a:defRPr sz="1000" b="1">
                <a:solidFill>
                  <a:schemeClr val="tx1"/>
                </a:solidFill>
                <a:latin typeface="Arial" pitchFamily="34" charset="0"/>
              </a:defRPr>
            </a:lvl2pPr>
            <a:lvl3pPr marL="1183386" indent="-236677" defTabSz="964788" eaLnBrk="0" hangingPunct="0">
              <a:defRPr sz="1000" b="1">
                <a:solidFill>
                  <a:schemeClr val="tx1"/>
                </a:solidFill>
                <a:latin typeface="Arial" pitchFamily="34" charset="0"/>
              </a:defRPr>
            </a:lvl3pPr>
            <a:lvl4pPr marL="1656740" indent="-236677" defTabSz="964788" eaLnBrk="0" hangingPunct="0">
              <a:defRPr sz="1000" b="1">
                <a:solidFill>
                  <a:schemeClr val="tx1"/>
                </a:solidFill>
                <a:latin typeface="Arial" pitchFamily="34" charset="0"/>
              </a:defRPr>
            </a:lvl4pPr>
            <a:lvl5pPr marL="2130094" indent="-236677" defTabSz="964788" eaLnBrk="0" hangingPunct="0">
              <a:defRPr sz="1000" b="1">
                <a:solidFill>
                  <a:schemeClr val="tx1"/>
                </a:solidFill>
                <a:latin typeface="Arial" pitchFamily="34" charset="0"/>
              </a:defRPr>
            </a:lvl5pPr>
            <a:lvl6pPr marL="2603448" indent="-236677" defTabSz="964788" eaLnBrk="0" fontAlgn="base" hangingPunct="0">
              <a:spcBef>
                <a:spcPct val="0"/>
              </a:spcBef>
              <a:spcAft>
                <a:spcPct val="0"/>
              </a:spcAft>
              <a:defRPr sz="1000" b="1">
                <a:solidFill>
                  <a:schemeClr val="tx1"/>
                </a:solidFill>
                <a:latin typeface="Arial" pitchFamily="34" charset="0"/>
              </a:defRPr>
            </a:lvl6pPr>
            <a:lvl7pPr marL="3076802" indent="-236677" defTabSz="964788" eaLnBrk="0" fontAlgn="base" hangingPunct="0">
              <a:spcBef>
                <a:spcPct val="0"/>
              </a:spcBef>
              <a:spcAft>
                <a:spcPct val="0"/>
              </a:spcAft>
              <a:defRPr sz="1000" b="1">
                <a:solidFill>
                  <a:schemeClr val="tx1"/>
                </a:solidFill>
                <a:latin typeface="Arial" pitchFamily="34" charset="0"/>
              </a:defRPr>
            </a:lvl7pPr>
            <a:lvl8pPr marL="3550156" indent="-236677" defTabSz="964788" eaLnBrk="0" fontAlgn="base" hangingPunct="0">
              <a:spcBef>
                <a:spcPct val="0"/>
              </a:spcBef>
              <a:spcAft>
                <a:spcPct val="0"/>
              </a:spcAft>
              <a:defRPr sz="1000" b="1">
                <a:solidFill>
                  <a:schemeClr val="tx1"/>
                </a:solidFill>
                <a:latin typeface="Arial" pitchFamily="34" charset="0"/>
              </a:defRPr>
            </a:lvl8pPr>
            <a:lvl9pPr marL="4023510" indent="-236677" defTabSz="964788" eaLnBrk="0" fontAlgn="base" hangingPunct="0">
              <a:spcBef>
                <a:spcPct val="0"/>
              </a:spcBef>
              <a:spcAft>
                <a:spcPct val="0"/>
              </a:spcAft>
              <a:defRPr sz="1000" b="1">
                <a:solidFill>
                  <a:schemeClr val="tx1"/>
                </a:solidFill>
                <a:latin typeface="Arial" pitchFamily="34" charset="0"/>
              </a:defRPr>
            </a:lvl9pPr>
          </a:lstStyle>
          <a:p>
            <a:pPr eaLnBrk="1" hangingPunct="1"/>
            <a:fld id="{18F154DC-FC4B-42AF-BDB2-1430D5AC77BB}" type="slidenum">
              <a:rPr lang="en-US" altLang="en-US" sz="1200" b="0">
                <a:solidFill>
                  <a:srgbClr val="000000"/>
                </a:solidFill>
                <a:ea typeface="MS PGothic" pitchFamily="34" charset="-128"/>
              </a:rPr>
              <a:pPr eaLnBrk="1" hangingPunct="1"/>
              <a:t>39</a:t>
            </a:fld>
            <a:endParaRPr lang="en-US" altLang="en-US" sz="1200" b="0">
              <a:solidFill>
                <a:srgbClr val="000000"/>
              </a:solidFill>
              <a:ea typeface="MS PGothic" pitchFamily="34" charset="-128"/>
            </a:endParaRPr>
          </a:p>
        </p:txBody>
      </p:sp>
      <p:sp>
        <p:nvSpPr>
          <p:cNvPr id="136195" name="Rectangle 2"/>
          <p:cNvSpPr>
            <a:spLocks noGrp="1" noRot="1" noChangeAspect="1" noChangeArrowheads="1" noTextEdit="1"/>
          </p:cNvSpPr>
          <p:nvPr>
            <p:ph type="sldImg"/>
          </p:nvPr>
        </p:nvSpPr>
        <p:spPr>
          <a:xfrm>
            <a:off x="457200" y="720725"/>
            <a:ext cx="6400800" cy="3600450"/>
          </a:xfrm>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itchFamily="34" charset="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5f391192_0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5f391192_029: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54687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24998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xfrm>
            <a:off x="4143737" y="9119831"/>
            <a:ext cx="3169810" cy="4797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9" tIns="47341" rIns="94679" bIns="47341"/>
          <a:lstStyle>
            <a:lvl1pPr defTabSz="964758" eaLnBrk="0" hangingPunct="0">
              <a:defRPr sz="900" b="1">
                <a:solidFill>
                  <a:schemeClr val="tx1"/>
                </a:solidFill>
                <a:latin typeface="Arial" pitchFamily="34" charset="0"/>
              </a:defRPr>
            </a:lvl1pPr>
            <a:lvl2pPr marL="769175" indent="-295836" defTabSz="964758" eaLnBrk="0" hangingPunct="0">
              <a:defRPr sz="900" b="1">
                <a:solidFill>
                  <a:schemeClr val="tx1"/>
                </a:solidFill>
                <a:latin typeface="Arial" pitchFamily="34" charset="0"/>
              </a:defRPr>
            </a:lvl2pPr>
            <a:lvl3pPr marL="1183347" indent="-236669" defTabSz="964758" eaLnBrk="0" hangingPunct="0">
              <a:defRPr sz="900" b="1">
                <a:solidFill>
                  <a:schemeClr val="tx1"/>
                </a:solidFill>
                <a:latin typeface="Arial" pitchFamily="34" charset="0"/>
              </a:defRPr>
            </a:lvl3pPr>
            <a:lvl4pPr marL="1656687" indent="-236669" defTabSz="964758" eaLnBrk="0" hangingPunct="0">
              <a:defRPr sz="900" b="1">
                <a:solidFill>
                  <a:schemeClr val="tx1"/>
                </a:solidFill>
                <a:latin typeface="Arial" pitchFamily="34" charset="0"/>
              </a:defRPr>
            </a:lvl4pPr>
            <a:lvl5pPr marL="2130026" indent="-236669" defTabSz="964758" eaLnBrk="0" hangingPunct="0">
              <a:defRPr sz="900" b="1">
                <a:solidFill>
                  <a:schemeClr val="tx1"/>
                </a:solidFill>
                <a:latin typeface="Arial" pitchFamily="34" charset="0"/>
              </a:defRPr>
            </a:lvl5pPr>
            <a:lvl6pPr marL="2603366" indent="-236669" defTabSz="964758" eaLnBrk="0" fontAlgn="base" hangingPunct="0">
              <a:spcBef>
                <a:spcPct val="0"/>
              </a:spcBef>
              <a:spcAft>
                <a:spcPct val="0"/>
              </a:spcAft>
              <a:defRPr sz="900" b="1">
                <a:solidFill>
                  <a:schemeClr val="tx1"/>
                </a:solidFill>
                <a:latin typeface="Arial" pitchFamily="34" charset="0"/>
              </a:defRPr>
            </a:lvl6pPr>
            <a:lvl7pPr marL="3076702" indent="-236669" defTabSz="964758" eaLnBrk="0" fontAlgn="base" hangingPunct="0">
              <a:spcBef>
                <a:spcPct val="0"/>
              </a:spcBef>
              <a:spcAft>
                <a:spcPct val="0"/>
              </a:spcAft>
              <a:defRPr sz="900" b="1">
                <a:solidFill>
                  <a:schemeClr val="tx1"/>
                </a:solidFill>
                <a:latin typeface="Arial" pitchFamily="34" charset="0"/>
              </a:defRPr>
            </a:lvl7pPr>
            <a:lvl8pPr marL="3550042" indent="-236669" defTabSz="964758" eaLnBrk="0" fontAlgn="base" hangingPunct="0">
              <a:spcBef>
                <a:spcPct val="0"/>
              </a:spcBef>
              <a:spcAft>
                <a:spcPct val="0"/>
              </a:spcAft>
              <a:defRPr sz="900" b="1">
                <a:solidFill>
                  <a:schemeClr val="tx1"/>
                </a:solidFill>
                <a:latin typeface="Arial" pitchFamily="34" charset="0"/>
              </a:defRPr>
            </a:lvl8pPr>
            <a:lvl9pPr marL="4023382" indent="-236669" defTabSz="964758" eaLnBrk="0" fontAlgn="base" hangingPunct="0">
              <a:spcBef>
                <a:spcPct val="0"/>
              </a:spcBef>
              <a:spcAft>
                <a:spcPct val="0"/>
              </a:spcAft>
              <a:defRPr sz="900" b="1">
                <a:solidFill>
                  <a:schemeClr val="tx1"/>
                </a:solidFill>
                <a:latin typeface="Arial" pitchFamily="34" charset="0"/>
              </a:defRPr>
            </a:lvl9pPr>
          </a:lstStyle>
          <a:p>
            <a:pPr eaLnBrk="1" hangingPunct="1"/>
            <a:fld id="{EEC3F99B-2A82-4130-A1F3-C928160217AD}" type="slidenum">
              <a:rPr lang="ar-SA" altLang="en-US" sz="1100" b="0">
                <a:solidFill>
                  <a:srgbClr val="000000"/>
                </a:solidFill>
              </a:rPr>
              <a:pPr eaLnBrk="1" hangingPunct="1"/>
              <a:t>42</a:t>
            </a:fld>
            <a:endParaRPr lang="en-US" altLang="en-US" sz="1100" b="0">
              <a:solidFill>
                <a:srgbClr val="000000"/>
              </a:solidFill>
            </a:endParaRPr>
          </a:p>
        </p:txBody>
      </p:sp>
      <p:sp>
        <p:nvSpPr>
          <p:cNvPr id="141315" name="Rectangle 2"/>
          <p:cNvSpPr>
            <a:spLocks noGrp="1" noRot="1" noChangeAspect="1" noChangeArrowheads="1" noTextEdit="1"/>
          </p:cNvSpPr>
          <p:nvPr>
            <p:ph type="sldImg"/>
          </p:nvPr>
        </p:nvSpPr>
        <p:spPr>
          <a:xfrm>
            <a:off x="457200" y="720725"/>
            <a:ext cx="6402388" cy="3600450"/>
          </a:xfrm>
          <a:ln/>
        </p:spPr>
      </p:sp>
      <p:sp>
        <p:nvSpPr>
          <p:cNvPr id="141316" name="Rectangle 3"/>
          <p:cNvSpPr>
            <a:spLocks noGrp="1" noChangeArrowheads="1"/>
          </p:cNvSpPr>
          <p:nvPr>
            <p:ph type="body" idx="1"/>
          </p:nvPr>
        </p:nvSpPr>
        <p:spPr>
          <a:xfrm>
            <a:off x="730860" y="4559920"/>
            <a:ext cx="5853483" cy="43208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731520" y="4560572"/>
            <a:ext cx="5852160" cy="4320540"/>
          </a:xfrm>
          <a:prstGeom prst="rect">
            <a:avLst/>
          </a:prstGeom>
        </p:spPr>
        <p:txBody>
          <a:bodyPr wrap="square" lIns="96628" tIns="96628" rIns="96628" bIns="96628" anchor="t" anchorCtr="0">
            <a:noAutofit/>
          </a:bodyPr>
          <a:lstStyle/>
          <a:p>
            <a:pPr>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731520" y="4560572"/>
            <a:ext cx="5852160" cy="4320540"/>
          </a:xfrm>
          <a:prstGeom prst="rect">
            <a:avLst/>
          </a:prstGeom>
        </p:spPr>
        <p:txBody>
          <a:bodyPr wrap="square" lIns="96628" tIns="96628" rIns="96628" bIns="96628" anchor="t" anchorCtr="0">
            <a:noAutofit/>
          </a:bodyPr>
          <a:lstStyle/>
          <a:p>
            <a:pPr>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731520" y="4560572"/>
            <a:ext cx="5852160" cy="4320540"/>
          </a:xfrm>
          <a:prstGeom prst="rect">
            <a:avLst/>
          </a:prstGeom>
        </p:spPr>
        <p:txBody>
          <a:bodyPr wrap="square" lIns="96628" tIns="96628" rIns="96628" bIns="96628" anchor="t" anchorCtr="0">
            <a:noAutofit/>
          </a:bodyPr>
          <a:lstStyle/>
          <a:p>
            <a:pPr>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731520" y="4560572"/>
            <a:ext cx="5852160" cy="4320540"/>
          </a:xfrm>
          <a:prstGeom prst="rect">
            <a:avLst/>
          </a:prstGeom>
        </p:spPr>
        <p:txBody>
          <a:bodyPr wrap="square" lIns="96628" tIns="96628" rIns="96628" bIns="96628" anchor="t" anchorCtr="0">
            <a:noAutofit/>
          </a:bodyPr>
          <a:lstStyle/>
          <a:p>
            <a:pPr>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5f391192_0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5f391192_029: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457200" y="720725"/>
            <a:ext cx="6402388"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731524" y="4560572"/>
            <a:ext cx="5852159" cy="4320540"/>
          </a:xfrm>
          <a:prstGeom prst="rect">
            <a:avLst/>
          </a:prstGeom>
        </p:spPr>
        <p:txBody>
          <a:bodyPr lIns="96614" tIns="96614" rIns="96614" bIns="96614" anchor="t" anchorCtr="0">
            <a:noAutofit/>
          </a:bodyPr>
          <a:lstStyle/>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88889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457200" y="720725"/>
            <a:ext cx="6402388"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731524" y="4560572"/>
            <a:ext cx="5852159" cy="4320540"/>
          </a:xfrm>
          <a:prstGeom prst="rect">
            <a:avLst/>
          </a:prstGeom>
        </p:spPr>
        <p:txBody>
          <a:bodyPr lIns="96614" tIns="96614" rIns="96614" bIns="96614" anchor="t" anchorCtr="0">
            <a:noAutofit/>
          </a:bodyPr>
          <a:lstStyle/>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bwMode="auto">
          <a:xfrm>
            <a:off x="4143588" y="9119474"/>
            <a:ext cx="3169920" cy="480060"/>
          </a:xfrm>
          <a:prstGeom prst="rect">
            <a:avLst/>
          </a:prstGeom>
          <a:noFill/>
          <a:ln>
            <a:miter lim="800000"/>
            <a:headEnd/>
            <a:tailEnd/>
          </a:ln>
        </p:spPr>
        <p:txBody>
          <a:bodyPr wrap="square" lIns="96656" tIns="48328" rIns="96656" bIns="48328" numCol="1" anchorCtr="0" compatLnSpc="1">
            <a:prstTxWarp prst="textNoShape">
              <a:avLst/>
            </a:prstTxWarp>
          </a:bodyPr>
          <a:lstStyle/>
          <a:p>
            <a:pPr fontAlgn="base">
              <a:spcBef>
                <a:spcPct val="0"/>
              </a:spcBef>
              <a:spcAft>
                <a:spcPct val="0"/>
              </a:spcAft>
            </a:pPr>
            <a:fld id="{0894C555-49FA-4362-A03E-6C36350D2DFA}" type="slidenum">
              <a:rPr lang="en-US"/>
              <a:pPr fontAlgn="base">
                <a:spcBef>
                  <a:spcPct val="0"/>
                </a:spcBef>
                <a:spcAft>
                  <a:spcPct val="0"/>
                </a:spcAft>
              </a:pPr>
              <a:t>58</a:t>
            </a:fld>
            <a:endParaRPr lang="en-US" dirty="0"/>
          </a:p>
        </p:txBody>
      </p:sp>
      <p:sp>
        <p:nvSpPr>
          <p:cNvPr id="104450"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p:spPr>
      </p:sp>
      <p:sp>
        <p:nvSpPr>
          <p:cNvPr id="104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3444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846472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bwMode="auto">
          <a:xfrm>
            <a:off x="4143737" y="9119830"/>
            <a:ext cx="3169810" cy="479733"/>
          </a:xfrm>
          <a:prstGeom prst="rect">
            <a:avLst/>
          </a:prstGeom>
          <a:noFill/>
          <a:ln>
            <a:miter lim="800000"/>
            <a:headEnd/>
            <a:tailEnd/>
          </a:ln>
        </p:spPr>
        <p:txBody>
          <a:bodyPr wrap="square" lIns="94682" tIns="47342" rIns="94682" bIns="47342" numCol="1" anchorCtr="0" compatLnSpc="1">
            <a:prstTxWarp prst="textNoShape">
              <a:avLst/>
            </a:prstTxWarp>
          </a:bodyPr>
          <a:lstStyle/>
          <a:p>
            <a:pPr fontAlgn="base">
              <a:spcBef>
                <a:spcPct val="0"/>
              </a:spcBef>
              <a:spcAft>
                <a:spcPct val="0"/>
              </a:spcAft>
            </a:pPr>
            <a:fld id="{A115A7F2-2F8D-40F8-ABDF-9C924A73E7A0}" type="slidenum">
              <a:rPr lang="en-US"/>
              <a:pPr fontAlgn="base">
                <a:spcBef>
                  <a:spcPct val="0"/>
                </a:spcBef>
                <a:spcAft>
                  <a:spcPct val="0"/>
                </a:spcAft>
              </a:pPr>
              <a:t>61</a:t>
            </a:fld>
            <a:endParaRPr lang="en-US"/>
          </a:p>
        </p:txBody>
      </p:sp>
      <p:sp>
        <p:nvSpPr>
          <p:cNvPr id="94210"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bwMode="auto">
          <a:xfrm>
            <a:off x="4143737" y="9119830"/>
            <a:ext cx="3169810" cy="479733"/>
          </a:xfrm>
          <a:prstGeom prst="rect">
            <a:avLst/>
          </a:prstGeom>
          <a:noFill/>
          <a:ln>
            <a:miter lim="800000"/>
            <a:headEnd/>
            <a:tailEnd/>
          </a:ln>
        </p:spPr>
        <p:txBody>
          <a:bodyPr wrap="square" lIns="94682" tIns="47342" rIns="94682" bIns="47342" numCol="1" anchorCtr="0" compatLnSpc="1">
            <a:prstTxWarp prst="textNoShape">
              <a:avLst/>
            </a:prstTxWarp>
          </a:bodyPr>
          <a:lstStyle/>
          <a:p>
            <a:pPr fontAlgn="base">
              <a:spcBef>
                <a:spcPct val="0"/>
              </a:spcBef>
              <a:spcAft>
                <a:spcPct val="0"/>
              </a:spcAft>
            </a:pPr>
            <a:fld id="{45EF20EA-C93C-4331-8C97-53630C3E2B93}" type="slidenum">
              <a:rPr lang="en-US"/>
              <a:pPr fontAlgn="base">
                <a:spcBef>
                  <a:spcPct val="0"/>
                </a:spcBef>
                <a:spcAft>
                  <a:spcPct val="0"/>
                </a:spcAft>
              </a:pPr>
              <a:t>62</a:t>
            </a:fld>
            <a:endParaRPr lang="en-US"/>
          </a:p>
        </p:txBody>
      </p:sp>
      <p:sp>
        <p:nvSpPr>
          <p:cNvPr id="96258"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36250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bwMode="auto">
          <a:xfrm>
            <a:off x="4143737" y="9119830"/>
            <a:ext cx="3169810" cy="479733"/>
          </a:xfrm>
          <a:prstGeom prst="rect">
            <a:avLst/>
          </a:prstGeom>
          <a:noFill/>
          <a:ln>
            <a:miter lim="800000"/>
            <a:headEnd/>
            <a:tailEnd/>
          </a:ln>
        </p:spPr>
        <p:txBody>
          <a:bodyPr wrap="square" lIns="94693" tIns="47347" rIns="94693" bIns="47347" numCol="1" anchorCtr="0" compatLnSpc="1">
            <a:prstTxWarp prst="textNoShape">
              <a:avLst/>
            </a:prstTxWarp>
          </a:bodyPr>
          <a:lstStyle/>
          <a:p>
            <a:pPr fontAlgn="base">
              <a:spcBef>
                <a:spcPct val="0"/>
              </a:spcBef>
              <a:spcAft>
                <a:spcPct val="0"/>
              </a:spcAft>
            </a:pPr>
            <a:fld id="{162295DF-A275-42F8-A5C3-9ED439FC03DE}" type="slidenum">
              <a:rPr lang="en-US"/>
              <a:pPr fontAlgn="base">
                <a:spcBef>
                  <a:spcPct val="0"/>
                </a:spcBef>
                <a:spcAft>
                  <a:spcPct val="0"/>
                </a:spcAft>
              </a:pPr>
              <a:t>64</a:t>
            </a:fld>
            <a:endParaRPr lang="en-US"/>
          </a:p>
        </p:txBody>
      </p:sp>
      <p:sp>
        <p:nvSpPr>
          <p:cNvPr id="108546"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p:spPr>
      </p:sp>
      <p:sp>
        <p:nvSpPr>
          <p:cNvPr id="1085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731520" y="4560572"/>
            <a:ext cx="5852160" cy="4320540"/>
          </a:xfrm>
          <a:prstGeom prst="rect">
            <a:avLst/>
          </a:prstGeom>
        </p:spPr>
        <p:txBody>
          <a:bodyPr wrap="square" lIns="96628" tIns="96628" rIns="96628" bIns="96628" anchor="t" anchorCtr="0">
            <a:noAutofit/>
          </a:bodyPr>
          <a:lstStyle/>
          <a:p>
            <a:pPr>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731520" y="4560572"/>
            <a:ext cx="5852160" cy="4320540"/>
          </a:xfrm>
          <a:prstGeom prst="rect">
            <a:avLst/>
          </a:prstGeom>
        </p:spPr>
        <p:txBody>
          <a:bodyPr wrap="square" lIns="96628" tIns="96628" rIns="96628" bIns="96628" anchor="t" anchorCtr="0">
            <a:noAutofit/>
          </a:bodyPr>
          <a:lstStyle/>
          <a:p>
            <a:pPr>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233121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Placeholder 2"/>
          <p:cNvSpPr>
            <a:spLocks noGrp="1" noRot="1" noChangeAspect="1"/>
          </p:cNvSpPr>
          <p:nvPr>
            <p:ph type="sldImg"/>
          </p:nvPr>
        </p:nvSpPr>
        <p:spPr bwMode="auto">
          <a:xfrm>
            <a:off x="457200" y="720725"/>
            <a:ext cx="6400800" cy="3600450"/>
          </a:xfrm>
          <a:noFill/>
          <a:ln>
            <a:solidFill>
              <a:srgbClr val="000000"/>
            </a:solidFill>
            <a:miter lim="800000"/>
            <a:headEnd/>
            <a:tailEnd/>
          </a:ln>
        </p:spPr>
      </p:sp>
      <p:sp>
        <p:nvSpPr>
          <p:cNvPr id="7577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Placeholder 2"/>
          <p:cNvSpPr>
            <a:spLocks noGrp="1" noRot="1" noChangeAspect="1"/>
          </p:cNvSpPr>
          <p:nvPr>
            <p:ph type="sldImg"/>
          </p:nvPr>
        </p:nvSpPr>
        <p:spPr bwMode="auto">
          <a:xfrm>
            <a:off x="457200" y="720725"/>
            <a:ext cx="6400800" cy="3600450"/>
          </a:xfrm>
          <a:noFill/>
          <a:ln>
            <a:solidFill>
              <a:srgbClr val="000000"/>
            </a:solidFill>
            <a:miter lim="800000"/>
            <a:headEnd/>
            <a:tailEnd/>
          </a:ln>
        </p:spPr>
      </p:sp>
      <p:sp>
        <p:nvSpPr>
          <p:cNvPr id="7577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5f391192_0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5f391192_029: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ed75ccf_01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ed75ccf_0113: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ed75ccf_01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ed75ccf_0113: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5ed75ccf_0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5ed75ccf_022: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5ed75ccf_09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5ed75ccf_099:notes"/>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indent="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737" y="9119830"/>
            <a:ext cx="3169810" cy="479733"/>
          </a:xfrm>
          <a:prstGeom prst="rect">
            <a:avLst/>
          </a:prstGeom>
        </p:spPr>
        <p:txBody>
          <a:bodyPr lIns="94682" tIns="47342" rIns="94682" bIns="47342"/>
          <a:lstStyle/>
          <a:p>
            <a:fld id="{6571F8C7-315E-B046-81A4-901D26D7A2BD}" type="slidenum">
              <a:rPr lang="en-US" smtClean="0"/>
              <a:pPr/>
              <a:t>8</a:t>
            </a:fld>
            <a:endParaRPr lang="en-US"/>
          </a:p>
        </p:txBody>
      </p:sp>
    </p:spTree>
    <p:extLst>
      <p:ext uri="{BB962C8B-B14F-4D97-AF65-F5344CB8AC3E}">
        <p14:creationId xmlns:p14="http://schemas.microsoft.com/office/powerpoint/2010/main" val="917011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737" y="9119830"/>
            <a:ext cx="3169810" cy="479733"/>
          </a:xfrm>
          <a:prstGeom prst="rect">
            <a:avLst/>
          </a:prstGeom>
        </p:spPr>
        <p:txBody>
          <a:bodyPr lIns="94682" tIns="47342" rIns="94682" bIns="47342"/>
          <a:lstStyle/>
          <a:p>
            <a:fld id="{6571F8C7-315E-B046-81A4-901D26D7A2BD}" type="slidenum">
              <a:rPr lang="en-US" smtClean="0"/>
              <a:pPr/>
              <a:t>9</a:t>
            </a:fld>
            <a:endParaRPr lang="en-US"/>
          </a:p>
        </p:txBody>
      </p:sp>
    </p:spTree>
    <p:extLst>
      <p:ext uri="{BB962C8B-B14F-4D97-AF65-F5344CB8AC3E}">
        <p14:creationId xmlns:p14="http://schemas.microsoft.com/office/powerpoint/2010/main" val="917011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1D1D1B"/>
        </a:solidFill>
        <a:effectLst/>
      </p:bgPr>
    </p:bg>
    <p:spTree>
      <p:nvGrpSpPr>
        <p:cNvPr id="1" name="Shape 9"/>
        <p:cNvGrpSpPr/>
        <p:nvPr/>
      </p:nvGrpSpPr>
      <p:grpSpPr>
        <a:xfrm>
          <a:off x="0" y="0"/>
          <a:ext cx="0" cy="0"/>
          <a:chOff x="0" y="0"/>
          <a:chExt cx="0" cy="0"/>
        </a:xfrm>
      </p:grpSpPr>
      <p:sp>
        <p:nvSpPr>
          <p:cNvPr id="10" name="Google Shape;10;p2"/>
          <p:cNvSpPr/>
          <p:nvPr/>
        </p:nvSpPr>
        <p:spPr>
          <a:xfrm>
            <a:off x="3373200" y="1373150"/>
            <a:ext cx="2397300" cy="2397300"/>
          </a:xfrm>
          <a:prstGeom prst="rect">
            <a:avLst/>
          </a:prstGeom>
          <a:no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457500" y="1457250"/>
            <a:ext cx="2229000" cy="22290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1400"/>
              <a:buNone/>
              <a:defRPr>
                <a:latin typeface="Tahoma" panose="020B0604030504040204" pitchFamily="34" charset="0"/>
                <a:ea typeface="Tahoma" panose="020B0604030504040204" pitchFamily="34" charset="0"/>
                <a:cs typeface="Tahoma" panose="020B060403050404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Shape 34"/>
          <p:cNvSpPr/>
          <p:nvPr/>
        </p:nvSpPr>
        <p:spPr>
          <a:xfrm rot="10800000" flipH="1">
            <a:off x="4543625" y="-5"/>
            <a:ext cx="1482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Shape 35"/>
          <p:cNvSpPr/>
          <p:nvPr/>
        </p:nvSpPr>
        <p:spPr>
          <a:xfrm>
            <a:off x="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36" name="Shape 36"/>
          <p:cNvCxnSpPr/>
          <p:nvPr/>
        </p:nvCxnSpPr>
        <p:spPr>
          <a:xfrm>
            <a:off x="365850" y="4813675"/>
            <a:ext cx="3840300" cy="0"/>
          </a:xfrm>
          <a:prstGeom prst="straightConnector1">
            <a:avLst/>
          </a:prstGeom>
          <a:noFill/>
          <a:ln w="9525" cap="flat" cmpd="sng">
            <a:solidFill>
              <a:srgbClr val="D9D9D9"/>
            </a:solidFill>
            <a:prstDash val="solid"/>
            <a:round/>
            <a:headEnd type="none" w="med" len="med"/>
            <a:tailEnd type="none" w="med" len="med"/>
          </a:ln>
        </p:spPr>
      </p:cxnSp>
      <p:sp>
        <p:nvSpPr>
          <p:cNvPr id="37" name="Shape 37"/>
          <p:cNvSpPr txBox="1">
            <a:spLocks noGrp="1"/>
          </p:cNvSpPr>
          <p:nvPr>
            <p:ph type="title"/>
          </p:nvPr>
        </p:nvSpPr>
        <p:spPr>
          <a:xfrm>
            <a:off x="589350" y="819475"/>
            <a:ext cx="3393300" cy="676200"/>
          </a:xfrm>
          <a:prstGeom prst="rect">
            <a:avLst/>
          </a:prstGeom>
        </p:spPr>
        <p:txBody>
          <a:bodyPr spcFirstLastPara="1" wrap="square" lIns="91425" tIns="91425" rIns="91425" bIns="91425" anchor="b" anchorCtr="0"/>
          <a:lstStyle>
            <a:lvl1pPr lvl="0" algn="l" rtl="0">
              <a:spcBef>
                <a:spcPts val="0"/>
              </a:spcBef>
              <a:spcAft>
                <a:spcPts val="0"/>
              </a:spcAft>
              <a:buSzPts val="1600"/>
              <a:buNone/>
              <a:defRPr>
                <a:latin typeface="Tahoma" panose="020B0604030504040204" pitchFamily="34" charset="0"/>
                <a:ea typeface="Tahoma" panose="020B0604030504040204" pitchFamily="34" charset="0"/>
                <a:cs typeface="Tahoma" panose="020B0604030504040204" pitchFamily="34" charset="0"/>
              </a:defRPr>
            </a:lvl1pPr>
            <a:lvl2pPr lvl="1" algn="l" rtl="0">
              <a:spcBef>
                <a:spcPts val="0"/>
              </a:spcBef>
              <a:spcAft>
                <a:spcPts val="0"/>
              </a:spcAft>
              <a:buSzPts val="1600"/>
              <a:buNone/>
              <a:defRPr/>
            </a:lvl2pPr>
            <a:lvl3pPr lvl="2" algn="l" rtl="0">
              <a:spcBef>
                <a:spcPts val="0"/>
              </a:spcBef>
              <a:spcAft>
                <a:spcPts val="0"/>
              </a:spcAft>
              <a:buSzPts val="1600"/>
              <a:buNone/>
              <a:defRPr/>
            </a:lvl3pPr>
            <a:lvl4pPr lvl="3" algn="l" rtl="0">
              <a:spcBef>
                <a:spcPts val="0"/>
              </a:spcBef>
              <a:spcAft>
                <a:spcPts val="0"/>
              </a:spcAft>
              <a:buSzPts val="1600"/>
              <a:buNone/>
              <a:defRPr/>
            </a:lvl4pPr>
            <a:lvl5pPr lvl="4" algn="l" rtl="0">
              <a:spcBef>
                <a:spcPts val="0"/>
              </a:spcBef>
              <a:spcAft>
                <a:spcPts val="0"/>
              </a:spcAft>
              <a:buSzPts val="1600"/>
              <a:buNone/>
              <a:defRPr/>
            </a:lvl5pPr>
            <a:lvl6pPr lvl="5" algn="l" rtl="0">
              <a:spcBef>
                <a:spcPts val="0"/>
              </a:spcBef>
              <a:spcAft>
                <a:spcPts val="0"/>
              </a:spcAft>
              <a:buSzPts val="1600"/>
              <a:buNone/>
              <a:defRPr/>
            </a:lvl6pPr>
            <a:lvl7pPr lvl="6" algn="l" rtl="0">
              <a:spcBef>
                <a:spcPts val="0"/>
              </a:spcBef>
              <a:spcAft>
                <a:spcPts val="0"/>
              </a:spcAft>
              <a:buSzPts val="1600"/>
              <a:buNone/>
              <a:defRPr/>
            </a:lvl7pPr>
            <a:lvl8pPr lvl="7" algn="l" rtl="0">
              <a:spcBef>
                <a:spcPts val="0"/>
              </a:spcBef>
              <a:spcAft>
                <a:spcPts val="0"/>
              </a:spcAft>
              <a:buSzPts val="1600"/>
              <a:buNone/>
              <a:defRPr/>
            </a:lvl8pPr>
            <a:lvl9pPr lvl="8" algn="l" rtl="0">
              <a:spcBef>
                <a:spcPts val="0"/>
              </a:spcBef>
              <a:spcAft>
                <a:spcPts val="0"/>
              </a:spcAft>
              <a:buSzPts val="1600"/>
              <a:buNone/>
              <a:defRPr/>
            </a:lvl9pPr>
          </a:lstStyle>
          <a:p>
            <a:endParaRPr dirty="0"/>
          </a:p>
        </p:txBody>
      </p:sp>
      <p:sp>
        <p:nvSpPr>
          <p:cNvPr id="38" name="Shape 38"/>
          <p:cNvSpPr txBox="1">
            <a:spLocks noGrp="1"/>
          </p:cNvSpPr>
          <p:nvPr>
            <p:ph type="body" idx="1"/>
          </p:nvPr>
        </p:nvSpPr>
        <p:spPr>
          <a:xfrm>
            <a:off x="593575" y="1518900"/>
            <a:ext cx="3393300" cy="26517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a:latin typeface="Tahoma" panose="020B0604030504040204" pitchFamily="34" charset="0"/>
                <a:ea typeface="Tahoma" panose="020B0604030504040204" pitchFamily="34" charset="0"/>
                <a:cs typeface="Tahoma" panose="020B0604030504040204" pitchFamily="34" charset="0"/>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39" name="Shape 39"/>
          <p:cNvSpPr txBox="1">
            <a:spLocks noGrp="1"/>
          </p:cNvSpPr>
          <p:nvPr>
            <p:ph type="sldNum" idx="12"/>
          </p:nvPr>
        </p:nvSpPr>
        <p:spPr>
          <a:xfrm>
            <a:off x="595675" y="4813750"/>
            <a:ext cx="3389100" cy="3297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777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ty">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12759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with icon space">
  <p:cSld name="Blank with icon space">
    <p:spTree>
      <p:nvGrpSpPr>
        <p:cNvPr id="1" name="Shape 78"/>
        <p:cNvGrpSpPr/>
        <p:nvPr/>
      </p:nvGrpSpPr>
      <p:grpSpPr>
        <a:xfrm>
          <a:off x="0" y="0"/>
          <a:ext cx="0" cy="0"/>
          <a:chOff x="0" y="0"/>
          <a:chExt cx="0" cy="0"/>
        </a:xfrm>
      </p:grpSpPr>
      <p:sp>
        <p:nvSpPr>
          <p:cNvPr id="79" name="Google Shape;79;p12"/>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2"/>
          <p:cNvSpPr/>
          <p:nvPr/>
        </p:nvSpPr>
        <p:spPr>
          <a:xfrm>
            <a:off x="8750300"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2"/>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82" name="Google Shape;82;p12"/>
          <p:cNvSpPr/>
          <p:nvPr/>
        </p:nvSpPr>
        <p:spPr>
          <a:xfrm>
            <a:off x="867750" y="393425"/>
            <a:ext cx="806700" cy="8067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8411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complete image">
  <p:cSld name="Blank complete image">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Shape 81"/>
          <p:cNvSpPr/>
          <p:nvPr/>
        </p:nvSpPr>
        <p:spPr>
          <a:xfrm rot="-5400000" flipH="1">
            <a:off x="4497775" y="-3854662"/>
            <a:ext cx="1482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 name="Shape 82"/>
          <p:cNvSpPr/>
          <p:nvPr/>
        </p:nvSpPr>
        <p:spPr>
          <a:xfrm>
            <a:off x="0" y="0"/>
            <a:ext cx="9144000" cy="6762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83"/>
          <p:cNvSpPr/>
          <p:nvPr/>
        </p:nvSpPr>
        <p:spPr>
          <a:xfrm rot="-5400000">
            <a:off x="4497713" y="243900"/>
            <a:ext cx="148200" cy="9144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4" name="Shape 84"/>
          <p:cNvSpPr/>
          <p:nvPr/>
        </p:nvSpPr>
        <p:spPr>
          <a:xfrm rot="10800000" flipH="1">
            <a:off x="-50" y="4813802"/>
            <a:ext cx="9144000" cy="3297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 name="Shape 85"/>
          <p:cNvSpPr txBox="1">
            <a:spLocks noGrp="1"/>
          </p:cNvSpPr>
          <p:nvPr>
            <p:ph type="sldNum" idx="12"/>
          </p:nvPr>
        </p:nvSpPr>
        <p:spPr>
          <a:xfrm>
            <a:off x="593575" y="4813750"/>
            <a:ext cx="7956600" cy="3297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08131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lvl1pPr>
              <a:defRPr/>
            </a:lvl1pPr>
          </a:lstStyle>
          <a:p>
            <a:pPr>
              <a:defRPr/>
            </a:pPr>
            <a:fld id="{4FFA4748-770D-4688-AECF-1AEEB7F1D68D}" type="datetimeFigureOut">
              <a:rPr lang="en-US"/>
              <a:pPr>
                <a:defRPr/>
              </a:pPr>
              <a:t>12/3/2018</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lvl1pPr>
              <a:defRPr/>
            </a:lvl1pPr>
          </a:lstStyle>
          <a:p>
            <a:pPr>
              <a:defRPr/>
            </a:pPr>
            <a:fld id="{B9656EBA-E645-49EF-93FB-2AF2E879FEF4}" type="slidenum">
              <a:rPr lang="en-US"/>
              <a:pPr>
                <a:defRPr/>
              </a:pPr>
              <a:t>‹#›</a:t>
            </a:fld>
            <a:endParaRPr lang="en-US"/>
          </a:p>
        </p:txBody>
      </p:sp>
    </p:spTree>
    <p:extLst>
      <p:ext uri="{BB962C8B-B14F-4D97-AF65-F5344CB8AC3E}">
        <p14:creationId xmlns:p14="http://schemas.microsoft.com/office/powerpoint/2010/main" val="3323056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Title + 3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827251" y="591319"/>
            <a:ext cx="4109399" cy="701550"/>
          </a:xfrm>
          <a:prstGeom prst="rect">
            <a:avLst/>
          </a:prstGeom>
        </p:spPr>
        <p:txBody>
          <a:bodyPr lIns="91425" tIns="91425" rIns="91425" bIns="91425" anchor="t" anchorCtr="0"/>
          <a:lstStyle>
            <a:lvl1pPr lvl="0" rtl="0">
              <a:spcBef>
                <a:spcPts val="0"/>
              </a:spcBef>
              <a:defRPr>
                <a:latin typeface="Tahoma" panose="020B0604030504040204" pitchFamily="34" charset="0"/>
                <a:ea typeface="Tahoma" panose="020B0604030504040204" pitchFamily="34" charset="0"/>
                <a:cs typeface="Tahoma" panose="020B0604030504040204" pitchFamily="34"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26" name="Shape 26"/>
          <p:cNvSpPr txBox="1">
            <a:spLocks noGrp="1"/>
          </p:cNvSpPr>
          <p:nvPr>
            <p:ph type="body" idx="1"/>
          </p:nvPr>
        </p:nvSpPr>
        <p:spPr>
          <a:xfrm>
            <a:off x="827251" y="1200150"/>
            <a:ext cx="2493299" cy="3725775"/>
          </a:xfrm>
          <a:prstGeom prst="rect">
            <a:avLst/>
          </a:prstGeom>
        </p:spPr>
        <p:txBody>
          <a:bodyPr lIns="91425" tIns="91425" rIns="91425" bIns="91425" anchor="t" anchorCtr="0"/>
          <a:lstStyle>
            <a:lvl1pPr lvl="0" rtl="0">
              <a:spcBef>
                <a:spcPts val="0"/>
              </a:spcBef>
              <a:buSzPct val="100000"/>
              <a:defRPr sz="2000">
                <a:latin typeface="Tahoma" panose="020B0604030504040204" pitchFamily="34" charset="0"/>
                <a:ea typeface="Tahoma" panose="020B0604030504040204" pitchFamily="34" charset="0"/>
                <a:cs typeface="Tahoma" panose="020B0604030504040204" pitchFamily="34" charset="0"/>
              </a:defRPr>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a:endParaRPr dirty="0"/>
          </a:p>
        </p:txBody>
      </p:sp>
      <p:sp>
        <p:nvSpPr>
          <p:cNvPr id="27" name="Shape 27"/>
          <p:cNvSpPr txBox="1">
            <a:spLocks noGrp="1"/>
          </p:cNvSpPr>
          <p:nvPr>
            <p:ph type="body" idx="2"/>
          </p:nvPr>
        </p:nvSpPr>
        <p:spPr>
          <a:xfrm>
            <a:off x="3448448" y="1200150"/>
            <a:ext cx="2493299" cy="3725775"/>
          </a:xfrm>
          <a:prstGeom prst="rect">
            <a:avLst/>
          </a:prstGeom>
        </p:spPr>
        <p:txBody>
          <a:bodyPr lIns="91425" tIns="91425" rIns="91425" bIns="91425" anchor="t" anchorCtr="0"/>
          <a:lstStyle>
            <a:lvl1pPr lvl="0" rtl="0">
              <a:spcBef>
                <a:spcPts val="0"/>
              </a:spcBef>
              <a:buSzPct val="100000"/>
              <a:defRPr sz="2000">
                <a:latin typeface="Tahoma" panose="020B0604030504040204" pitchFamily="34" charset="0"/>
                <a:ea typeface="Tahoma" panose="020B0604030504040204" pitchFamily="34" charset="0"/>
                <a:cs typeface="Tahoma" panose="020B0604030504040204" pitchFamily="34" charset="0"/>
              </a:defRPr>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a:endParaRPr dirty="0"/>
          </a:p>
        </p:txBody>
      </p:sp>
      <p:sp>
        <p:nvSpPr>
          <p:cNvPr id="28" name="Shape 28"/>
          <p:cNvSpPr txBox="1">
            <a:spLocks noGrp="1"/>
          </p:cNvSpPr>
          <p:nvPr>
            <p:ph type="body" idx="3"/>
          </p:nvPr>
        </p:nvSpPr>
        <p:spPr>
          <a:xfrm>
            <a:off x="6069645" y="1200150"/>
            <a:ext cx="2493299" cy="3725775"/>
          </a:xfrm>
          <a:prstGeom prst="rect">
            <a:avLst/>
          </a:prstGeom>
        </p:spPr>
        <p:txBody>
          <a:bodyPr lIns="91425" tIns="91425" rIns="91425" bIns="91425" anchor="t" anchorCtr="0"/>
          <a:lstStyle>
            <a:lvl1pPr lvl="0" rtl="0">
              <a:spcBef>
                <a:spcPts val="0"/>
              </a:spcBef>
              <a:buSzPct val="100000"/>
              <a:defRPr sz="2000">
                <a:latin typeface="Tahoma" panose="020B0604030504040204" pitchFamily="34" charset="0"/>
                <a:ea typeface="Tahoma" panose="020B0604030504040204" pitchFamily="34" charset="0"/>
                <a:cs typeface="Tahoma" panose="020B0604030504040204" pitchFamily="34" charset="0"/>
              </a:defRPr>
            </a:lvl1pPr>
            <a:lvl2pPr lvl="1" rtl="0">
              <a:spcBef>
                <a:spcPts val="0"/>
              </a:spcBef>
              <a:buSzPct val="100000"/>
              <a:defRPr sz="2000"/>
            </a:lvl2pPr>
            <a:lvl3pPr lvl="2" rtl="0">
              <a:spcBef>
                <a:spcPts val="0"/>
              </a:spcBef>
              <a:buSzPct val="100000"/>
              <a:defRPr sz="2000"/>
            </a:lvl3pPr>
            <a:lvl4pPr lvl="3" rtl="0">
              <a:spcBef>
                <a:spcPts val="0"/>
              </a:spcBef>
              <a:buSzPct val="100000"/>
              <a:defRPr sz="2000"/>
            </a:lvl4pPr>
            <a:lvl5pPr lvl="4" rtl="0">
              <a:spcBef>
                <a:spcPts val="0"/>
              </a:spcBef>
              <a:buSzPct val="100000"/>
              <a:defRPr sz="2000"/>
            </a:lvl5pPr>
            <a:lvl6pPr lvl="5" rtl="0">
              <a:spcBef>
                <a:spcPts val="0"/>
              </a:spcBef>
              <a:buSzPct val="100000"/>
              <a:defRPr sz="2000"/>
            </a:lvl6pPr>
            <a:lvl7pPr lvl="6" rtl="0">
              <a:spcBef>
                <a:spcPts val="0"/>
              </a:spcBef>
              <a:buSzPct val="100000"/>
              <a:defRPr sz="2000"/>
            </a:lvl7pPr>
            <a:lvl8pPr lvl="7" rtl="0">
              <a:spcBef>
                <a:spcPts val="0"/>
              </a:spcBef>
              <a:buSzPct val="100000"/>
              <a:defRPr sz="2000"/>
            </a:lvl8pPr>
            <a:lvl9pPr lvl="8" rtl="0">
              <a:spcBef>
                <a:spcPts val="0"/>
              </a:spcBef>
              <a:buSzPct val="100000"/>
              <a:defRPr sz="2000"/>
            </a:lvl9pPr>
          </a:lstStyle>
          <a:p>
            <a:endParaRPr dirty="0"/>
          </a:p>
        </p:txBody>
      </p:sp>
    </p:spTree>
    <p:extLst>
      <p:ext uri="{BB962C8B-B14F-4D97-AF65-F5344CB8AC3E}">
        <p14:creationId xmlns:p14="http://schemas.microsoft.com/office/powerpoint/2010/main" val="1933832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ull background image">
  <p:cSld name="Full background image">
    <p:spTree>
      <p:nvGrpSpPr>
        <p:cNvPr id="1" name="Shape 83"/>
        <p:cNvGrpSpPr/>
        <p:nvPr/>
      </p:nvGrpSpPr>
      <p:grpSpPr>
        <a:xfrm>
          <a:off x="0" y="0"/>
          <a:ext cx="0" cy="0"/>
          <a:chOff x="0" y="0"/>
          <a:chExt cx="0" cy="0"/>
        </a:xfrm>
      </p:grpSpPr>
      <p:sp>
        <p:nvSpPr>
          <p:cNvPr id="84" name="Google Shape;84;p13"/>
          <p:cNvSpPr/>
          <p:nvPr/>
        </p:nvSpPr>
        <p:spPr>
          <a:xfrm>
            <a:off x="7872900" y="-75"/>
            <a:ext cx="12711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p:nvPr/>
        </p:nvSpPr>
        <p:spPr>
          <a:xfrm>
            <a:off x="8750300" y="4356125"/>
            <a:ext cx="393600" cy="3936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17865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mall title">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04800" y="3492738"/>
            <a:ext cx="4114800" cy="1408800"/>
          </a:xfrm>
          <a:prstGeom prst="rect">
            <a:avLst/>
          </a:prstGeom>
        </p:spPr>
        <p:txBody>
          <a:bodyPr wrap="square" lIns="91425" tIns="91425" rIns="91425" bIns="91425" anchor="b" anchorCtr="0"/>
          <a:lstStyle>
            <a:lvl1pPr lvl="0" rtl="0">
              <a:spcBef>
                <a:spcPts val="0"/>
              </a:spcBef>
              <a:buSzPts val="3000"/>
              <a:buNone/>
              <a:defRPr sz="3000">
                <a:latin typeface="Tahoma" panose="020B0604030504040204" pitchFamily="34" charset="0"/>
                <a:ea typeface="Tahoma" panose="020B0604030504040204" pitchFamily="34" charset="0"/>
                <a:cs typeface="Tahoma" panose="020B0604030504040204" pitchFamily="34" charset="0"/>
              </a:defRPr>
            </a:lvl1pPr>
            <a:lvl2pPr lvl="1" rtl="0">
              <a:spcBef>
                <a:spcPts val="0"/>
              </a:spcBef>
              <a:buSzPts val="3000"/>
              <a:buNone/>
              <a:defRPr sz="3000"/>
            </a:lvl2pPr>
            <a:lvl3pPr lvl="2" rtl="0">
              <a:spcBef>
                <a:spcPts val="0"/>
              </a:spcBef>
              <a:buSzPts val="3000"/>
              <a:buNone/>
              <a:defRPr sz="3000"/>
            </a:lvl3pPr>
            <a:lvl4pPr lvl="3" rtl="0">
              <a:spcBef>
                <a:spcPts val="0"/>
              </a:spcBef>
              <a:buSzPts val="3000"/>
              <a:buNone/>
              <a:defRPr sz="3000"/>
            </a:lvl4pPr>
            <a:lvl5pPr lvl="4" rtl="0">
              <a:spcBef>
                <a:spcPts val="0"/>
              </a:spcBef>
              <a:buSzPts val="3000"/>
              <a:buNone/>
              <a:defRPr sz="3000"/>
            </a:lvl5pPr>
            <a:lvl6pPr lvl="5" rtl="0">
              <a:spcBef>
                <a:spcPts val="0"/>
              </a:spcBef>
              <a:buSzPts val="3000"/>
              <a:buNone/>
              <a:defRPr sz="3000"/>
            </a:lvl6pPr>
            <a:lvl7pPr lvl="6" rtl="0">
              <a:spcBef>
                <a:spcPts val="0"/>
              </a:spcBef>
              <a:buSzPts val="3000"/>
              <a:buNone/>
              <a:defRPr sz="3000"/>
            </a:lvl7pPr>
            <a:lvl8pPr lvl="7" rtl="0">
              <a:spcBef>
                <a:spcPts val="0"/>
              </a:spcBef>
              <a:buSzPts val="3000"/>
              <a:buNone/>
              <a:defRPr sz="3000"/>
            </a:lvl8pPr>
            <a:lvl9pPr lvl="8" rtl="0">
              <a:spcBef>
                <a:spcPts val="0"/>
              </a:spcBef>
              <a:buSzPts val="3000"/>
              <a:buNone/>
              <a:defRPr sz="3000"/>
            </a:lvl9pPr>
          </a:lstStyle>
          <a:p>
            <a:endParaRPr dirty="0"/>
          </a:p>
        </p:txBody>
      </p:sp>
      <p:sp>
        <p:nvSpPr>
          <p:cNvPr id="40" name="Shape 40"/>
          <p:cNvSpPr txBox="1">
            <a:spLocks noGrp="1"/>
          </p:cNvSpPr>
          <p:nvPr>
            <p:ph type="sldNum" idx="12"/>
          </p:nvPr>
        </p:nvSpPr>
        <p:spPr>
          <a:xfrm>
            <a:off x="8579950" y="4588275"/>
            <a:ext cx="525600" cy="5553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234248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1D1D1B"/>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925200" y="925200"/>
            <a:ext cx="7293300" cy="3293100"/>
          </a:xfrm>
          <a:prstGeom prst="rect">
            <a:avLst/>
          </a:prstGeom>
          <a:solidFill>
            <a:srgbClr val="00010A">
              <a:alpha val="40770"/>
            </a:srgbClr>
          </a:solidFill>
        </p:spPr>
        <p:txBody>
          <a:bodyPr spcFirstLastPara="1" wrap="square" lIns="91425" tIns="91425" rIns="91425" bIns="91425" anchor="ctr" anchorCtr="0"/>
          <a:lstStyle>
            <a:lvl1pPr lvl="0" algn="ctr" rtl="0">
              <a:spcBef>
                <a:spcPts val="0"/>
              </a:spcBef>
              <a:spcAft>
                <a:spcPts val="0"/>
              </a:spcAft>
              <a:buClr>
                <a:srgbClr val="FFFFFF"/>
              </a:buClr>
              <a:buSzPts val="1400"/>
              <a:buNone/>
              <a:defRPr>
                <a:solidFill>
                  <a:srgbClr val="FFFFFF"/>
                </a:solidFill>
                <a:latin typeface="Tahoma" panose="020B0604030504040204" pitchFamily="34" charset="0"/>
                <a:ea typeface="Tahoma" panose="020B0604030504040204" pitchFamily="34" charset="0"/>
                <a:cs typeface="Tahoma" panose="020B0604030504040204" pitchFamily="34" charset="0"/>
              </a:defRPr>
            </a:lvl1pPr>
            <a:lvl2pPr lvl="1" algn="ctr" rtl="0">
              <a:spcBef>
                <a:spcPts val="0"/>
              </a:spcBef>
              <a:spcAft>
                <a:spcPts val="0"/>
              </a:spcAft>
              <a:buClr>
                <a:srgbClr val="FFFFFF"/>
              </a:buClr>
              <a:buSzPts val="1400"/>
              <a:buNone/>
              <a:defRPr>
                <a:solidFill>
                  <a:srgbClr val="FFFFFF"/>
                </a:solidFill>
              </a:defRPr>
            </a:lvl2pPr>
            <a:lvl3pPr lvl="2" algn="ctr" rtl="0">
              <a:spcBef>
                <a:spcPts val="0"/>
              </a:spcBef>
              <a:spcAft>
                <a:spcPts val="0"/>
              </a:spcAft>
              <a:buClr>
                <a:srgbClr val="FFFFFF"/>
              </a:buClr>
              <a:buSzPts val="1400"/>
              <a:buNone/>
              <a:defRPr>
                <a:solidFill>
                  <a:srgbClr val="FFFFFF"/>
                </a:solidFill>
              </a:defRPr>
            </a:lvl3pPr>
            <a:lvl4pPr lvl="3" algn="ctr" rtl="0">
              <a:spcBef>
                <a:spcPts val="0"/>
              </a:spcBef>
              <a:spcAft>
                <a:spcPts val="0"/>
              </a:spcAft>
              <a:buClr>
                <a:srgbClr val="FFFFFF"/>
              </a:buClr>
              <a:buSzPts val="1400"/>
              <a:buNone/>
              <a:defRPr>
                <a:solidFill>
                  <a:srgbClr val="FFFFFF"/>
                </a:solidFill>
              </a:defRPr>
            </a:lvl4pPr>
            <a:lvl5pPr lvl="4" algn="ctr" rtl="0">
              <a:spcBef>
                <a:spcPts val="0"/>
              </a:spcBef>
              <a:spcAft>
                <a:spcPts val="0"/>
              </a:spcAft>
              <a:buClr>
                <a:srgbClr val="FFFFFF"/>
              </a:buClr>
              <a:buSzPts val="1400"/>
              <a:buNone/>
              <a:defRPr>
                <a:solidFill>
                  <a:srgbClr val="FFFFFF"/>
                </a:solidFill>
              </a:defRPr>
            </a:lvl5pPr>
            <a:lvl6pPr lvl="5" algn="ctr" rtl="0">
              <a:spcBef>
                <a:spcPts val="0"/>
              </a:spcBef>
              <a:spcAft>
                <a:spcPts val="0"/>
              </a:spcAft>
              <a:buClr>
                <a:srgbClr val="FFFFFF"/>
              </a:buClr>
              <a:buSzPts val="1400"/>
              <a:buNone/>
              <a:defRPr>
                <a:solidFill>
                  <a:srgbClr val="FFFFFF"/>
                </a:solidFill>
              </a:defRPr>
            </a:lvl6pPr>
            <a:lvl7pPr lvl="6" algn="ctr" rtl="0">
              <a:spcBef>
                <a:spcPts val="0"/>
              </a:spcBef>
              <a:spcAft>
                <a:spcPts val="0"/>
              </a:spcAft>
              <a:buClr>
                <a:srgbClr val="FFFFFF"/>
              </a:buClr>
              <a:buSzPts val="1400"/>
              <a:buNone/>
              <a:defRPr>
                <a:solidFill>
                  <a:srgbClr val="FFFFFF"/>
                </a:solidFill>
              </a:defRPr>
            </a:lvl7pPr>
            <a:lvl8pPr lvl="7" algn="ctr" rtl="0">
              <a:spcBef>
                <a:spcPts val="0"/>
              </a:spcBef>
              <a:spcAft>
                <a:spcPts val="0"/>
              </a:spcAft>
              <a:buClr>
                <a:srgbClr val="FFFFFF"/>
              </a:buClr>
              <a:buSzPts val="1400"/>
              <a:buNone/>
              <a:defRPr>
                <a:solidFill>
                  <a:srgbClr val="FFFFFF"/>
                </a:solidFill>
              </a:defRPr>
            </a:lvl8pPr>
            <a:lvl9pPr lvl="8" algn="ctr" rtl="0">
              <a:spcBef>
                <a:spcPts val="0"/>
              </a:spcBef>
              <a:spcAft>
                <a:spcPts val="0"/>
              </a:spcAft>
              <a:buClr>
                <a:srgbClr val="FFFFFF"/>
              </a:buClr>
              <a:buSzPts val="1400"/>
              <a:buNone/>
              <a:defRPr>
                <a:solidFill>
                  <a:srgbClr val="FFFFFF"/>
                </a:solidFill>
              </a:defRPr>
            </a:lvl9pPr>
          </a:lstStyle>
          <a:p>
            <a:endParaRPr dirty="0"/>
          </a:p>
        </p:txBody>
      </p:sp>
      <p:sp>
        <p:nvSpPr>
          <p:cNvPr id="14" name="Google Shape;14;p3"/>
          <p:cNvSpPr txBox="1">
            <a:spLocks noGrp="1"/>
          </p:cNvSpPr>
          <p:nvPr>
            <p:ph type="subTitle" idx="1"/>
          </p:nvPr>
        </p:nvSpPr>
        <p:spPr>
          <a:xfrm>
            <a:off x="3453950" y="2763850"/>
            <a:ext cx="2236200" cy="7848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1000"/>
              <a:buNone/>
              <a:defRPr sz="1000">
                <a:solidFill>
                  <a:srgbClr val="FFFFFF"/>
                </a:solidFill>
                <a:latin typeface="Tahoma" panose="020B0604030504040204" pitchFamily="34" charset="0"/>
                <a:ea typeface="Tahoma" panose="020B0604030504040204" pitchFamily="34" charset="0"/>
                <a:cs typeface="Tahoma" panose="020B0604030504040204" pitchFamily="34" charset="0"/>
              </a:defRPr>
            </a:lvl1pPr>
            <a:lvl2pPr lvl="1" algn="ctr" rtl="0">
              <a:spcBef>
                <a:spcPts val="0"/>
              </a:spcBef>
              <a:spcAft>
                <a:spcPts val="0"/>
              </a:spcAft>
              <a:buClr>
                <a:srgbClr val="FFFFFF"/>
              </a:buClr>
              <a:buSzPts val="1000"/>
              <a:buNone/>
              <a:defRPr sz="1000">
                <a:solidFill>
                  <a:srgbClr val="FFFFFF"/>
                </a:solidFill>
              </a:defRPr>
            </a:lvl2pPr>
            <a:lvl3pPr lvl="2" algn="ctr" rtl="0">
              <a:spcBef>
                <a:spcPts val="0"/>
              </a:spcBef>
              <a:spcAft>
                <a:spcPts val="0"/>
              </a:spcAft>
              <a:buClr>
                <a:srgbClr val="FFFFFF"/>
              </a:buClr>
              <a:buSzPts val="1000"/>
              <a:buNone/>
              <a:defRPr sz="1000">
                <a:solidFill>
                  <a:srgbClr val="FFFFFF"/>
                </a:solidFill>
              </a:defRPr>
            </a:lvl3pPr>
            <a:lvl4pPr lvl="3" algn="ctr" rtl="0">
              <a:spcBef>
                <a:spcPts val="0"/>
              </a:spcBef>
              <a:spcAft>
                <a:spcPts val="0"/>
              </a:spcAft>
              <a:buClr>
                <a:srgbClr val="FFFFFF"/>
              </a:buClr>
              <a:buSzPts val="1000"/>
              <a:buNone/>
              <a:defRPr sz="1000">
                <a:solidFill>
                  <a:srgbClr val="FFFFFF"/>
                </a:solidFill>
              </a:defRPr>
            </a:lvl4pPr>
            <a:lvl5pPr lvl="4" algn="ctr" rtl="0">
              <a:spcBef>
                <a:spcPts val="0"/>
              </a:spcBef>
              <a:spcAft>
                <a:spcPts val="0"/>
              </a:spcAft>
              <a:buClr>
                <a:srgbClr val="FFFFFF"/>
              </a:buClr>
              <a:buSzPts val="1000"/>
              <a:buNone/>
              <a:defRPr sz="1000">
                <a:solidFill>
                  <a:srgbClr val="FFFFFF"/>
                </a:solidFill>
              </a:defRPr>
            </a:lvl5pPr>
            <a:lvl6pPr lvl="5" algn="ctr" rtl="0">
              <a:spcBef>
                <a:spcPts val="0"/>
              </a:spcBef>
              <a:spcAft>
                <a:spcPts val="0"/>
              </a:spcAft>
              <a:buClr>
                <a:srgbClr val="FFFFFF"/>
              </a:buClr>
              <a:buSzPts val="1000"/>
              <a:buNone/>
              <a:defRPr sz="1000">
                <a:solidFill>
                  <a:srgbClr val="FFFFFF"/>
                </a:solidFill>
              </a:defRPr>
            </a:lvl6pPr>
            <a:lvl7pPr lvl="6" algn="ctr" rtl="0">
              <a:spcBef>
                <a:spcPts val="0"/>
              </a:spcBef>
              <a:spcAft>
                <a:spcPts val="0"/>
              </a:spcAft>
              <a:buClr>
                <a:srgbClr val="FFFFFF"/>
              </a:buClr>
              <a:buSzPts val="1000"/>
              <a:buNone/>
              <a:defRPr sz="1000">
                <a:solidFill>
                  <a:srgbClr val="FFFFFF"/>
                </a:solidFill>
              </a:defRPr>
            </a:lvl7pPr>
            <a:lvl8pPr lvl="7" algn="ctr" rtl="0">
              <a:spcBef>
                <a:spcPts val="0"/>
              </a:spcBef>
              <a:spcAft>
                <a:spcPts val="0"/>
              </a:spcAft>
              <a:buClr>
                <a:srgbClr val="FFFFFF"/>
              </a:buClr>
              <a:buSzPts val="1000"/>
              <a:buNone/>
              <a:defRPr sz="1000">
                <a:solidFill>
                  <a:srgbClr val="FFFFFF"/>
                </a:solidFill>
              </a:defRPr>
            </a:lvl8pPr>
            <a:lvl9pPr lvl="8" algn="ctr" rtl="0">
              <a:spcBef>
                <a:spcPts val="0"/>
              </a:spcBef>
              <a:spcAft>
                <a:spcPts val="0"/>
              </a:spcAft>
              <a:buClr>
                <a:srgbClr val="FFFFFF"/>
              </a:buClr>
              <a:buSzPts val="1000"/>
              <a:buNone/>
              <a:defRPr sz="1000">
                <a:solidFill>
                  <a:srgbClr val="FFFFFF"/>
                </a:solidFill>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5"/>
        <p:cNvGrpSpPr/>
        <p:nvPr/>
      </p:nvGrpSpPr>
      <p:grpSpPr>
        <a:xfrm>
          <a:off x="0" y="0"/>
          <a:ext cx="0" cy="0"/>
          <a:chOff x="0" y="0"/>
          <a:chExt cx="0" cy="0"/>
        </a:xfrm>
      </p:grpSpPr>
      <p:sp>
        <p:nvSpPr>
          <p:cNvPr id="16" name="Google Shape;16;p4"/>
          <p:cNvSpPr/>
          <p:nvPr/>
        </p:nvSpPr>
        <p:spPr>
          <a:xfrm>
            <a:off x="1188450" y="1194900"/>
            <a:ext cx="6767100" cy="2753700"/>
          </a:xfrm>
          <a:prstGeom prst="rect">
            <a:avLst/>
          </a:prstGeom>
          <a:noFill/>
          <a:ln w="9525" cap="flat"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4"/>
          <p:cNvSpPr txBox="1">
            <a:spLocks noGrp="1"/>
          </p:cNvSpPr>
          <p:nvPr>
            <p:ph type="sldNum" idx="12"/>
          </p:nvPr>
        </p:nvSpPr>
        <p:spPr>
          <a:xfrm>
            <a:off x="1188150" y="3948600"/>
            <a:ext cx="6767100" cy="1194900"/>
          </a:xfrm>
          <a:prstGeom prst="rect">
            <a:avLst/>
          </a:prstGeom>
          <a:noFill/>
          <a:ln>
            <a:noFill/>
          </a:ln>
        </p:spPr>
        <p:txBody>
          <a:bodyPr spcFirstLastPara="1" wrap="square" lIns="91425" tIns="91425" rIns="91425" bIns="91425" anchor="ctr" anchorCtr="0">
            <a:noAutofit/>
          </a:bodyPr>
          <a:lstStyle>
            <a:lvl1pPr lvl="0" rtl="0">
              <a:buNone/>
              <a:defRPr>
                <a:solidFill>
                  <a:srgbClr val="1D1D1B"/>
                </a:solidFill>
              </a:defRPr>
            </a:lvl1pPr>
            <a:lvl2pPr lvl="1" rtl="0">
              <a:buNone/>
              <a:defRPr>
                <a:solidFill>
                  <a:srgbClr val="1D1D1B"/>
                </a:solidFill>
              </a:defRPr>
            </a:lvl2pPr>
            <a:lvl3pPr lvl="2" rtl="0">
              <a:buNone/>
              <a:defRPr>
                <a:solidFill>
                  <a:srgbClr val="1D1D1B"/>
                </a:solidFill>
              </a:defRPr>
            </a:lvl3pPr>
            <a:lvl4pPr lvl="3" rtl="0">
              <a:buNone/>
              <a:defRPr>
                <a:solidFill>
                  <a:srgbClr val="1D1D1B"/>
                </a:solidFill>
              </a:defRPr>
            </a:lvl4pPr>
            <a:lvl5pPr lvl="4" rtl="0">
              <a:buNone/>
              <a:defRPr>
                <a:solidFill>
                  <a:srgbClr val="1D1D1B"/>
                </a:solidFill>
              </a:defRPr>
            </a:lvl5pPr>
            <a:lvl6pPr lvl="5" rtl="0">
              <a:buNone/>
              <a:defRPr>
                <a:solidFill>
                  <a:srgbClr val="1D1D1B"/>
                </a:solidFill>
              </a:defRPr>
            </a:lvl6pPr>
            <a:lvl7pPr lvl="6" rtl="0">
              <a:buNone/>
              <a:defRPr>
                <a:solidFill>
                  <a:srgbClr val="1D1D1B"/>
                </a:solidFill>
              </a:defRPr>
            </a:lvl7pPr>
            <a:lvl8pPr lvl="7" rtl="0">
              <a:buNone/>
              <a:defRPr>
                <a:solidFill>
                  <a:srgbClr val="1D1D1B"/>
                </a:solidFill>
              </a:defRPr>
            </a:lvl8pPr>
            <a:lvl9pPr lvl="8" rtl="0">
              <a:buNone/>
              <a:defRPr>
                <a:solidFill>
                  <a:srgbClr val="1D1D1B"/>
                </a:solidFill>
              </a:defRPr>
            </a:lvl9pPr>
          </a:lstStyle>
          <a:p>
            <a:pPr marL="0" lvl="0" indent="0" algn="ctr" rtl="0">
              <a:spcBef>
                <a:spcPts val="0"/>
              </a:spcBef>
              <a:spcAft>
                <a:spcPts val="0"/>
              </a:spcAft>
              <a:buNone/>
            </a:pPr>
            <a:fld id="{00000000-1234-1234-1234-123412341234}" type="slidenum">
              <a:rPr lang="en"/>
              <a:t>‹#›</a:t>
            </a:fld>
            <a:endParaRPr/>
          </a:p>
        </p:txBody>
      </p:sp>
      <p:sp>
        <p:nvSpPr>
          <p:cNvPr id="18" name="Google Shape;18;p4"/>
          <p:cNvSpPr txBox="1">
            <a:spLocks noGrp="1"/>
          </p:cNvSpPr>
          <p:nvPr>
            <p:ph type="body" idx="1"/>
          </p:nvPr>
        </p:nvSpPr>
        <p:spPr>
          <a:xfrm>
            <a:off x="1779975" y="2161800"/>
            <a:ext cx="5583900" cy="819900"/>
          </a:xfrm>
          <a:prstGeom prst="rect">
            <a:avLst/>
          </a:prstGeom>
        </p:spPr>
        <p:txBody>
          <a:bodyPr spcFirstLastPara="1" wrap="square" lIns="91425" tIns="91425" rIns="91425" bIns="91425" anchor="ctr" anchorCtr="0"/>
          <a:lstStyle>
            <a:lvl1pPr marL="457200" lvl="0" indent="-342900" algn="ctr" rtl="0">
              <a:spcBef>
                <a:spcPts val="600"/>
              </a:spcBef>
              <a:spcAft>
                <a:spcPts val="0"/>
              </a:spcAft>
              <a:buClr>
                <a:srgbClr val="1D1D1B"/>
              </a:buClr>
              <a:buSzPts val="1800"/>
              <a:buFont typeface="Montserrat"/>
              <a:buChar char="▫"/>
              <a:defRPr sz="1800" b="1">
                <a:solidFill>
                  <a:srgbClr val="1D1D1B"/>
                </a:solidFill>
                <a:latin typeface="Tahoma" panose="020B0604030504040204" pitchFamily="34" charset="0"/>
                <a:ea typeface="Tahoma" panose="020B0604030504040204" pitchFamily="34" charset="0"/>
                <a:cs typeface="Tahoma" panose="020B0604030504040204" pitchFamily="34" charset="0"/>
                <a:sym typeface="Montserrat"/>
              </a:defRPr>
            </a:lvl1pPr>
            <a:lvl2pPr marL="914400" lvl="1" indent="-342900" algn="ctr" rtl="0">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2pPr>
            <a:lvl3pPr marL="1371600" lvl="2" indent="-342900" algn="ctr" rtl="0">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3pPr>
            <a:lvl4pPr marL="1828800" lvl="3" indent="-342900" algn="ctr" rtl="0">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4pPr>
            <a:lvl5pPr marL="2286000" lvl="4" indent="-342900" algn="ctr" rtl="0">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5pPr>
            <a:lvl6pPr marL="2743200" lvl="5" indent="-342900" algn="ctr" rtl="0">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6pPr>
            <a:lvl7pPr marL="3200400" lvl="6" indent="-342900" algn="ctr" rtl="0">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7pPr>
            <a:lvl8pPr marL="3657600" lvl="7" indent="-342900" algn="ctr" rtl="0">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8pPr>
            <a:lvl9pPr marL="4114800" lvl="8" indent="-342900" algn="ctr">
              <a:spcBef>
                <a:spcPts val="0"/>
              </a:spcBef>
              <a:spcAft>
                <a:spcPts val="0"/>
              </a:spcAft>
              <a:buClr>
                <a:srgbClr val="1D1D1B"/>
              </a:buClr>
              <a:buSzPts val="1800"/>
              <a:buFont typeface="Montserrat"/>
              <a:buChar char="▫"/>
              <a:defRPr sz="1800" b="1">
                <a:solidFill>
                  <a:srgbClr val="1D1D1B"/>
                </a:solidFill>
                <a:latin typeface="Montserrat"/>
                <a:ea typeface="Montserrat"/>
                <a:cs typeface="Montserrat"/>
                <a:sym typeface="Montserrat"/>
              </a:defRPr>
            </a:lvl9pPr>
          </a:lstStyle>
          <a:p>
            <a:endParaRPr dirty="0"/>
          </a:p>
        </p:txBody>
      </p:sp>
      <p:sp>
        <p:nvSpPr>
          <p:cNvPr id="19" name="Google Shape;19;p4"/>
          <p:cNvSpPr txBox="1"/>
          <p:nvPr/>
        </p:nvSpPr>
        <p:spPr>
          <a:xfrm>
            <a:off x="3593400" y="212050"/>
            <a:ext cx="1957200" cy="98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dirty="0">
                <a:solidFill>
                  <a:srgbClr val="1D1D1B"/>
                </a:solidFill>
                <a:latin typeface="Tahoma" panose="020B0604030504040204" pitchFamily="34" charset="0"/>
                <a:ea typeface="Tahoma" panose="020B0604030504040204" pitchFamily="34" charset="0"/>
                <a:cs typeface="Tahoma" panose="020B0604030504040204" pitchFamily="34" charset="0"/>
                <a:sym typeface="Vidaloka"/>
              </a:rPr>
              <a:t>“</a:t>
            </a:r>
            <a:endParaRPr sz="7200" dirty="0">
              <a:solidFill>
                <a:srgbClr val="1D1D1B"/>
              </a:solidFill>
              <a:latin typeface="Tahoma" panose="020B0604030504040204" pitchFamily="34" charset="0"/>
              <a:ea typeface="Tahoma" panose="020B0604030504040204" pitchFamily="34" charset="0"/>
              <a:cs typeface="Tahoma" panose="020B0604030504040204" pitchFamily="34" charset="0"/>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
        <p:cNvGrpSpPr/>
        <p:nvPr/>
      </p:nvGrpSpPr>
      <p:grpSpPr>
        <a:xfrm>
          <a:off x="0" y="0"/>
          <a:ext cx="0" cy="0"/>
          <a:chOff x="0" y="0"/>
          <a:chExt cx="0" cy="0"/>
        </a:xfrm>
      </p:grpSpPr>
      <p:sp>
        <p:nvSpPr>
          <p:cNvPr id="21" name="Google Shape;21;p5"/>
          <p:cNvSpPr/>
          <p:nvPr/>
        </p:nvSpPr>
        <p:spPr>
          <a:xfrm>
            <a:off x="0" y="0"/>
            <a:ext cx="4572000" cy="5143500"/>
          </a:xfrm>
          <a:prstGeom prst="rect">
            <a:avLst/>
          </a:pr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5"/>
          <p:cNvSpPr txBox="1">
            <a:spLocks noGrp="1"/>
          </p:cNvSpPr>
          <p:nvPr>
            <p:ph type="title"/>
          </p:nvPr>
        </p:nvSpPr>
        <p:spPr>
          <a:xfrm>
            <a:off x="5283650" y="205975"/>
            <a:ext cx="3148800" cy="857400"/>
          </a:xfrm>
          <a:prstGeom prst="rect">
            <a:avLst/>
          </a:prstGeom>
        </p:spPr>
        <p:txBody>
          <a:bodyPr spcFirstLastPara="1" wrap="square" lIns="91425" tIns="91425" rIns="91425" bIns="91425" anchor="b" anchorCtr="0"/>
          <a:lstStyle>
            <a:lvl1pPr lvl="0">
              <a:spcBef>
                <a:spcPts val="0"/>
              </a:spcBef>
              <a:spcAft>
                <a:spcPts val="0"/>
              </a:spcAft>
              <a:buSzPts val="1400"/>
              <a:buNone/>
              <a:defRPr>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5"/>
          <p:cNvSpPr txBox="1">
            <a:spLocks noGrp="1"/>
          </p:cNvSpPr>
          <p:nvPr>
            <p:ph type="body" idx="1"/>
          </p:nvPr>
        </p:nvSpPr>
        <p:spPr>
          <a:xfrm>
            <a:off x="5001600" y="1425025"/>
            <a:ext cx="3712800" cy="3329100"/>
          </a:xfrm>
          <a:prstGeom prst="rect">
            <a:avLst/>
          </a:prstGeom>
        </p:spPr>
        <p:txBody>
          <a:bodyPr spcFirstLastPara="1" wrap="square" lIns="91425" tIns="91425" rIns="91425" bIns="91425" anchor="t" anchorCtr="0"/>
          <a:lstStyle>
            <a:lvl1pPr marL="457200" lvl="0" indent="-311150">
              <a:spcBef>
                <a:spcPts val="600"/>
              </a:spcBef>
              <a:spcAft>
                <a:spcPts val="0"/>
              </a:spcAft>
              <a:buSzPts val="1300"/>
              <a:buFont typeface="Raleway"/>
              <a:buChar char="▫"/>
              <a:defRPr>
                <a:latin typeface="Tahoma" panose="020B0604030504040204" pitchFamily="34" charset="0"/>
                <a:ea typeface="Tahoma" panose="020B0604030504040204" pitchFamily="34" charset="0"/>
                <a:cs typeface="Tahoma" panose="020B0604030504040204" pitchFamily="34" charset="0"/>
                <a:sym typeface="Raleway"/>
              </a:defRPr>
            </a:lvl1pPr>
            <a:lvl2pPr marL="914400" lvl="1" indent="-311150">
              <a:spcBef>
                <a:spcPts val="0"/>
              </a:spcBef>
              <a:spcAft>
                <a:spcPts val="0"/>
              </a:spcAft>
              <a:buSzPts val="1300"/>
              <a:buFont typeface="Raleway"/>
              <a:buChar char="▫"/>
              <a:defRPr>
                <a:latin typeface="Raleway"/>
                <a:ea typeface="Raleway"/>
                <a:cs typeface="Raleway"/>
                <a:sym typeface="Raleway"/>
              </a:defRPr>
            </a:lvl2pPr>
            <a:lvl3pPr marL="1371600" lvl="2" indent="-311150">
              <a:spcBef>
                <a:spcPts val="0"/>
              </a:spcBef>
              <a:spcAft>
                <a:spcPts val="0"/>
              </a:spcAft>
              <a:buSzPts val="1300"/>
              <a:buFont typeface="Raleway"/>
              <a:buChar char="▫"/>
              <a:defRPr>
                <a:latin typeface="Raleway"/>
                <a:ea typeface="Raleway"/>
                <a:cs typeface="Raleway"/>
                <a:sym typeface="Raleway"/>
              </a:defRPr>
            </a:lvl3pPr>
            <a:lvl4pPr marL="1828800" lvl="3" indent="-311150">
              <a:spcBef>
                <a:spcPts val="0"/>
              </a:spcBef>
              <a:spcAft>
                <a:spcPts val="0"/>
              </a:spcAft>
              <a:buSzPts val="1300"/>
              <a:buFont typeface="Raleway"/>
              <a:buChar char="▫"/>
              <a:defRPr>
                <a:latin typeface="Raleway"/>
                <a:ea typeface="Raleway"/>
                <a:cs typeface="Raleway"/>
                <a:sym typeface="Raleway"/>
              </a:defRPr>
            </a:lvl4pPr>
            <a:lvl5pPr marL="2286000" lvl="4" indent="-311150">
              <a:spcBef>
                <a:spcPts val="0"/>
              </a:spcBef>
              <a:spcAft>
                <a:spcPts val="0"/>
              </a:spcAft>
              <a:buSzPts val="1300"/>
              <a:buFont typeface="Raleway"/>
              <a:buChar char="▫"/>
              <a:defRPr>
                <a:latin typeface="Raleway"/>
                <a:ea typeface="Raleway"/>
                <a:cs typeface="Raleway"/>
                <a:sym typeface="Raleway"/>
              </a:defRPr>
            </a:lvl5pPr>
            <a:lvl6pPr marL="2743200" lvl="5" indent="-311150">
              <a:spcBef>
                <a:spcPts val="0"/>
              </a:spcBef>
              <a:spcAft>
                <a:spcPts val="0"/>
              </a:spcAft>
              <a:buSzPts val="1300"/>
              <a:buFont typeface="Raleway"/>
              <a:buChar char="▫"/>
              <a:defRPr>
                <a:latin typeface="Raleway"/>
                <a:ea typeface="Raleway"/>
                <a:cs typeface="Raleway"/>
                <a:sym typeface="Raleway"/>
              </a:defRPr>
            </a:lvl6pPr>
            <a:lvl7pPr marL="3200400" lvl="6" indent="-311150">
              <a:spcBef>
                <a:spcPts val="0"/>
              </a:spcBef>
              <a:spcAft>
                <a:spcPts val="0"/>
              </a:spcAft>
              <a:buSzPts val="1300"/>
              <a:buFont typeface="Raleway"/>
              <a:buChar char="▫"/>
              <a:defRPr>
                <a:latin typeface="Raleway"/>
                <a:ea typeface="Raleway"/>
                <a:cs typeface="Raleway"/>
                <a:sym typeface="Raleway"/>
              </a:defRPr>
            </a:lvl7pPr>
            <a:lvl8pPr marL="3657600" lvl="7" indent="-311150">
              <a:spcBef>
                <a:spcPts val="0"/>
              </a:spcBef>
              <a:spcAft>
                <a:spcPts val="0"/>
              </a:spcAft>
              <a:buSzPts val="1300"/>
              <a:buFont typeface="Raleway"/>
              <a:buChar char="▫"/>
              <a:defRPr>
                <a:latin typeface="Raleway"/>
                <a:ea typeface="Raleway"/>
                <a:cs typeface="Raleway"/>
                <a:sym typeface="Raleway"/>
              </a:defRPr>
            </a:lvl8pPr>
            <a:lvl9pPr marL="4114800" lvl="8" indent="-311150">
              <a:spcBef>
                <a:spcPts val="0"/>
              </a:spcBef>
              <a:spcAft>
                <a:spcPts val="0"/>
              </a:spcAft>
              <a:buSzPts val="1300"/>
              <a:buFont typeface="Raleway"/>
              <a:buChar char="▫"/>
              <a:defRPr>
                <a:latin typeface="Raleway"/>
                <a:ea typeface="Raleway"/>
                <a:cs typeface="Raleway"/>
                <a:sym typeface="Raleway"/>
              </a:defRPr>
            </a:lvl9pPr>
          </a:lstStyle>
          <a:p>
            <a:endParaRPr dirty="0"/>
          </a:p>
        </p:txBody>
      </p:sp>
      <p:sp>
        <p:nvSpPr>
          <p:cNvPr id="24" name="Google Shape;24;p5"/>
          <p:cNvSpPr txBox="1">
            <a:spLocks noGrp="1"/>
          </p:cNvSpPr>
          <p:nvPr>
            <p:ph type="sldNum" idx="12"/>
          </p:nvPr>
        </p:nvSpPr>
        <p:spPr>
          <a:xfrm>
            <a:off x="1188150" y="1194900"/>
            <a:ext cx="2195700" cy="2753700"/>
          </a:xfrm>
          <a:prstGeom prst="rect">
            <a:avLst/>
          </a:prstGeom>
          <a:no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lvl1pPr lvl="0">
              <a:buNone/>
              <a:defRPr>
                <a:latin typeface="Tahoma" panose="020B0604030504040204" pitchFamily="34" charset="0"/>
                <a:ea typeface="Tahoma" panose="020B0604030504040204" pitchFamily="34" charset="0"/>
                <a:cs typeface="Tahoma" panose="020B0604030504040204" pitchFamily="34" charset="0"/>
                <a:sym typeface="Vidaloka"/>
              </a:defRPr>
            </a:lvl1pPr>
            <a:lvl2pPr lvl="1">
              <a:buNone/>
              <a:defRPr>
                <a:latin typeface="Vidaloka"/>
                <a:ea typeface="Vidaloka"/>
                <a:cs typeface="Vidaloka"/>
                <a:sym typeface="Vidaloka"/>
              </a:defRPr>
            </a:lvl2pPr>
            <a:lvl3pPr lvl="2">
              <a:buNone/>
              <a:defRPr>
                <a:latin typeface="Vidaloka"/>
                <a:ea typeface="Vidaloka"/>
                <a:cs typeface="Vidaloka"/>
                <a:sym typeface="Vidaloka"/>
              </a:defRPr>
            </a:lvl3pPr>
            <a:lvl4pPr lvl="3">
              <a:buNone/>
              <a:defRPr>
                <a:latin typeface="Vidaloka"/>
                <a:ea typeface="Vidaloka"/>
                <a:cs typeface="Vidaloka"/>
                <a:sym typeface="Vidaloka"/>
              </a:defRPr>
            </a:lvl4pPr>
            <a:lvl5pPr lvl="4">
              <a:buNone/>
              <a:defRPr>
                <a:latin typeface="Vidaloka"/>
                <a:ea typeface="Vidaloka"/>
                <a:cs typeface="Vidaloka"/>
                <a:sym typeface="Vidaloka"/>
              </a:defRPr>
            </a:lvl5pPr>
            <a:lvl6pPr lvl="5">
              <a:buNone/>
              <a:defRPr>
                <a:latin typeface="Vidaloka"/>
                <a:ea typeface="Vidaloka"/>
                <a:cs typeface="Vidaloka"/>
                <a:sym typeface="Vidaloka"/>
              </a:defRPr>
            </a:lvl6pPr>
            <a:lvl7pPr lvl="6">
              <a:buNone/>
              <a:defRPr>
                <a:latin typeface="Vidaloka"/>
                <a:ea typeface="Vidaloka"/>
                <a:cs typeface="Vidaloka"/>
                <a:sym typeface="Vidaloka"/>
              </a:defRPr>
            </a:lvl7pPr>
            <a:lvl8pPr lvl="7">
              <a:buNone/>
              <a:defRPr>
                <a:latin typeface="Vidaloka"/>
                <a:ea typeface="Vidaloka"/>
                <a:cs typeface="Vidaloka"/>
                <a:sym typeface="Vidaloka"/>
              </a:defRPr>
            </a:lvl8pPr>
            <a:lvl9pPr lvl="8">
              <a:buNone/>
              <a:defRPr>
                <a:latin typeface="Vidaloka"/>
                <a:ea typeface="Vidaloka"/>
                <a:cs typeface="Vidaloka"/>
                <a:sym typeface="Vidaloka"/>
              </a:defRPr>
            </a:lvl9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5"/>
        <p:cNvGrpSpPr/>
        <p:nvPr/>
      </p:nvGrpSpPr>
      <p:grpSpPr>
        <a:xfrm>
          <a:off x="0" y="0"/>
          <a:ext cx="0" cy="0"/>
          <a:chOff x="0" y="0"/>
          <a:chExt cx="0" cy="0"/>
        </a:xfrm>
      </p:grpSpPr>
      <p:sp>
        <p:nvSpPr>
          <p:cNvPr id="26" name="Google Shape;26;p6"/>
          <p:cNvSpPr/>
          <p:nvPr/>
        </p:nvSpPr>
        <p:spPr>
          <a:xfrm>
            <a:off x="0" y="0"/>
            <a:ext cx="4572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6"/>
          <p:cNvSpPr txBox="1">
            <a:spLocks noGrp="1"/>
          </p:cNvSpPr>
          <p:nvPr>
            <p:ph type="title"/>
          </p:nvPr>
        </p:nvSpPr>
        <p:spPr>
          <a:xfrm>
            <a:off x="5283650" y="205975"/>
            <a:ext cx="3148800" cy="857400"/>
          </a:xfrm>
          <a:prstGeom prst="rect">
            <a:avLst/>
          </a:prstGeom>
        </p:spPr>
        <p:txBody>
          <a:bodyPr spcFirstLastPara="1" wrap="square" lIns="91425" tIns="91425" rIns="91425" bIns="91425" anchor="b" anchorCtr="0"/>
          <a:lstStyle>
            <a:lvl1pPr lvl="0">
              <a:spcBef>
                <a:spcPts val="0"/>
              </a:spcBef>
              <a:spcAft>
                <a:spcPts val="0"/>
              </a:spcAft>
              <a:buSzPts val="1400"/>
              <a:buNone/>
              <a:defRPr>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8" name="Google Shape;28;p6"/>
          <p:cNvSpPr txBox="1">
            <a:spLocks noGrp="1"/>
          </p:cNvSpPr>
          <p:nvPr>
            <p:ph type="body" idx="1"/>
          </p:nvPr>
        </p:nvSpPr>
        <p:spPr>
          <a:xfrm>
            <a:off x="4980050" y="1349425"/>
            <a:ext cx="1799100" cy="2604300"/>
          </a:xfrm>
          <a:prstGeom prst="rect">
            <a:avLst/>
          </a:prstGeom>
        </p:spPr>
        <p:txBody>
          <a:bodyPr spcFirstLastPara="1" wrap="square" lIns="91425" tIns="91425" rIns="91425" bIns="91425" anchor="t" anchorCtr="0"/>
          <a:lstStyle>
            <a:lvl1pPr marL="457200" lvl="0" indent="-304800">
              <a:spcBef>
                <a:spcPts val="600"/>
              </a:spcBef>
              <a:spcAft>
                <a:spcPts val="0"/>
              </a:spcAft>
              <a:buSzPts val="1200"/>
              <a:buChar char="▫"/>
              <a:defRPr sz="1200">
                <a:latin typeface="Tahoma" panose="020B0604030504040204" pitchFamily="34" charset="0"/>
                <a:ea typeface="Tahoma" panose="020B0604030504040204" pitchFamily="34" charset="0"/>
                <a:cs typeface="Tahoma" panose="020B0604030504040204" pitchFamily="34"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9" name="Google Shape;29;p6"/>
          <p:cNvSpPr txBox="1">
            <a:spLocks noGrp="1"/>
          </p:cNvSpPr>
          <p:nvPr>
            <p:ph type="body" idx="2"/>
          </p:nvPr>
        </p:nvSpPr>
        <p:spPr>
          <a:xfrm>
            <a:off x="6887597" y="1349425"/>
            <a:ext cx="1799100" cy="2604300"/>
          </a:xfrm>
          <a:prstGeom prst="rect">
            <a:avLst/>
          </a:prstGeom>
        </p:spPr>
        <p:txBody>
          <a:bodyPr spcFirstLastPara="1" wrap="square" lIns="91425" tIns="91425" rIns="91425" bIns="91425" anchor="t" anchorCtr="0"/>
          <a:lstStyle>
            <a:lvl1pPr marL="457200" lvl="0" indent="-304800">
              <a:spcBef>
                <a:spcPts val="600"/>
              </a:spcBef>
              <a:spcAft>
                <a:spcPts val="0"/>
              </a:spcAft>
              <a:buSzPts val="1200"/>
              <a:buChar char="▫"/>
              <a:defRPr sz="1200">
                <a:latin typeface="Tahoma" panose="020B0604030504040204" pitchFamily="34" charset="0"/>
                <a:ea typeface="Tahoma" panose="020B0604030504040204" pitchFamily="34" charset="0"/>
                <a:cs typeface="Tahoma" panose="020B0604030504040204" pitchFamily="34"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30" name="Google Shape;30;p6"/>
          <p:cNvSpPr txBox="1">
            <a:spLocks noGrp="1"/>
          </p:cNvSpPr>
          <p:nvPr>
            <p:ph type="sldNum" idx="12"/>
          </p:nvPr>
        </p:nvSpPr>
        <p:spPr>
          <a:xfrm>
            <a:off x="1188150" y="1194900"/>
            <a:ext cx="2195700" cy="2753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
          <p:cNvSpPr/>
          <p:nvPr/>
        </p:nvSpPr>
        <p:spPr>
          <a:xfrm>
            <a:off x="0" y="0"/>
            <a:ext cx="4572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7"/>
          <p:cNvSpPr txBox="1">
            <a:spLocks noGrp="1"/>
          </p:cNvSpPr>
          <p:nvPr>
            <p:ph type="title"/>
          </p:nvPr>
        </p:nvSpPr>
        <p:spPr>
          <a:xfrm>
            <a:off x="5283650" y="205975"/>
            <a:ext cx="3148800" cy="857400"/>
          </a:xfrm>
          <a:prstGeom prst="rect">
            <a:avLst/>
          </a:prstGeom>
        </p:spPr>
        <p:txBody>
          <a:bodyPr spcFirstLastPara="1" wrap="square" lIns="91425" tIns="91425" rIns="91425" bIns="91425" anchor="b" anchorCtr="0"/>
          <a:lstStyle>
            <a:lvl1pPr lvl="0">
              <a:spcBef>
                <a:spcPts val="0"/>
              </a:spcBef>
              <a:spcAft>
                <a:spcPts val="0"/>
              </a:spcAft>
              <a:buSzPts val="1400"/>
              <a:buNone/>
              <a:defRPr>
                <a:latin typeface="Tahoma" panose="020B0604030504040204" pitchFamily="34" charset="0"/>
                <a:ea typeface="Tahoma" panose="020B0604030504040204" pitchFamily="34" charset="0"/>
                <a:cs typeface="Tahom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 name="Google Shape;34;p7"/>
          <p:cNvSpPr txBox="1">
            <a:spLocks noGrp="1"/>
          </p:cNvSpPr>
          <p:nvPr>
            <p:ph type="sldNum" idx="12"/>
          </p:nvPr>
        </p:nvSpPr>
        <p:spPr>
          <a:xfrm>
            <a:off x="1188150" y="1194900"/>
            <a:ext cx="2195700" cy="2753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
        <p:cNvGrpSpPr/>
        <p:nvPr/>
      </p:nvGrpSpPr>
      <p:grpSpPr>
        <a:xfrm>
          <a:off x="0" y="0"/>
          <a:ext cx="0" cy="0"/>
          <a:chOff x="0" y="0"/>
          <a:chExt cx="0" cy="0"/>
        </a:xfrm>
      </p:grpSpPr>
      <p:sp>
        <p:nvSpPr>
          <p:cNvPr id="36" name="Google Shape;36;p8"/>
          <p:cNvSpPr/>
          <p:nvPr/>
        </p:nvSpPr>
        <p:spPr>
          <a:xfrm>
            <a:off x="0" y="0"/>
            <a:ext cx="4572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
          <p:cNvSpPr txBox="1">
            <a:spLocks noGrp="1"/>
          </p:cNvSpPr>
          <p:nvPr>
            <p:ph type="body" idx="1"/>
          </p:nvPr>
        </p:nvSpPr>
        <p:spPr>
          <a:xfrm>
            <a:off x="4572000" y="4101500"/>
            <a:ext cx="45720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200"/>
              <a:buNone/>
              <a:defRPr sz="1200">
                <a:latin typeface="Tahoma" panose="020B0604030504040204" pitchFamily="34" charset="0"/>
                <a:ea typeface="Tahoma" panose="020B0604030504040204" pitchFamily="34" charset="0"/>
                <a:cs typeface="Tahoma" panose="020B0604030504040204" pitchFamily="34" charset="0"/>
              </a:defRPr>
            </a:lvl1pPr>
          </a:lstStyle>
          <a:p>
            <a:endParaRPr dirty="0"/>
          </a:p>
        </p:txBody>
      </p:sp>
      <p:sp>
        <p:nvSpPr>
          <p:cNvPr id="38" name="Google Shape;38;p8"/>
          <p:cNvSpPr txBox="1">
            <a:spLocks noGrp="1"/>
          </p:cNvSpPr>
          <p:nvPr>
            <p:ph type="sldNum" idx="12"/>
          </p:nvPr>
        </p:nvSpPr>
        <p:spPr>
          <a:xfrm>
            <a:off x="1188150" y="1194900"/>
            <a:ext cx="2195700" cy="2753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dark" type="blank">
  <p:cSld name="BLANK">
    <p:bg>
      <p:bgPr>
        <a:solidFill>
          <a:srgbClr val="1D1D1B"/>
        </a:solidFill>
        <a:effectLst/>
      </p:bgPr>
    </p:bg>
    <p:spTree>
      <p:nvGrpSpPr>
        <p:cNvPr id="1" name="Shape 39"/>
        <p:cNvGrpSpPr/>
        <p:nvPr/>
      </p:nvGrpSpPr>
      <p:grpSpPr>
        <a:xfrm>
          <a:off x="0" y="0"/>
          <a:ext cx="0" cy="0"/>
          <a:chOff x="0" y="0"/>
          <a:chExt cx="0" cy="0"/>
        </a:xfrm>
      </p:grpSpPr>
      <p:sp>
        <p:nvSpPr>
          <p:cNvPr id="40" name="Google Shape;40;p9"/>
          <p:cNvSpPr/>
          <p:nvPr/>
        </p:nvSpPr>
        <p:spPr>
          <a:xfrm>
            <a:off x="1188450" y="1194900"/>
            <a:ext cx="6767100" cy="2753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sldNum" idx="12"/>
          </p:nvPr>
        </p:nvSpPr>
        <p:spPr>
          <a:xfrm>
            <a:off x="1188150" y="3948600"/>
            <a:ext cx="6767100" cy="11949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light">
  <p:cSld name="BLANK_1">
    <p:bg>
      <p:bgPr>
        <a:solidFill>
          <a:srgbClr val="FFFFFF"/>
        </a:solidFill>
        <a:effectLst/>
      </p:bgPr>
    </p:bg>
    <p:spTree>
      <p:nvGrpSpPr>
        <p:cNvPr id="1" name="Shape 42"/>
        <p:cNvGrpSpPr/>
        <p:nvPr/>
      </p:nvGrpSpPr>
      <p:grpSpPr>
        <a:xfrm>
          <a:off x="0" y="0"/>
          <a:ext cx="0" cy="0"/>
          <a:chOff x="0" y="0"/>
          <a:chExt cx="0" cy="0"/>
        </a:xfrm>
      </p:grpSpPr>
      <p:sp>
        <p:nvSpPr>
          <p:cNvPr id="43" name="Google Shape;43;p10"/>
          <p:cNvSpPr/>
          <p:nvPr/>
        </p:nvSpPr>
        <p:spPr>
          <a:xfrm>
            <a:off x="1188450" y="1194900"/>
            <a:ext cx="6767100" cy="2753700"/>
          </a:xfrm>
          <a:prstGeom prst="rect">
            <a:avLst/>
          </a:prstGeom>
          <a:noFill/>
          <a:ln w="9525" cap="flat"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0"/>
          <p:cNvSpPr txBox="1">
            <a:spLocks noGrp="1"/>
          </p:cNvSpPr>
          <p:nvPr>
            <p:ph type="sldNum" idx="12"/>
          </p:nvPr>
        </p:nvSpPr>
        <p:spPr>
          <a:xfrm>
            <a:off x="1188450" y="3948600"/>
            <a:ext cx="6767100" cy="1194900"/>
          </a:xfrm>
          <a:prstGeom prst="rect">
            <a:avLst/>
          </a:prstGeom>
          <a:noFill/>
          <a:ln>
            <a:noFill/>
          </a:ln>
        </p:spPr>
        <p:txBody>
          <a:bodyPr spcFirstLastPara="1" wrap="square" lIns="91425" tIns="91425" rIns="91425" bIns="91425" anchor="ctr" anchorCtr="0">
            <a:noAutofit/>
          </a:bodyPr>
          <a:lstStyle>
            <a:lvl1pPr lvl="0" rtl="0">
              <a:buNone/>
              <a:defRPr>
                <a:solidFill>
                  <a:srgbClr val="1D1D1B"/>
                </a:solidFill>
              </a:defRPr>
            </a:lvl1pPr>
            <a:lvl2pPr lvl="1" rtl="0">
              <a:buNone/>
              <a:defRPr>
                <a:solidFill>
                  <a:srgbClr val="1D1D1B"/>
                </a:solidFill>
              </a:defRPr>
            </a:lvl2pPr>
            <a:lvl3pPr lvl="2" rtl="0">
              <a:buNone/>
              <a:defRPr>
                <a:solidFill>
                  <a:srgbClr val="1D1D1B"/>
                </a:solidFill>
              </a:defRPr>
            </a:lvl3pPr>
            <a:lvl4pPr lvl="3" rtl="0">
              <a:buNone/>
              <a:defRPr>
                <a:solidFill>
                  <a:srgbClr val="1D1D1B"/>
                </a:solidFill>
              </a:defRPr>
            </a:lvl4pPr>
            <a:lvl5pPr lvl="4" rtl="0">
              <a:buNone/>
              <a:defRPr>
                <a:solidFill>
                  <a:srgbClr val="1D1D1B"/>
                </a:solidFill>
              </a:defRPr>
            </a:lvl5pPr>
            <a:lvl6pPr lvl="5" rtl="0">
              <a:buNone/>
              <a:defRPr>
                <a:solidFill>
                  <a:srgbClr val="1D1D1B"/>
                </a:solidFill>
              </a:defRPr>
            </a:lvl6pPr>
            <a:lvl7pPr lvl="6" rtl="0">
              <a:buNone/>
              <a:defRPr>
                <a:solidFill>
                  <a:srgbClr val="1D1D1B"/>
                </a:solidFill>
              </a:defRPr>
            </a:lvl7pPr>
            <a:lvl8pPr lvl="7" rtl="0">
              <a:buNone/>
              <a:defRPr>
                <a:solidFill>
                  <a:srgbClr val="1D1D1B"/>
                </a:solidFill>
              </a:defRPr>
            </a:lvl8pPr>
            <a:lvl9pPr lvl="8" rtl="0">
              <a:buNone/>
              <a:defRPr>
                <a:solidFill>
                  <a:srgbClr val="1D1D1B"/>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283650" y="205975"/>
            <a:ext cx="3148800" cy="857400"/>
          </a:xfrm>
          <a:prstGeom prst="rect">
            <a:avLst/>
          </a:prstGeom>
          <a:noFill/>
          <a:ln>
            <a:noFill/>
          </a:ln>
        </p:spPr>
        <p:txBody>
          <a:bodyPr spcFirstLastPara="1" wrap="square" lIns="91425" tIns="91425" rIns="91425" bIns="91425" anchor="b" anchorCtr="0"/>
          <a:lstStyle>
            <a:lvl1pPr lvl="0"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1pPr>
            <a:lvl2pPr lvl="1"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2pPr>
            <a:lvl3pPr lvl="2"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3pPr>
            <a:lvl4pPr lvl="3"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4pPr>
            <a:lvl5pPr lvl="4"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5pPr>
            <a:lvl6pPr lvl="5"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6pPr>
            <a:lvl7pPr lvl="6"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7pPr>
            <a:lvl8pPr lvl="7"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8pPr>
            <a:lvl9pPr lvl="8" algn="ctr">
              <a:spcBef>
                <a:spcPts val="0"/>
              </a:spcBef>
              <a:spcAft>
                <a:spcPts val="0"/>
              </a:spcAft>
              <a:buClr>
                <a:srgbClr val="1D1D1B"/>
              </a:buClr>
              <a:buSzPts val="1400"/>
              <a:buFont typeface="Montserrat"/>
              <a:buNone/>
              <a:defRPr b="1">
                <a:solidFill>
                  <a:srgbClr val="1D1D1B"/>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5001600" y="1425025"/>
            <a:ext cx="3712800" cy="3329100"/>
          </a:xfrm>
          <a:prstGeom prst="rect">
            <a:avLst/>
          </a:prstGeom>
          <a:noFill/>
          <a:ln>
            <a:noFill/>
          </a:ln>
        </p:spPr>
        <p:txBody>
          <a:bodyPr spcFirstLastPara="1" wrap="square" lIns="91425" tIns="91425" rIns="91425" bIns="91425" anchor="t" anchorCtr="0"/>
          <a:lstStyle>
            <a:lvl1pPr marL="457200" lvl="0" indent="-311150">
              <a:lnSpc>
                <a:spcPct val="115000"/>
              </a:lnSpc>
              <a:spcBef>
                <a:spcPts val="600"/>
              </a:spcBef>
              <a:spcAft>
                <a:spcPts val="0"/>
              </a:spcAft>
              <a:buClr>
                <a:srgbClr val="576574"/>
              </a:buClr>
              <a:buSzPts val="1300"/>
              <a:buFont typeface="Raleway"/>
              <a:buChar char="▫"/>
              <a:defRPr sz="1300">
                <a:solidFill>
                  <a:srgbClr val="576574"/>
                </a:solidFill>
                <a:latin typeface="Raleway"/>
                <a:ea typeface="Raleway"/>
                <a:cs typeface="Raleway"/>
                <a:sym typeface="Raleway"/>
              </a:defRPr>
            </a:lvl1pPr>
            <a:lvl2pPr marL="914400" lvl="1"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2pPr>
            <a:lvl3pPr marL="1371600" lvl="2"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3pPr>
            <a:lvl4pPr marL="1828800" lvl="3"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4pPr>
            <a:lvl5pPr marL="2286000" lvl="4"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5pPr>
            <a:lvl6pPr marL="2743200" lvl="5"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6pPr>
            <a:lvl7pPr marL="3200400" lvl="6"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7pPr>
            <a:lvl8pPr marL="3657600" lvl="7"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8pPr>
            <a:lvl9pPr marL="4114800" lvl="8" indent="-311150">
              <a:lnSpc>
                <a:spcPct val="115000"/>
              </a:lnSpc>
              <a:spcBef>
                <a:spcPts val="0"/>
              </a:spcBef>
              <a:spcAft>
                <a:spcPts val="0"/>
              </a:spcAft>
              <a:buClr>
                <a:srgbClr val="576574"/>
              </a:buClr>
              <a:buSzPts val="1300"/>
              <a:buFont typeface="Raleway"/>
              <a:buChar char="▫"/>
              <a:defRPr sz="1300">
                <a:solidFill>
                  <a:srgbClr val="576574"/>
                </a:solidFill>
                <a:latin typeface="Raleway"/>
                <a:ea typeface="Raleway"/>
                <a:cs typeface="Raleway"/>
                <a:sym typeface="Raleway"/>
              </a:defRPr>
            </a:lvl9pPr>
          </a:lstStyle>
          <a:p>
            <a:endParaRPr dirty="0"/>
          </a:p>
        </p:txBody>
      </p:sp>
      <p:sp>
        <p:nvSpPr>
          <p:cNvPr id="8" name="Google Shape;8;p1"/>
          <p:cNvSpPr txBox="1">
            <a:spLocks noGrp="1"/>
          </p:cNvSpPr>
          <p:nvPr>
            <p:ph type="sldNum" idx="12"/>
          </p:nvPr>
        </p:nvSpPr>
        <p:spPr>
          <a:xfrm>
            <a:off x="1188150" y="1194900"/>
            <a:ext cx="2195700" cy="2753700"/>
          </a:xfrm>
          <a:prstGeom prst="rect">
            <a:avLst/>
          </a:prstGeom>
          <a:no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lvl1pPr lvl="0" algn="ctr" rtl="0">
              <a:buNone/>
              <a:defRPr sz="6000">
                <a:solidFill>
                  <a:srgbClr val="FFFFFF"/>
                </a:solidFill>
                <a:latin typeface="Tahoma" panose="020B0604030504040204" pitchFamily="34" charset="0"/>
                <a:ea typeface="Tahoma" panose="020B0604030504040204" pitchFamily="34" charset="0"/>
                <a:cs typeface="Tahoma" panose="020B0604030504040204" pitchFamily="34" charset="0"/>
                <a:sym typeface="Vidaloka"/>
              </a:defRPr>
            </a:lvl1pPr>
            <a:lvl2pPr lvl="1" algn="ctr" rtl="0">
              <a:buNone/>
              <a:defRPr sz="6000">
                <a:solidFill>
                  <a:srgbClr val="FFFFFF"/>
                </a:solidFill>
                <a:latin typeface="Vidaloka"/>
                <a:ea typeface="Vidaloka"/>
                <a:cs typeface="Vidaloka"/>
                <a:sym typeface="Vidaloka"/>
              </a:defRPr>
            </a:lvl2pPr>
            <a:lvl3pPr lvl="2" algn="ctr" rtl="0">
              <a:buNone/>
              <a:defRPr sz="6000">
                <a:solidFill>
                  <a:srgbClr val="FFFFFF"/>
                </a:solidFill>
                <a:latin typeface="Vidaloka"/>
                <a:ea typeface="Vidaloka"/>
                <a:cs typeface="Vidaloka"/>
                <a:sym typeface="Vidaloka"/>
              </a:defRPr>
            </a:lvl3pPr>
            <a:lvl4pPr lvl="3" algn="ctr" rtl="0">
              <a:buNone/>
              <a:defRPr sz="6000">
                <a:solidFill>
                  <a:srgbClr val="FFFFFF"/>
                </a:solidFill>
                <a:latin typeface="Vidaloka"/>
                <a:ea typeface="Vidaloka"/>
                <a:cs typeface="Vidaloka"/>
                <a:sym typeface="Vidaloka"/>
              </a:defRPr>
            </a:lvl4pPr>
            <a:lvl5pPr lvl="4" algn="ctr" rtl="0">
              <a:buNone/>
              <a:defRPr sz="6000">
                <a:solidFill>
                  <a:srgbClr val="FFFFFF"/>
                </a:solidFill>
                <a:latin typeface="Vidaloka"/>
                <a:ea typeface="Vidaloka"/>
                <a:cs typeface="Vidaloka"/>
                <a:sym typeface="Vidaloka"/>
              </a:defRPr>
            </a:lvl5pPr>
            <a:lvl6pPr lvl="5" algn="ctr" rtl="0">
              <a:buNone/>
              <a:defRPr sz="6000">
                <a:solidFill>
                  <a:srgbClr val="FFFFFF"/>
                </a:solidFill>
                <a:latin typeface="Vidaloka"/>
                <a:ea typeface="Vidaloka"/>
                <a:cs typeface="Vidaloka"/>
                <a:sym typeface="Vidaloka"/>
              </a:defRPr>
            </a:lvl6pPr>
            <a:lvl7pPr lvl="6" algn="ctr" rtl="0">
              <a:buNone/>
              <a:defRPr sz="6000">
                <a:solidFill>
                  <a:srgbClr val="FFFFFF"/>
                </a:solidFill>
                <a:latin typeface="Vidaloka"/>
                <a:ea typeface="Vidaloka"/>
                <a:cs typeface="Vidaloka"/>
                <a:sym typeface="Vidaloka"/>
              </a:defRPr>
            </a:lvl7pPr>
            <a:lvl8pPr lvl="7" algn="ctr" rtl="0">
              <a:buNone/>
              <a:defRPr sz="6000">
                <a:solidFill>
                  <a:srgbClr val="FFFFFF"/>
                </a:solidFill>
                <a:latin typeface="Vidaloka"/>
                <a:ea typeface="Vidaloka"/>
                <a:cs typeface="Vidaloka"/>
                <a:sym typeface="Vidaloka"/>
              </a:defRPr>
            </a:lvl8pPr>
            <a:lvl9pPr lvl="8" algn="ctr" rtl="0">
              <a:buNone/>
              <a:defRPr sz="6000">
                <a:solidFill>
                  <a:srgbClr val="FFFFFF"/>
                </a:solidFill>
                <a:latin typeface="Vidaloka"/>
                <a:ea typeface="Vidaloka"/>
                <a:cs typeface="Vidaloka"/>
                <a:sym typeface="Vidaloka"/>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 id="2147483659" r:id="rId11"/>
    <p:sldLayoutId id="2147483661" r:id="rId12"/>
    <p:sldLayoutId id="2147483662" r:id="rId13"/>
    <p:sldLayoutId id="2147483665" r:id="rId14"/>
    <p:sldLayoutId id="2147483666" r:id="rId15"/>
    <p:sldLayoutId id="2147483667" r:id="rId16"/>
    <p:sldLayoutId id="2147483669" r:id="rId1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13" Type="http://schemas.microsoft.com/office/2007/relationships/hdphoto" Target="../media/hdphoto6.wdp"/><Relationship Id="rId3" Type="http://schemas.openxmlformats.org/officeDocument/2006/relationships/image" Target="../media/image20.jpe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5.wdp"/><Relationship Id="rId5" Type="http://schemas.openxmlformats.org/officeDocument/2006/relationships/image" Target="../media/image21.jpeg"/><Relationship Id="rId10" Type="http://schemas.openxmlformats.org/officeDocument/2006/relationships/image" Target="../media/image25.png"/><Relationship Id="rId4" Type="http://schemas.microsoft.com/office/2007/relationships/hdphoto" Target="../media/hdphoto3.wdp"/><Relationship Id="rId9" Type="http://schemas.openxmlformats.org/officeDocument/2006/relationships/image" Target="../media/image24.jpeg"/><Relationship Id="rId1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37.jpg"/></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55.jpg"/></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0.jpg"/></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64.jpg"/></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68.jp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7.xml"/><Relationship Id="rId1" Type="http://schemas.openxmlformats.org/officeDocument/2006/relationships/slideLayout" Target="../slideLayouts/slideLayout11.xml"/><Relationship Id="rId5" Type="http://schemas.openxmlformats.org/officeDocument/2006/relationships/image" Target="../media/image73.jpg"/><Relationship Id="rId4" Type="http://schemas.openxmlformats.org/officeDocument/2006/relationships/image" Target="../media/image72.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11.xml"/><Relationship Id="rId5" Type="http://schemas.openxmlformats.org/officeDocument/2006/relationships/image" Target="../media/image79.jpeg"/><Relationship Id="rId4" Type="http://schemas.microsoft.com/office/2007/relationships/hdphoto" Target="../media/hdphoto7.wdp"/></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8"/>
        <p:cNvGrpSpPr/>
        <p:nvPr/>
      </p:nvGrpSpPr>
      <p:grpSpPr>
        <a:xfrm>
          <a:off x="0" y="0"/>
          <a:ext cx="0" cy="0"/>
          <a:chOff x="0" y="0"/>
          <a:chExt cx="0" cy="0"/>
        </a:xfrm>
      </p:grpSpPr>
      <p:sp>
        <p:nvSpPr>
          <p:cNvPr id="49" name="Google Shape;49;p11"/>
          <p:cNvSpPr txBox="1">
            <a:spLocks noGrp="1"/>
          </p:cNvSpPr>
          <p:nvPr>
            <p:ph type="ctrTitle"/>
          </p:nvPr>
        </p:nvSpPr>
        <p:spPr>
          <a:xfrm>
            <a:off x="2971800" y="819150"/>
            <a:ext cx="3581400" cy="3276600"/>
          </a:xfrm>
          <a:prstGeom prst="rect">
            <a:avLst/>
          </a:prstGeom>
          <a:solidFill>
            <a:srgbClr val="151515"/>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500" b="0" dirty="0" smtClean="0">
                <a:solidFill>
                  <a:schemeClr val="bg1"/>
                </a:solidFill>
                <a:latin typeface="Tahoma" panose="020B0604030504040204" pitchFamily="34" charset="0"/>
              </a:rPr>
              <a:t>HOW TO BE MORE LOVING</a:t>
            </a:r>
            <a:r>
              <a:rPr lang="en-US" b="0" dirty="0" smtClean="0"/>
              <a:t/>
            </a:r>
            <a:br>
              <a:rPr lang="en-US" b="0" dirty="0" smtClean="0"/>
            </a:br>
            <a:r>
              <a:rPr lang="en-US" b="0" dirty="0" smtClean="0">
                <a:solidFill>
                  <a:srgbClr val="FFC000"/>
                </a:solidFill>
              </a:rPr>
              <a:t>LISA FIRESTONE, PH.D.</a:t>
            </a:r>
            <a:endParaRPr b="0"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 y="209550"/>
            <a:ext cx="9144000" cy="1123384"/>
          </a:xfrm>
          <a:prstGeom prst="rect">
            <a:avLst/>
          </a:prstGeom>
          <a:noFill/>
        </p:spPr>
        <p:txBody>
          <a:bodyPr wrap="square" rtlCol="0">
            <a:spAutoFit/>
          </a:bodyPr>
          <a:lstStyle/>
          <a:p>
            <a:pPr algn="ctr"/>
            <a:r>
              <a:rPr lang="en-US" sz="4000" dirty="0" smtClean="0">
                <a:solidFill>
                  <a:schemeClr val="tx1"/>
                </a:solidFill>
                <a:latin typeface="Tahoma" panose="020B0604030504040204" pitchFamily="34" charset="0"/>
                <a:cs typeface="Tahoma" panose="020B0604030504040204" pitchFamily="34" charset="0"/>
              </a:rPr>
              <a:t>Romantic Love</a:t>
            </a:r>
          </a:p>
          <a:p>
            <a:pPr algn="ctr"/>
            <a:r>
              <a:rPr lang="en-US" sz="2700" dirty="0">
                <a:solidFill>
                  <a:srgbClr val="FFC000"/>
                </a:solidFill>
                <a:latin typeface="Tahoma" panose="020B0604030504040204" pitchFamily="34" charset="0"/>
                <a:cs typeface="Tahoma" panose="020B0604030504040204" pitchFamily="34" charset="0"/>
              </a:rPr>
              <a:t>v</a:t>
            </a:r>
            <a:r>
              <a:rPr lang="en-US" sz="2700" dirty="0" smtClean="0">
                <a:solidFill>
                  <a:srgbClr val="FFC000"/>
                </a:solidFill>
                <a:latin typeface="Tahoma" panose="020B0604030504040204" pitchFamily="34" charset="0"/>
                <a:cs typeface="Tahoma" panose="020B0604030504040204" pitchFamily="34" charset="0"/>
              </a:rPr>
              <a:t>s. Passionate or Companion-like Love</a:t>
            </a:r>
            <a:endParaRPr lang="en-US" sz="2700" dirty="0">
              <a:solidFill>
                <a:srgbClr val="FFC000"/>
              </a:solidFill>
              <a:latin typeface="Tahoma" panose="020B0604030504040204" pitchFamily="34" charset="0"/>
              <a:cs typeface="Tahoma" panose="020B0604030504040204" pitchFamily="34" charset="0"/>
            </a:endParaRPr>
          </a:p>
        </p:txBody>
      </p:sp>
      <p:sp>
        <p:nvSpPr>
          <p:cNvPr id="18" name="TextBox 17"/>
          <p:cNvSpPr txBox="1"/>
          <p:nvPr/>
        </p:nvSpPr>
        <p:spPr>
          <a:xfrm>
            <a:off x="6172199" y="4400550"/>
            <a:ext cx="2971801" cy="369332"/>
          </a:xfrm>
          <a:prstGeom prst="rect">
            <a:avLst/>
          </a:prstGeom>
          <a:noFill/>
        </p:spPr>
        <p:txBody>
          <a:bodyPr wrap="square" rtlCol="0">
            <a:spAutoFit/>
          </a:bodyPr>
          <a:lstStyle/>
          <a:p>
            <a:r>
              <a:rPr lang="en-US" sz="1800" dirty="0" smtClean="0">
                <a:solidFill>
                  <a:schemeClr val="tx1"/>
                </a:solidFill>
                <a:latin typeface="Tahoma" panose="020B0604030504040204" pitchFamily="34" charset="0"/>
                <a:cs typeface="Tahoma" panose="020B0604030504040204" pitchFamily="34" charset="0"/>
              </a:rPr>
              <a:t>- Bianca </a:t>
            </a:r>
            <a:r>
              <a:rPr lang="en-US" sz="1800" dirty="0">
                <a:solidFill>
                  <a:schemeClr val="tx1"/>
                </a:solidFill>
                <a:latin typeface="Tahoma" panose="020B0604030504040204" pitchFamily="34" charset="0"/>
                <a:cs typeface="Tahoma" panose="020B0604030504040204" pitchFamily="34" charset="0"/>
              </a:rPr>
              <a:t>P. Acevedo, </a:t>
            </a:r>
            <a:r>
              <a:rPr lang="en-US" sz="1800" dirty="0" smtClean="0">
                <a:solidFill>
                  <a:schemeClr val="tx1"/>
                </a:solidFill>
                <a:latin typeface="Tahoma" panose="020B0604030504040204" pitchFamily="34" charset="0"/>
                <a:cs typeface="Tahoma" panose="020B0604030504040204" pitchFamily="34" charset="0"/>
              </a:rPr>
              <a:t>Ph.D.</a:t>
            </a:r>
            <a:endParaRPr lang="en-US" sz="1800" dirty="0">
              <a:solidFill>
                <a:schemeClr val="tx1"/>
              </a:solidFill>
              <a:latin typeface="Tahoma" panose="020B0604030504040204" pitchFamily="34" charset="0"/>
              <a:cs typeface="Tahoma" panose="020B0604030504040204" pitchFamily="34" charset="0"/>
            </a:endParaRPr>
          </a:p>
        </p:txBody>
      </p:sp>
      <p:sp>
        <p:nvSpPr>
          <p:cNvPr id="17" name="Oval Callout 16"/>
          <p:cNvSpPr/>
          <p:nvPr/>
        </p:nvSpPr>
        <p:spPr>
          <a:xfrm>
            <a:off x="1447800" y="1545629"/>
            <a:ext cx="6172200" cy="2730054"/>
          </a:xfrm>
          <a:prstGeom prst="wedgeEllipseCallout">
            <a:avLst>
              <a:gd name="adj1" fmla="val 38750"/>
              <a:gd name="adj2" fmla="val 53785"/>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Tahoma" panose="020B0604030504040204" pitchFamily="34" charset="0"/>
                <a:cs typeface="Tahoma" panose="020B0604030504040204" pitchFamily="34" charset="0"/>
              </a:rPr>
              <a:t> “</a:t>
            </a:r>
            <a:r>
              <a:rPr lang="en-US" sz="2000" dirty="0">
                <a:solidFill>
                  <a:schemeClr val="tx1"/>
                </a:solidFill>
                <a:latin typeface="Tahoma" panose="020B0604030504040204" pitchFamily="34" charset="0"/>
                <a:cs typeface="Tahoma" panose="020B0604030504040204" pitchFamily="34" charset="0"/>
              </a:rPr>
              <a:t>Couples should strive for love </a:t>
            </a:r>
            <a:r>
              <a:rPr lang="en-US" sz="2000" dirty="0" smtClean="0">
                <a:solidFill>
                  <a:schemeClr val="tx1"/>
                </a:solidFill>
                <a:latin typeface="Tahoma" panose="020B0604030504040204" pitchFamily="34" charset="0"/>
                <a:cs typeface="Tahoma" panose="020B0604030504040204" pitchFamily="34" charset="0"/>
              </a:rPr>
              <a:t>with </a:t>
            </a:r>
            <a:r>
              <a:rPr lang="en-US" sz="2000" dirty="0">
                <a:solidFill>
                  <a:schemeClr val="tx1"/>
                </a:solidFill>
                <a:latin typeface="Tahoma" panose="020B0604030504040204" pitchFamily="34" charset="0"/>
                <a:cs typeface="Tahoma" panose="020B0604030504040204" pitchFamily="34" charset="0"/>
              </a:rPr>
              <a:t>all the </a:t>
            </a:r>
            <a:r>
              <a:rPr lang="en-US" sz="2000" dirty="0" smtClean="0">
                <a:solidFill>
                  <a:schemeClr val="tx1"/>
                </a:solidFill>
                <a:latin typeface="Tahoma" panose="020B0604030504040204" pitchFamily="34" charset="0"/>
                <a:cs typeface="Tahoma" panose="020B0604030504040204" pitchFamily="34" charset="0"/>
              </a:rPr>
              <a:t>trimmings…Couples </a:t>
            </a:r>
            <a:r>
              <a:rPr lang="en-US" sz="2000" dirty="0">
                <a:solidFill>
                  <a:schemeClr val="tx1"/>
                </a:solidFill>
                <a:latin typeface="Tahoma" panose="020B0604030504040204" pitchFamily="34" charset="0"/>
                <a:cs typeface="Tahoma" panose="020B0604030504040204" pitchFamily="34" charset="0"/>
              </a:rPr>
              <a:t>who’ve been together a long time and wish to get back their romantic edge should know it is an attainable goal that, like most good things in life, requires </a:t>
            </a:r>
            <a:r>
              <a:rPr lang="en-US" sz="2000" dirty="0" smtClean="0">
                <a:solidFill>
                  <a:schemeClr val="tx1"/>
                </a:solidFill>
                <a:latin typeface="Tahoma" panose="020B0604030504040204" pitchFamily="34" charset="0"/>
                <a:cs typeface="Tahoma" panose="020B0604030504040204" pitchFamily="34" charset="0"/>
              </a:rPr>
              <a:t>energy and </a:t>
            </a:r>
            <a:r>
              <a:rPr lang="en-US" sz="2000" dirty="0">
                <a:solidFill>
                  <a:schemeClr val="tx1"/>
                </a:solidFill>
                <a:latin typeface="Tahoma" panose="020B0604030504040204" pitchFamily="34" charset="0"/>
                <a:cs typeface="Tahoma" panose="020B0604030504040204" pitchFamily="34" charset="0"/>
              </a:rPr>
              <a:t>devotion.”</a:t>
            </a:r>
          </a:p>
        </p:txBody>
      </p:sp>
      <p:sp>
        <p:nvSpPr>
          <p:cNvPr id="8" name="Rectangle 7"/>
          <p:cNvSpPr/>
          <p:nvPr/>
        </p:nvSpPr>
        <p:spPr>
          <a:xfrm>
            <a:off x="0" y="4857750"/>
            <a:ext cx="9144000" cy="261610"/>
          </a:xfrm>
          <a:prstGeom prst="rect">
            <a:avLst/>
          </a:prstGeom>
        </p:spPr>
        <p:txBody>
          <a:bodyPr wrap="square">
            <a:spAutoFit/>
          </a:bodyPr>
          <a:lstStyle/>
          <a:p>
            <a:pPr algn="ctr"/>
            <a:r>
              <a:rPr lang="en-US" sz="1100" dirty="0">
                <a:latin typeface="Tahoma" panose="020B0604030504040204" pitchFamily="34" charset="0"/>
              </a:rPr>
              <a:t>Source: http://carolinaneuroscience.web.unc.edu/files/2013/01/Acevedo-et-alLong-term-romantic-love.pdf</a:t>
            </a:r>
          </a:p>
        </p:txBody>
      </p:sp>
    </p:spTree>
    <p:extLst>
      <p:ext uri="{BB962C8B-B14F-4D97-AF65-F5344CB8AC3E}">
        <p14:creationId xmlns:p14="http://schemas.microsoft.com/office/powerpoint/2010/main" val="82948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500"/>
                                        <p:tgtEl>
                                          <p:spTgt spid="18">
                                            <p:txEl>
                                              <p:pRg st="0" end="0"/>
                                            </p:txEl>
                                          </p:spTgt>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6"/>
          <p:cNvPicPr preferRelativeResize="0"/>
          <p:nvPr/>
        </p:nvPicPr>
        <p:blipFill rotWithShape="1">
          <a:blip r:embed="rId3">
            <a:extLst>
              <a:ext uri="{28A0092B-C50C-407E-A947-70E740481C1C}">
                <a14:useLocalDpi xmlns:a14="http://schemas.microsoft.com/office/drawing/2010/main" val="0"/>
              </a:ext>
            </a:extLst>
          </a:blip>
          <a:srcRect l="12237" r="24263"/>
          <a:stretch/>
        </p:blipFill>
        <p:spPr>
          <a:xfrm>
            <a:off x="0" y="0"/>
            <a:ext cx="4572000" cy="5143500"/>
          </a:xfrm>
          <a:prstGeom prst="rect">
            <a:avLst/>
          </a:prstGeom>
          <a:noFill/>
          <a:ln>
            <a:noFill/>
          </a:ln>
        </p:spPr>
      </p:pic>
      <p:sp>
        <p:nvSpPr>
          <p:cNvPr id="87" name="Google Shape;87;p16"/>
          <p:cNvSpPr txBox="1">
            <a:spLocks noGrp="1"/>
          </p:cNvSpPr>
          <p:nvPr>
            <p:ph type="sldNum" idx="12"/>
          </p:nvPr>
        </p:nvSpPr>
        <p:spPr>
          <a:xfrm>
            <a:off x="1188150" y="1194900"/>
            <a:ext cx="2195700" cy="20626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smtClean="0">
                <a:effectLst>
                  <a:outerShdw blurRad="38100" dist="38100" dir="2700000" algn="tl">
                    <a:srgbClr val="000000">
                      <a:alpha val="43137"/>
                    </a:srgbClr>
                  </a:outerShdw>
                </a:effectLst>
              </a:rPr>
              <a:t>WHAT</a:t>
            </a:r>
            <a:br>
              <a:rPr lang="en" sz="4000" dirty="0" smtClean="0">
                <a:effectLst>
                  <a:outerShdw blurRad="38100" dist="38100" dir="2700000" algn="tl">
                    <a:srgbClr val="000000">
                      <a:alpha val="43137"/>
                    </a:srgbClr>
                  </a:outerShdw>
                </a:effectLst>
              </a:rPr>
            </a:br>
            <a:r>
              <a:rPr lang="en" sz="4000" dirty="0" smtClean="0">
                <a:effectLst>
                  <a:outerShdw blurRad="38100" dist="38100" dir="2700000" algn="tl">
                    <a:srgbClr val="000000">
                      <a:alpha val="43137"/>
                    </a:srgbClr>
                  </a:outerShdw>
                </a:effectLst>
              </a:rPr>
              <a:t>LOVE IS NOT</a:t>
            </a:r>
            <a:endParaRPr sz="4000" dirty="0">
              <a:effectLst>
                <a:outerShdw blurRad="38100" dist="38100" dir="2700000" algn="tl">
                  <a:srgbClr val="000000">
                    <a:alpha val="43137"/>
                  </a:srgbClr>
                </a:outerShdw>
              </a:effectLst>
            </a:endParaRPr>
          </a:p>
        </p:txBody>
      </p:sp>
      <p:sp>
        <p:nvSpPr>
          <p:cNvPr id="7" name="Rectangle 3"/>
          <p:cNvSpPr txBox="1">
            <a:spLocks noChangeArrowheads="1"/>
          </p:cNvSpPr>
          <p:nvPr/>
        </p:nvSpPr>
        <p:spPr>
          <a:xfrm>
            <a:off x="4495800" y="133350"/>
            <a:ext cx="4343400" cy="36576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1150" algn="l" rtl="0">
              <a:lnSpc>
                <a:spcPct val="115000"/>
              </a:lnSpc>
              <a:spcBef>
                <a:spcPts val="600"/>
              </a:spcBef>
              <a:spcAft>
                <a:spcPts val="0"/>
              </a:spcAft>
              <a:buClr>
                <a:srgbClr val="576574"/>
              </a:buClr>
              <a:buSzPts val="1300"/>
              <a:buFont typeface="Raleway"/>
              <a:buChar char="▫"/>
              <a:defRPr sz="1300" b="0" i="0" u="none" strike="noStrike" cap="none">
                <a:solidFill>
                  <a:srgbClr val="576574"/>
                </a:solidFill>
                <a:latin typeface="Raleway"/>
                <a:ea typeface="Raleway"/>
                <a:cs typeface="Raleway"/>
                <a:sym typeface="Raleway"/>
              </a:defRPr>
            </a:lvl1pPr>
            <a:lvl2pPr marL="914400" marR="0" lvl="1" indent="-311150" algn="l" rtl="0">
              <a:lnSpc>
                <a:spcPct val="115000"/>
              </a:lnSpc>
              <a:spcBef>
                <a:spcPts val="0"/>
              </a:spcBef>
              <a:spcAft>
                <a:spcPts val="0"/>
              </a:spcAft>
              <a:buClr>
                <a:srgbClr val="576574"/>
              </a:buClr>
              <a:buSzPts val="1300"/>
              <a:buFont typeface="Raleway"/>
              <a:buChar char="▫"/>
              <a:defRPr sz="1300" b="0" i="0" u="none" strike="noStrike" cap="none">
                <a:solidFill>
                  <a:srgbClr val="576574"/>
                </a:solidFill>
                <a:latin typeface="Raleway"/>
                <a:ea typeface="Raleway"/>
                <a:cs typeface="Raleway"/>
                <a:sym typeface="Raleway"/>
              </a:defRPr>
            </a:lvl2pPr>
            <a:lvl3pPr marL="1371600" marR="0" lvl="2" indent="-311150" algn="l" rtl="0">
              <a:lnSpc>
                <a:spcPct val="115000"/>
              </a:lnSpc>
              <a:spcBef>
                <a:spcPts val="0"/>
              </a:spcBef>
              <a:spcAft>
                <a:spcPts val="0"/>
              </a:spcAft>
              <a:buClr>
                <a:srgbClr val="576574"/>
              </a:buClr>
              <a:buSzPts val="1300"/>
              <a:buFont typeface="Raleway"/>
              <a:buChar char="▫"/>
              <a:defRPr sz="1300" b="0" i="0" u="none" strike="noStrike" cap="none">
                <a:solidFill>
                  <a:srgbClr val="576574"/>
                </a:solidFill>
                <a:latin typeface="Raleway"/>
                <a:ea typeface="Raleway"/>
                <a:cs typeface="Raleway"/>
                <a:sym typeface="Raleway"/>
              </a:defRPr>
            </a:lvl3pPr>
            <a:lvl4pPr marL="1828800" marR="0" lvl="3" indent="-311150" algn="l" rtl="0">
              <a:lnSpc>
                <a:spcPct val="115000"/>
              </a:lnSpc>
              <a:spcBef>
                <a:spcPts val="0"/>
              </a:spcBef>
              <a:spcAft>
                <a:spcPts val="0"/>
              </a:spcAft>
              <a:buClr>
                <a:srgbClr val="576574"/>
              </a:buClr>
              <a:buSzPts val="1300"/>
              <a:buFont typeface="Raleway"/>
              <a:buChar char="▫"/>
              <a:defRPr sz="1300" b="0" i="0" u="none" strike="noStrike" cap="none">
                <a:solidFill>
                  <a:srgbClr val="576574"/>
                </a:solidFill>
                <a:latin typeface="Raleway"/>
                <a:ea typeface="Raleway"/>
                <a:cs typeface="Raleway"/>
                <a:sym typeface="Raleway"/>
              </a:defRPr>
            </a:lvl4pPr>
            <a:lvl5pPr marL="2286000" marR="0" lvl="4" indent="-311150" algn="l" rtl="0">
              <a:lnSpc>
                <a:spcPct val="115000"/>
              </a:lnSpc>
              <a:spcBef>
                <a:spcPts val="0"/>
              </a:spcBef>
              <a:spcAft>
                <a:spcPts val="0"/>
              </a:spcAft>
              <a:buClr>
                <a:srgbClr val="576574"/>
              </a:buClr>
              <a:buSzPts val="1300"/>
              <a:buFont typeface="Raleway"/>
              <a:buChar char="▫"/>
              <a:defRPr sz="1300" b="0" i="0" u="none" strike="noStrike" cap="none">
                <a:solidFill>
                  <a:srgbClr val="576574"/>
                </a:solidFill>
                <a:latin typeface="Raleway"/>
                <a:ea typeface="Raleway"/>
                <a:cs typeface="Raleway"/>
                <a:sym typeface="Raleway"/>
              </a:defRPr>
            </a:lvl5pPr>
            <a:lvl6pPr marL="2743200" marR="0" lvl="5" indent="-311150" algn="l" rtl="0">
              <a:lnSpc>
                <a:spcPct val="115000"/>
              </a:lnSpc>
              <a:spcBef>
                <a:spcPts val="0"/>
              </a:spcBef>
              <a:spcAft>
                <a:spcPts val="0"/>
              </a:spcAft>
              <a:buClr>
                <a:srgbClr val="576574"/>
              </a:buClr>
              <a:buSzPts val="1300"/>
              <a:buFont typeface="Raleway"/>
              <a:buChar char="▫"/>
              <a:defRPr sz="1300" b="0" i="0" u="none" strike="noStrike" cap="none">
                <a:solidFill>
                  <a:srgbClr val="576574"/>
                </a:solidFill>
                <a:latin typeface="Raleway"/>
                <a:ea typeface="Raleway"/>
                <a:cs typeface="Raleway"/>
                <a:sym typeface="Raleway"/>
              </a:defRPr>
            </a:lvl6pPr>
            <a:lvl7pPr marL="3200400" marR="0" lvl="6" indent="-311150" algn="l" rtl="0">
              <a:lnSpc>
                <a:spcPct val="115000"/>
              </a:lnSpc>
              <a:spcBef>
                <a:spcPts val="0"/>
              </a:spcBef>
              <a:spcAft>
                <a:spcPts val="0"/>
              </a:spcAft>
              <a:buClr>
                <a:srgbClr val="576574"/>
              </a:buClr>
              <a:buSzPts val="1300"/>
              <a:buFont typeface="Raleway"/>
              <a:buChar char="▫"/>
              <a:defRPr sz="1300" b="0" i="0" u="none" strike="noStrike" cap="none">
                <a:solidFill>
                  <a:srgbClr val="576574"/>
                </a:solidFill>
                <a:latin typeface="Raleway"/>
                <a:ea typeface="Raleway"/>
                <a:cs typeface="Raleway"/>
                <a:sym typeface="Raleway"/>
              </a:defRPr>
            </a:lvl7pPr>
            <a:lvl8pPr marL="3657600" marR="0" lvl="7" indent="-311150" algn="l" rtl="0">
              <a:lnSpc>
                <a:spcPct val="115000"/>
              </a:lnSpc>
              <a:spcBef>
                <a:spcPts val="0"/>
              </a:spcBef>
              <a:spcAft>
                <a:spcPts val="0"/>
              </a:spcAft>
              <a:buClr>
                <a:srgbClr val="576574"/>
              </a:buClr>
              <a:buSzPts val="1300"/>
              <a:buFont typeface="Raleway"/>
              <a:buChar char="▫"/>
              <a:defRPr sz="1300" b="0" i="0" u="none" strike="noStrike" cap="none">
                <a:solidFill>
                  <a:srgbClr val="576574"/>
                </a:solidFill>
                <a:latin typeface="Raleway"/>
                <a:ea typeface="Raleway"/>
                <a:cs typeface="Raleway"/>
                <a:sym typeface="Raleway"/>
              </a:defRPr>
            </a:lvl8pPr>
            <a:lvl9pPr marL="4114800" marR="0" lvl="8" indent="-311150" algn="l" rtl="0">
              <a:lnSpc>
                <a:spcPct val="115000"/>
              </a:lnSpc>
              <a:spcBef>
                <a:spcPts val="0"/>
              </a:spcBef>
              <a:spcAft>
                <a:spcPts val="0"/>
              </a:spcAft>
              <a:buClr>
                <a:srgbClr val="576574"/>
              </a:buClr>
              <a:buSzPts val="1300"/>
              <a:buFont typeface="Raleway"/>
              <a:buChar char="▫"/>
              <a:defRPr sz="1300" b="0" i="0" u="none" strike="noStrike" cap="none">
                <a:solidFill>
                  <a:srgbClr val="576574"/>
                </a:solidFill>
                <a:latin typeface="Raleway"/>
                <a:ea typeface="Raleway"/>
                <a:cs typeface="Raleway"/>
                <a:sym typeface="Raleway"/>
              </a:defRPr>
            </a:lvl9pPr>
          </a:lstStyle>
          <a:p>
            <a:pPr marL="146050" indent="0">
              <a:lnSpc>
                <a:spcPct val="80000"/>
              </a:lnSpc>
              <a:buNone/>
            </a:pPr>
            <a:r>
              <a:rPr lang="en-US" sz="2500" dirty="0">
                <a:solidFill>
                  <a:srgbClr val="FFC000"/>
                </a:solidFill>
                <a:latin typeface="Tahoma" panose="020B0604030504040204" pitchFamily="34" charset="0"/>
                <a:ea typeface="Tahoma" panose="020B0604030504040204" pitchFamily="34" charset="0"/>
                <a:cs typeface="Tahoma" panose="020B0604030504040204" pitchFamily="34" charset="0"/>
              </a:rPr>
              <a:t>L</a:t>
            </a:r>
            <a:r>
              <a:rPr lang="en-US" sz="2500" dirty="0" smtClean="0">
                <a:solidFill>
                  <a:srgbClr val="FFC000"/>
                </a:solidFill>
                <a:latin typeface="Tahoma" panose="020B0604030504040204" pitchFamily="34" charset="0"/>
                <a:ea typeface="Tahoma" panose="020B0604030504040204" pitchFamily="34" charset="0"/>
                <a:cs typeface="Tahoma" panose="020B0604030504040204" pitchFamily="34" charset="0"/>
              </a:rPr>
              <a:t>ove is not: </a:t>
            </a:r>
          </a:p>
          <a:p>
            <a:pPr marL="146050" indent="0">
              <a:lnSpc>
                <a:spcPct val="80000"/>
              </a:lnSpc>
              <a:buNone/>
            </a:pPr>
            <a:endParaRPr lang="en-US" sz="100" dirty="0" smtClean="0">
              <a:solidFill>
                <a:srgbClr val="FFC000"/>
              </a:solidFill>
              <a:latin typeface="Tahoma" panose="020B0604030504040204" pitchFamily="34" charset="0"/>
              <a:ea typeface="Tahoma" panose="020B0604030504040204" pitchFamily="34" charset="0"/>
              <a:cs typeface="Tahoma" panose="020B0604030504040204" pitchFamily="34" charset="0"/>
            </a:endParaRPr>
          </a:p>
          <a:p>
            <a:pPr>
              <a:lnSpc>
                <a:spcPct val="80000"/>
              </a:lnSpc>
              <a:buClr>
                <a:srgbClr val="FFC000"/>
              </a:buClr>
            </a:pP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What we mean when told “Mommy or Daddy really loves you, but he or she just doesn’t know how to show it.”</a:t>
            </a:r>
          </a:p>
          <a:p>
            <a:pPr>
              <a:lnSpc>
                <a:spcPct val="80000"/>
              </a:lnSpc>
              <a:buClr>
                <a:srgbClr val="FFC000"/>
              </a:buClr>
            </a:pP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Selfish, possessive, or demanding, or a proprietary right over the other</a:t>
            </a:r>
          </a:p>
          <a:p>
            <a:pPr>
              <a:lnSpc>
                <a:spcPct val="80000"/>
              </a:lnSpc>
              <a:buClr>
                <a:srgbClr val="FFC000"/>
              </a:buClr>
            </a:pP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Submission or dominance, emotional coercion or manipulation</a:t>
            </a:r>
          </a:p>
          <a:p>
            <a:pPr>
              <a:lnSpc>
                <a:spcPct val="80000"/>
              </a:lnSpc>
              <a:buClr>
                <a:srgbClr val="FFC000"/>
              </a:buClr>
            </a:pPr>
            <a:r>
              <a:rPr lang="en-US" sz="1500" dirty="0">
                <a:solidFill>
                  <a:schemeClr val="tx1"/>
                </a:solidFill>
                <a:latin typeface="Tahoma" panose="020B0604030504040204" pitchFamily="34" charset="0"/>
                <a:ea typeface="Tahoma" panose="020B0604030504040204" pitchFamily="34" charset="0"/>
                <a:cs typeface="Tahoma" panose="020B0604030504040204" pitchFamily="34" charset="0"/>
              </a:rPr>
              <a:t>D</a:t>
            </a: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esperate attempt to deny aloneness or the search for security manifested in a desire for a fused identity</a:t>
            </a:r>
          </a:p>
          <a:p>
            <a:pPr>
              <a:lnSpc>
                <a:spcPct val="80000"/>
              </a:lnSpc>
              <a:buClr>
                <a:srgbClr val="FFC000"/>
              </a:buClr>
            </a:pP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Emotional hunger, a desperate, immature need for dependence on another that drains their vitality</a:t>
            </a:r>
          </a:p>
          <a:p>
            <a:pPr>
              <a:lnSpc>
                <a:spcPct val="80000"/>
              </a:lnSpc>
              <a:buClr>
                <a:srgbClr val="FFC000"/>
              </a:buClr>
            </a:pP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A deep longing to find total confirmation of oneself in the other</a:t>
            </a:r>
          </a:p>
          <a:p>
            <a:pPr>
              <a:lnSpc>
                <a:spcPct val="80000"/>
              </a:lnSpc>
              <a:buClr>
                <a:srgbClr val="FFC000"/>
              </a:buClr>
            </a:pP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A word to be bandied about in a collusive attempt to maintain control of one another</a:t>
            </a:r>
          </a:p>
          <a:p>
            <a:pPr>
              <a:lnSpc>
                <a:spcPct val="80000"/>
              </a:lnSpc>
              <a:buClr>
                <a:srgbClr val="FFC000"/>
              </a:buClr>
            </a:pPr>
            <a:r>
              <a:rPr lang="en-US"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An inner state of mind with no outward manifestations</a:t>
            </a:r>
          </a:p>
          <a:p>
            <a:pPr>
              <a:lnSpc>
                <a:spcPct val="80000"/>
              </a:lnSpc>
            </a:pPr>
            <a:endParaRPr lang="en-US" sz="2000" dirty="0" smtClean="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47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fade">
                                      <p:cBhvr>
                                        <p:cTn id="42" dur="500"/>
                                        <p:tgtEl>
                                          <p:spTgt spid="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Effect transition="in" filter="fade">
                                      <p:cBhvr>
                                        <p:cTn id="4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88055" y="1200150"/>
            <a:ext cx="6685598" cy="3112200"/>
          </a:xfrm>
        </p:spPr>
        <p:txBody>
          <a:bodyPr/>
          <a:lstStyle/>
          <a:p>
            <a:pPr marL="0" indent="0">
              <a:buNone/>
            </a:pPr>
            <a:r>
              <a:rPr lang="en-US" sz="2200" dirty="0" smtClean="0">
                <a:solidFill>
                  <a:schemeClr val="tx1">
                    <a:lumMod val="95000"/>
                    <a:lumOff val="5000"/>
                  </a:schemeClr>
                </a:solidFill>
              </a:rPr>
              <a:t>A </a:t>
            </a:r>
            <a:r>
              <a:rPr lang="en-US" sz="2200" b="1" dirty="0" smtClean="0">
                <a:solidFill>
                  <a:srgbClr val="FFC000"/>
                </a:solidFill>
              </a:rPr>
              <a:t>Fantasy Bond </a:t>
            </a:r>
            <a:r>
              <a:rPr lang="en-US" sz="2200" dirty="0" smtClean="0">
                <a:solidFill>
                  <a:schemeClr val="tx1">
                    <a:lumMod val="95000"/>
                    <a:lumOff val="5000"/>
                  </a:schemeClr>
                </a:solidFill>
              </a:rPr>
              <a:t>is an illusion of connection, originally an imaginary fusion or joining with the parent. We use the term Fantasy Bond to describe both the original imaginary connection formed during childhood and the repetitive efforts of the adult to continue to make these types of connections in intimate relationships. </a:t>
            </a:r>
            <a:endParaRPr lang="en-US" sz="2200" dirty="0">
              <a:solidFill>
                <a:schemeClr val="tx1">
                  <a:lumMod val="95000"/>
                  <a:lumOff val="5000"/>
                </a:schemeClr>
              </a:solidFill>
            </a:endParaRPr>
          </a:p>
        </p:txBody>
      </p:sp>
      <p:sp>
        <p:nvSpPr>
          <p:cNvPr id="2" name="Title 1"/>
          <p:cNvSpPr>
            <a:spLocks noGrp="1"/>
          </p:cNvSpPr>
          <p:nvPr>
            <p:ph type="title"/>
          </p:nvPr>
        </p:nvSpPr>
        <p:spPr>
          <a:xfrm>
            <a:off x="0" y="666750"/>
            <a:ext cx="9144000" cy="435599"/>
          </a:xfrm>
        </p:spPr>
        <p:txBody>
          <a:bodyPr/>
          <a:lstStyle/>
          <a:p>
            <a:r>
              <a:rPr lang="en-US" sz="4000" b="0" dirty="0" smtClean="0">
                <a:solidFill>
                  <a:schemeClr val="tx1">
                    <a:lumMod val="95000"/>
                    <a:lumOff val="5000"/>
                  </a:schemeClr>
                </a:solidFill>
                <a:latin typeface="Tahoma" panose="020B0604030504040204" pitchFamily="34" charset="0"/>
              </a:rPr>
              <a:t>Definition of Fantasy Bond</a:t>
            </a:r>
            <a:endParaRPr lang="en-US" sz="4000" b="0" dirty="0">
              <a:solidFill>
                <a:schemeClr val="tx1">
                  <a:lumMod val="95000"/>
                  <a:lumOff val="5000"/>
                </a:schemeClr>
              </a:solidFill>
              <a:latin typeface="Tahom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7048">
            <a:off x="567679" y="1449264"/>
            <a:ext cx="1475444" cy="2120818"/>
          </a:xfrm>
          <a:prstGeom prst="rect">
            <a:avLst/>
          </a:prstGeom>
          <a:effectLst>
            <a:outerShdw blurRad="50800" dist="38100" dir="5400000" algn="t" rotWithShape="0">
              <a:prstClr val="black">
                <a:alpha val="40000"/>
              </a:prstClr>
            </a:outerShdw>
          </a:effectLst>
        </p:spPr>
      </p:pic>
      <p:cxnSp>
        <p:nvCxnSpPr>
          <p:cNvPr id="25" name="Straight Connector 24"/>
          <p:cNvCxnSpPr/>
          <p:nvPr/>
        </p:nvCxnSpPr>
        <p:spPr>
          <a:xfrm>
            <a:off x="5105400" y="1733550"/>
            <a:ext cx="27432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68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397"/>
          <p:cNvSpPr/>
          <p:nvPr/>
        </p:nvSpPr>
        <p:spPr>
          <a:xfrm>
            <a:off x="2585009" y="1170030"/>
            <a:ext cx="319561" cy="315871"/>
          </a:xfrm>
          <a:custGeom>
            <a:avLst/>
            <a:gdLst/>
            <a:ahLst/>
            <a:cxnLst/>
            <a:rect l="0" t="0" r="0" b="0"/>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7645" y="10063"/>
                </a:moveTo>
                <a:lnTo>
                  <a:pt x="8207" y="10112"/>
                </a:lnTo>
                <a:lnTo>
                  <a:pt x="8768" y="10185"/>
                </a:lnTo>
                <a:lnTo>
                  <a:pt x="9281" y="10307"/>
                </a:lnTo>
                <a:lnTo>
                  <a:pt x="9819" y="10503"/>
                </a:lnTo>
                <a:lnTo>
                  <a:pt x="10307" y="10747"/>
                </a:lnTo>
                <a:lnTo>
                  <a:pt x="10796" y="11016"/>
                </a:lnTo>
                <a:lnTo>
                  <a:pt x="11235" y="11358"/>
                </a:lnTo>
                <a:lnTo>
                  <a:pt x="11650" y="11724"/>
                </a:lnTo>
                <a:lnTo>
                  <a:pt x="11699" y="11797"/>
                </a:lnTo>
                <a:lnTo>
                  <a:pt x="11748" y="11895"/>
                </a:lnTo>
                <a:lnTo>
                  <a:pt x="11772" y="11993"/>
                </a:lnTo>
                <a:lnTo>
                  <a:pt x="11797" y="12066"/>
                </a:lnTo>
                <a:lnTo>
                  <a:pt x="11772" y="12164"/>
                </a:lnTo>
                <a:lnTo>
                  <a:pt x="11748" y="12261"/>
                </a:lnTo>
                <a:lnTo>
                  <a:pt x="11699" y="12335"/>
                </a:lnTo>
                <a:lnTo>
                  <a:pt x="11650" y="12432"/>
                </a:lnTo>
                <a:lnTo>
                  <a:pt x="11577" y="12481"/>
                </a:lnTo>
                <a:lnTo>
                  <a:pt x="11479" y="12530"/>
                </a:lnTo>
                <a:lnTo>
                  <a:pt x="11406" y="12554"/>
                </a:lnTo>
                <a:lnTo>
                  <a:pt x="11211" y="12554"/>
                </a:lnTo>
                <a:lnTo>
                  <a:pt x="11113" y="12530"/>
                </a:lnTo>
                <a:lnTo>
                  <a:pt x="11040" y="12481"/>
                </a:lnTo>
                <a:lnTo>
                  <a:pt x="10966" y="12432"/>
                </a:lnTo>
                <a:lnTo>
                  <a:pt x="10600" y="12115"/>
                </a:lnTo>
                <a:lnTo>
                  <a:pt x="10234" y="11846"/>
                </a:lnTo>
                <a:lnTo>
                  <a:pt x="9843" y="11602"/>
                </a:lnTo>
                <a:lnTo>
                  <a:pt x="9428" y="11406"/>
                </a:lnTo>
                <a:lnTo>
                  <a:pt x="9013" y="11260"/>
                </a:lnTo>
                <a:lnTo>
                  <a:pt x="8573" y="11138"/>
                </a:lnTo>
                <a:lnTo>
                  <a:pt x="8109" y="11065"/>
                </a:lnTo>
                <a:lnTo>
                  <a:pt x="7645" y="11040"/>
                </a:lnTo>
                <a:lnTo>
                  <a:pt x="7181" y="11065"/>
                </a:lnTo>
                <a:lnTo>
                  <a:pt x="6717" y="11138"/>
                </a:lnTo>
                <a:lnTo>
                  <a:pt x="6277" y="11260"/>
                </a:lnTo>
                <a:lnTo>
                  <a:pt x="5862" y="11406"/>
                </a:lnTo>
                <a:lnTo>
                  <a:pt x="5447" y="11602"/>
                </a:lnTo>
                <a:lnTo>
                  <a:pt x="5056" y="11846"/>
                </a:lnTo>
                <a:lnTo>
                  <a:pt x="4690" y="12115"/>
                </a:lnTo>
                <a:lnTo>
                  <a:pt x="4323" y="12432"/>
                </a:lnTo>
                <a:lnTo>
                  <a:pt x="4250" y="12481"/>
                </a:lnTo>
                <a:lnTo>
                  <a:pt x="4177" y="12530"/>
                </a:lnTo>
                <a:lnTo>
                  <a:pt x="4079" y="12554"/>
                </a:lnTo>
                <a:lnTo>
                  <a:pt x="3884" y="12554"/>
                </a:lnTo>
                <a:lnTo>
                  <a:pt x="3811" y="12530"/>
                </a:lnTo>
                <a:lnTo>
                  <a:pt x="3713" y="12481"/>
                </a:lnTo>
                <a:lnTo>
                  <a:pt x="3640" y="12432"/>
                </a:lnTo>
                <a:lnTo>
                  <a:pt x="3591" y="12335"/>
                </a:lnTo>
                <a:lnTo>
                  <a:pt x="3542" y="12261"/>
                </a:lnTo>
                <a:lnTo>
                  <a:pt x="3517" y="12164"/>
                </a:lnTo>
                <a:lnTo>
                  <a:pt x="3493" y="12066"/>
                </a:lnTo>
                <a:lnTo>
                  <a:pt x="3517" y="11993"/>
                </a:lnTo>
                <a:lnTo>
                  <a:pt x="3542" y="11895"/>
                </a:lnTo>
                <a:lnTo>
                  <a:pt x="3591" y="11797"/>
                </a:lnTo>
                <a:lnTo>
                  <a:pt x="3640" y="11724"/>
                </a:lnTo>
                <a:lnTo>
                  <a:pt x="4055" y="11358"/>
                </a:lnTo>
                <a:lnTo>
                  <a:pt x="4494" y="11016"/>
                </a:lnTo>
                <a:lnTo>
                  <a:pt x="4983" y="10747"/>
                </a:lnTo>
                <a:lnTo>
                  <a:pt x="5471" y="10503"/>
                </a:lnTo>
                <a:lnTo>
                  <a:pt x="6009" y="10307"/>
                </a:lnTo>
                <a:lnTo>
                  <a:pt x="6521" y="10185"/>
                </a:lnTo>
                <a:lnTo>
                  <a:pt x="7083" y="10112"/>
                </a:lnTo>
                <a:lnTo>
                  <a:pt x="7645" y="1006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rgbClr val="FFC000"/>
          </a:solidFill>
          <a:ln>
            <a:noFill/>
          </a:ln>
        </p:spPr>
        <p:txBody>
          <a:bodyPr lIns="91425" tIns="91425" rIns="91425" bIns="91425" anchor="ctr" anchorCtr="0">
            <a:noAutofit/>
          </a:bodyPr>
          <a:lstStyle/>
          <a:p>
            <a:endParaRPr>
              <a:solidFill>
                <a:schemeClr val="tx1"/>
              </a:solidFill>
              <a:latin typeface="Barlow" panose="020B0604020202020204" charset="0"/>
            </a:endParaRPr>
          </a:p>
        </p:txBody>
      </p:sp>
      <p:sp>
        <p:nvSpPr>
          <p:cNvPr id="15" name="Shape 396"/>
          <p:cNvSpPr/>
          <p:nvPr/>
        </p:nvSpPr>
        <p:spPr>
          <a:xfrm>
            <a:off x="7461809" y="1123950"/>
            <a:ext cx="319561" cy="315871"/>
          </a:xfrm>
          <a:custGeom>
            <a:avLst/>
            <a:gdLst/>
            <a:ahLst/>
            <a:cxnLst/>
            <a:rect l="0" t="0" r="0" b="0"/>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rgbClr val="FFC000"/>
          </a:solidFill>
          <a:ln>
            <a:noFill/>
          </a:ln>
        </p:spPr>
        <p:txBody>
          <a:bodyPr lIns="91425" tIns="91425" rIns="91425" bIns="91425" anchor="ctr" anchorCtr="0">
            <a:noAutofit/>
          </a:bodyPr>
          <a:lstStyle/>
          <a:p>
            <a:endParaRPr>
              <a:solidFill>
                <a:schemeClr val="tx1"/>
              </a:solidFill>
              <a:latin typeface="Barlow" panose="020B0604020202020204" charset="0"/>
            </a:endParaRPr>
          </a:p>
        </p:txBody>
      </p:sp>
      <p:sp>
        <p:nvSpPr>
          <p:cNvPr id="19" name="Shape 397"/>
          <p:cNvSpPr/>
          <p:nvPr/>
        </p:nvSpPr>
        <p:spPr>
          <a:xfrm>
            <a:off x="7471411" y="3790950"/>
            <a:ext cx="319561" cy="315871"/>
          </a:xfrm>
          <a:custGeom>
            <a:avLst/>
            <a:gdLst/>
            <a:ahLst/>
            <a:cxnLst/>
            <a:rect l="0" t="0" r="0" b="0"/>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7645" y="10063"/>
                </a:moveTo>
                <a:lnTo>
                  <a:pt x="8207" y="10112"/>
                </a:lnTo>
                <a:lnTo>
                  <a:pt x="8768" y="10185"/>
                </a:lnTo>
                <a:lnTo>
                  <a:pt x="9281" y="10307"/>
                </a:lnTo>
                <a:lnTo>
                  <a:pt x="9819" y="10503"/>
                </a:lnTo>
                <a:lnTo>
                  <a:pt x="10307" y="10747"/>
                </a:lnTo>
                <a:lnTo>
                  <a:pt x="10796" y="11016"/>
                </a:lnTo>
                <a:lnTo>
                  <a:pt x="11235" y="11358"/>
                </a:lnTo>
                <a:lnTo>
                  <a:pt x="11650" y="11724"/>
                </a:lnTo>
                <a:lnTo>
                  <a:pt x="11699" y="11797"/>
                </a:lnTo>
                <a:lnTo>
                  <a:pt x="11748" y="11895"/>
                </a:lnTo>
                <a:lnTo>
                  <a:pt x="11772" y="11993"/>
                </a:lnTo>
                <a:lnTo>
                  <a:pt x="11797" y="12066"/>
                </a:lnTo>
                <a:lnTo>
                  <a:pt x="11772" y="12164"/>
                </a:lnTo>
                <a:lnTo>
                  <a:pt x="11748" y="12261"/>
                </a:lnTo>
                <a:lnTo>
                  <a:pt x="11699" y="12335"/>
                </a:lnTo>
                <a:lnTo>
                  <a:pt x="11650" y="12432"/>
                </a:lnTo>
                <a:lnTo>
                  <a:pt x="11577" y="12481"/>
                </a:lnTo>
                <a:lnTo>
                  <a:pt x="11479" y="12530"/>
                </a:lnTo>
                <a:lnTo>
                  <a:pt x="11406" y="12554"/>
                </a:lnTo>
                <a:lnTo>
                  <a:pt x="11211" y="12554"/>
                </a:lnTo>
                <a:lnTo>
                  <a:pt x="11113" y="12530"/>
                </a:lnTo>
                <a:lnTo>
                  <a:pt x="11040" y="12481"/>
                </a:lnTo>
                <a:lnTo>
                  <a:pt x="10966" y="12432"/>
                </a:lnTo>
                <a:lnTo>
                  <a:pt x="10600" y="12115"/>
                </a:lnTo>
                <a:lnTo>
                  <a:pt x="10234" y="11846"/>
                </a:lnTo>
                <a:lnTo>
                  <a:pt x="9843" y="11602"/>
                </a:lnTo>
                <a:lnTo>
                  <a:pt x="9428" y="11406"/>
                </a:lnTo>
                <a:lnTo>
                  <a:pt x="9013" y="11260"/>
                </a:lnTo>
                <a:lnTo>
                  <a:pt x="8573" y="11138"/>
                </a:lnTo>
                <a:lnTo>
                  <a:pt x="8109" y="11065"/>
                </a:lnTo>
                <a:lnTo>
                  <a:pt x="7645" y="11040"/>
                </a:lnTo>
                <a:lnTo>
                  <a:pt x="7181" y="11065"/>
                </a:lnTo>
                <a:lnTo>
                  <a:pt x="6717" y="11138"/>
                </a:lnTo>
                <a:lnTo>
                  <a:pt x="6277" y="11260"/>
                </a:lnTo>
                <a:lnTo>
                  <a:pt x="5862" y="11406"/>
                </a:lnTo>
                <a:lnTo>
                  <a:pt x="5447" y="11602"/>
                </a:lnTo>
                <a:lnTo>
                  <a:pt x="5056" y="11846"/>
                </a:lnTo>
                <a:lnTo>
                  <a:pt x="4690" y="12115"/>
                </a:lnTo>
                <a:lnTo>
                  <a:pt x="4323" y="12432"/>
                </a:lnTo>
                <a:lnTo>
                  <a:pt x="4250" y="12481"/>
                </a:lnTo>
                <a:lnTo>
                  <a:pt x="4177" y="12530"/>
                </a:lnTo>
                <a:lnTo>
                  <a:pt x="4079" y="12554"/>
                </a:lnTo>
                <a:lnTo>
                  <a:pt x="3884" y="12554"/>
                </a:lnTo>
                <a:lnTo>
                  <a:pt x="3811" y="12530"/>
                </a:lnTo>
                <a:lnTo>
                  <a:pt x="3713" y="12481"/>
                </a:lnTo>
                <a:lnTo>
                  <a:pt x="3640" y="12432"/>
                </a:lnTo>
                <a:lnTo>
                  <a:pt x="3591" y="12335"/>
                </a:lnTo>
                <a:lnTo>
                  <a:pt x="3542" y="12261"/>
                </a:lnTo>
                <a:lnTo>
                  <a:pt x="3517" y="12164"/>
                </a:lnTo>
                <a:lnTo>
                  <a:pt x="3493" y="12066"/>
                </a:lnTo>
                <a:lnTo>
                  <a:pt x="3517" y="11993"/>
                </a:lnTo>
                <a:lnTo>
                  <a:pt x="3542" y="11895"/>
                </a:lnTo>
                <a:lnTo>
                  <a:pt x="3591" y="11797"/>
                </a:lnTo>
                <a:lnTo>
                  <a:pt x="3640" y="11724"/>
                </a:lnTo>
                <a:lnTo>
                  <a:pt x="4055" y="11358"/>
                </a:lnTo>
                <a:lnTo>
                  <a:pt x="4494" y="11016"/>
                </a:lnTo>
                <a:lnTo>
                  <a:pt x="4983" y="10747"/>
                </a:lnTo>
                <a:lnTo>
                  <a:pt x="5471" y="10503"/>
                </a:lnTo>
                <a:lnTo>
                  <a:pt x="6009" y="10307"/>
                </a:lnTo>
                <a:lnTo>
                  <a:pt x="6521" y="10185"/>
                </a:lnTo>
                <a:lnTo>
                  <a:pt x="7083" y="10112"/>
                </a:lnTo>
                <a:lnTo>
                  <a:pt x="7645" y="1006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rgbClr val="FFC000"/>
          </a:solidFill>
          <a:ln>
            <a:noFill/>
          </a:ln>
        </p:spPr>
        <p:txBody>
          <a:bodyPr lIns="91425" tIns="91425" rIns="91425" bIns="91425" anchor="ctr" anchorCtr="0">
            <a:noAutofit/>
          </a:bodyPr>
          <a:lstStyle/>
          <a:p>
            <a:endParaRPr>
              <a:solidFill>
                <a:schemeClr val="tx1"/>
              </a:solidFill>
              <a:latin typeface="Barlow" panose="020B0604020202020204" charset="0"/>
            </a:endParaRPr>
          </a:p>
        </p:txBody>
      </p:sp>
      <p:sp>
        <p:nvSpPr>
          <p:cNvPr id="17" name="Shape 397"/>
          <p:cNvSpPr/>
          <p:nvPr/>
        </p:nvSpPr>
        <p:spPr>
          <a:xfrm>
            <a:off x="2583420" y="3790950"/>
            <a:ext cx="319561" cy="315871"/>
          </a:xfrm>
          <a:custGeom>
            <a:avLst/>
            <a:gdLst/>
            <a:ahLst/>
            <a:cxnLst/>
            <a:rect l="0" t="0" r="0" b="0"/>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7645" y="10063"/>
                </a:moveTo>
                <a:lnTo>
                  <a:pt x="8207" y="10112"/>
                </a:lnTo>
                <a:lnTo>
                  <a:pt x="8768" y="10185"/>
                </a:lnTo>
                <a:lnTo>
                  <a:pt x="9281" y="10307"/>
                </a:lnTo>
                <a:lnTo>
                  <a:pt x="9819" y="10503"/>
                </a:lnTo>
                <a:lnTo>
                  <a:pt x="10307" y="10747"/>
                </a:lnTo>
                <a:lnTo>
                  <a:pt x="10796" y="11016"/>
                </a:lnTo>
                <a:lnTo>
                  <a:pt x="11235" y="11358"/>
                </a:lnTo>
                <a:lnTo>
                  <a:pt x="11650" y="11724"/>
                </a:lnTo>
                <a:lnTo>
                  <a:pt x="11699" y="11797"/>
                </a:lnTo>
                <a:lnTo>
                  <a:pt x="11748" y="11895"/>
                </a:lnTo>
                <a:lnTo>
                  <a:pt x="11772" y="11993"/>
                </a:lnTo>
                <a:lnTo>
                  <a:pt x="11797" y="12066"/>
                </a:lnTo>
                <a:lnTo>
                  <a:pt x="11772" y="12164"/>
                </a:lnTo>
                <a:lnTo>
                  <a:pt x="11748" y="12261"/>
                </a:lnTo>
                <a:lnTo>
                  <a:pt x="11699" y="12335"/>
                </a:lnTo>
                <a:lnTo>
                  <a:pt x="11650" y="12432"/>
                </a:lnTo>
                <a:lnTo>
                  <a:pt x="11577" y="12481"/>
                </a:lnTo>
                <a:lnTo>
                  <a:pt x="11479" y="12530"/>
                </a:lnTo>
                <a:lnTo>
                  <a:pt x="11406" y="12554"/>
                </a:lnTo>
                <a:lnTo>
                  <a:pt x="11211" y="12554"/>
                </a:lnTo>
                <a:lnTo>
                  <a:pt x="11113" y="12530"/>
                </a:lnTo>
                <a:lnTo>
                  <a:pt x="11040" y="12481"/>
                </a:lnTo>
                <a:lnTo>
                  <a:pt x="10966" y="12432"/>
                </a:lnTo>
                <a:lnTo>
                  <a:pt x="10600" y="12115"/>
                </a:lnTo>
                <a:lnTo>
                  <a:pt x="10234" y="11846"/>
                </a:lnTo>
                <a:lnTo>
                  <a:pt x="9843" y="11602"/>
                </a:lnTo>
                <a:lnTo>
                  <a:pt x="9428" y="11406"/>
                </a:lnTo>
                <a:lnTo>
                  <a:pt x="9013" y="11260"/>
                </a:lnTo>
                <a:lnTo>
                  <a:pt x="8573" y="11138"/>
                </a:lnTo>
                <a:lnTo>
                  <a:pt x="8109" y="11065"/>
                </a:lnTo>
                <a:lnTo>
                  <a:pt x="7645" y="11040"/>
                </a:lnTo>
                <a:lnTo>
                  <a:pt x="7181" y="11065"/>
                </a:lnTo>
                <a:lnTo>
                  <a:pt x="6717" y="11138"/>
                </a:lnTo>
                <a:lnTo>
                  <a:pt x="6277" y="11260"/>
                </a:lnTo>
                <a:lnTo>
                  <a:pt x="5862" y="11406"/>
                </a:lnTo>
                <a:lnTo>
                  <a:pt x="5447" y="11602"/>
                </a:lnTo>
                <a:lnTo>
                  <a:pt x="5056" y="11846"/>
                </a:lnTo>
                <a:lnTo>
                  <a:pt x="4690" y="12115"/>
                </a:lnTo>
                <a:lnTo>
                  <a:pt x="4323" y="12432"/>
                </a:lnTo>
                <a:lnTo>
                  <a:pt x="4250" y="12481"/>
                </a:lnTo>
                <a:lnTo>
                  <a:pt x="4177" y="12530"/>
                </a:lnTo>
                <a:lnTo>
                  <a:pt x="4079" y="12554"/>
                </a:lnTo>
                <a:lnTo>
                  <a:pt x="3884" y="12554"/>
                </a:lnTo>
                <a:lnTo>
                  <a:pt x="3811" y="12530"/>
                </a:lnTo>
                <a:lnTo>
                  <a:pt x="3713" y="12481"/>
                </a:lnTo>
                <a:lnTo>
                  <a:pt x="3640" y="12432"/>
                </a:lnTo>
                <a:lnTo>
                  <a:pt x="3591" y="12335"/>
                </a:lnTo>
                <a:lnTo>
                  <a:pt x="3542" y="12261"/>
                </a:lnTo>
                <a:lnTo>
                  <a:pt x="3517" y="12164"/>
                </a:lnTo>
                <a:lnTo>
                  <a:pt x="3493" y="12066"/>
                </a:lnTo>
                <a:lnTo>
                  <a:pt x="3517" y="11993"/>
                </a:lnTo>
                <a:lnTo>
                  <a:pt x="3542" y="11895"/>
                </a:lnTo>
                <a:lnTo>
                  <a:pt x="3591" y="11797"/>
                </a:lnTo>
                <a:lnTo>
                  <a:pt x="3640" y="11724"/>
                </a:lnTo>
                <a:lnTo>
                  <a:pt x="4055" y="11358"/>
                </a:lnTo>
                <a:lnTo>
                  <a:pt x="4494" y="11016"/>
                </a:lnTo>
                <a:lnTo>
                  <a:pt x="4983" y="10747"/>
                </a:lnTo>
                <a:lnTo>
                  <a:pt x="5471" y="10503"/>
                </a:lnTo>
                <a:lnTo>
                  <a:pt x="6009" y="10307"/>
                </a:lnTo>
                <a:lnTo>
                  <a:pt x="6521" y="10185"/>
                </a:lnTo>
                <a:lnTo>
                  <a:pt x="7083" y="10112"/>
                </a:lnTo>
                <a:lnTo>
                  <a:pt x="7645" y="1006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rgbClr val="FFC000"/>
          </a:solidFill>
          <a:ln>
            <a:noFill/>
          </a:ln>
        </p:spPr>
        <p:txBody>
          <a:bodyPr lIns="91425" tIns="91425" rIns="91425" bIns="91425" anchor="ctr" anchorCtr="0">
            <a:noAutofit/>
          </a:bodyPr>
          <a:lstStyle/>
          <a:p>
            <a:endParaRPr>
              <a:solidFill>
                <a:schemeClr val="tx1"/>
              </a:solidFill>
              <a:latin typeface="Barlow" panose="020B0604020202020204" charset="0"/>
            </a:endParaRPr>
          </a:p>
        </p:txBody>
      </p:sp>
      <p:sp>
        <p:nvSpPr>
          <p:cNvPr id="479234" name="Rectangle 2"/>
          <p:cNvSpPr>
            <a:spLocks noGrp="1" noChangeArrowheads="1"/>
          </p:cNvSpPr>
          <p:nvPr>
            <p:ph type="title" idx="4294967295"/>
          </p:nvPr>
        </p:nvSpPr>
        <p:spPr>
          <a:xfrm>
            <a:off x="0" y="171450"/>
            <a:ext cx="9144000" cy="857250"/>
          </a:xfrm>
        </p:spPr>
        <p:txBody>
          <a:bodyPr rtlCol="0">
            <a:normAutofit/>
          </a:bodyPr>
          <a:lstStyle/>
          <a:p>
            <a:pPr fontAlgn="auto">
              <a:spcAft>
                <a:spcPts val="0"/>
              </a:spcAft>
              <a:defRPr/>
            </a:pPr>
            <a:r>
              <a:rPr lang="en-US" sz="36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     Differentiation and Linkage</a:t>
            </a:r>
            <a:endParaRPr lang="en-US" sz="3600"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Straight Connector 8"/>
          <p:cNvCxnSpPr/>
          <p:nvPr/>
        </p:nvCxnSpPr>
        <p:spPr>
          <a:xfrm flipH="1">
            <a:off x="2133602" y="971550"/>
            <a:ext cx="1" cy="327660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33602" y="4248150"/>
            <a:ext cx="5791198"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2950" name="TextBox 11"/>
          <p:cNvSpPr txBox="1">
            <a:spLocks noChangeArrowheads="1"/>
          </p:cNvSpPr>
          <p:nvPr/>
        </p:nvSpPr>
        <p:spPr bwMode="auto">
          <a:xfrm>
            <a:off x="152400" y="1257300"/>
            <a:ext cx="1905000" cy="892552"/>
          </a:xfrm>
          <a:prstGeom prst="rect">
            <a:avLst/>
          </a:prstGeom>
          <a:noFill/>
          <a:ln w="9525">
            <a:noFill/>
            <a:miter lim="800000"/>
            <a:headEnd/>
            <a:tailEnd/>
          </a:ln>
        </p:spPr>
        <p:txBody>
          <a:bodyPr>
            <a:spAutoFit/>
          </a:bodyPr>
          <a:lstStyle/>
          <a:p>
            <a:r>
              <a:rPr lang="en-US" sz="2400" b="1" dirty="0">
                <a:solidFill>
                  <a:schemeClr val="tx1"/>
                </a:solidFill>
                <a:latin typeface="Tahoma" panose="020B0604030504040204" pitchFamily="34" charset="0"/>
                <a:cs typeface="Tahoma" panose="020B0604030504040204" pitchFamily="34" charset="0"/>
              </a:rPr>
              <a:t>Linkage</a:t>
            </a:r>
          </a:p>
          <a:p>
            <a:r>
              <a:rPr lang="en-US" b="1" dirty="0">
                <a:solidFill>
                  <a:schemeClr val="tx1"/>
                </a:solidFill>
                <a:latin typeface="Tahoma" panose="020B0604030504040204" pitchFamily="34" charset="0"/>
                <a:cs typeface="Tahoma" panose="020B0604030504040204" pitchFamily="34" charset="0"/>
              </a:rPr>
              <a:t>(emotional closeness)</a:t>
            </a:r>
          </a:p>
        </p:txBody>
      </p:sp>
      <p:sp>
        <p:nvSpPr>
          <p:cNvPr id="82951" name="TextBox 15"/>
          <p:cNvSpPr txBox="1">
            <a:spLocks noChangeArrowheads="1"/>
          </p:cNvSpPr>
          <p:nvPr/>
        </p:nvSpPr>
        <p:spPr bwMode="auto">
          <a:xfrm>
            <a:off x="2057400" y="4343401"/>
            <a:ext cx="3200400" cy="677108"/>
          </a:xfrm>
          <a:prstGeom prst="rect">
            <a:avLst/>
          </a:prstGeom>
          <a:noFill/>
          <a:ln w="9525">
            <a:noFill/>
            <a:miter lim="800000"/>
            <a:headEnd/>
            <a:tailEnd/>
          </a:ln>
        </p:spPr>
        <p:txBody>
          <a:bodyPr>
            <a:spAutoFit/>
          </a:bodyPr>
          <a:lstStyle/>
          <a:p>
            <a:r>
              <a:rPr lang="en-US" sz="2400" b="1" dirty="0">
                <a:solidFill>
                  <a:schemeClr val="tx1"/>
                </a:solidFill>
                <a:latin typeface="Tahoma" panose="020B0604030504040204" pitchFamily="34" charset="0"/>
                <a:cs typeface="Tahoma" panose="020B0604030504040204" pitchFamily="34" charset="0"/>
              </a:rPr>
              <a:t>Differentiation</a:t>
            </a:r>
          </a:p>
          <a:p>
            <a:r>
              <a:rPr lang="en-US" b="1" dirty="0">
                <a:solidFill>
                  <a:schemeClr val="tx1"/>
                </a:solidFill>
                <a:latin typeface="Tahoma" panose="020B0604030504040204" pitchFamily="34" charset="0"/>
                <a:cs typeface="Tahoma" panose="020B0604030504040204" pitchFamily="34" charset="0"/>
              </a:rPr>
              <a:t>(individuation as an individual)</a:t>
            </a:r>
          </a:p>
        </p:txBody>
      </p:sp>
      <p:cxnSp>
        <p:nvCxnSpPr>
          <p:cNvPr id="37" name="Curved Connector 36"/>
          <p:cNvCxnSpPr/>
          <p:nvPr/>
        </p:nvCxnSpPr>
        <p:spPr>
          <a:xfrm rot="5400000" flipH="1" flipV="1">
            <a:off x="1630166" y="2657278"/>
            <a:ext cx="2227659" cy="1588"/>
          </a:xfrm>
          <a:prstGeom prst="curvedConnector3">
            <a:avLst>
              <a:gd name="adj1"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a:off x="2743200" y="1543050"/>
            <a:ext cx="4876800" cy="2228850"/>
          </a:xfrm>
          <a:prstGeom prst="curvedConnector3">
            <a:avLst>
              <a:gd name="adj1"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Curved Connector 40"/>
          <p:cNvCxnSpPr/>
          <p:nvPr/>
        </p:nvCxnSpPr>
        <p:spPr>
          <a:xfrm rot="5400000" flipH="1" flipV="1">
            <a:off x="6477000" y="2628505"/>
            <a:ext cx="2286000" cy="3175"/>
          </a:xfrm>
          <a:prstGeom prst="curvedConnector3">
            <a:avLst>
              <a:gd name="adj1"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057398" y="4171950"/>
            <a:ext cx="152402" cy="15240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057396" y="959756"/>
            <a:ext cx="152402" cy="15240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924800" y="4171949"/>
            <a:ext cx="152402" cy="15240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953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down)">
                                      <p:cBhvr>
                                        <p:cTn id="27" dur="500"/>
                                        <p:tgtEl>
                                          <p:spTgt spid="41"/>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9"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ctrTitle"/>
          </p:nvPr>
        </p:nvSpPr>
        <p:spPr>
          <a:xfrm>
            <a:off x="925200" y="925200"/>
            <a:ext cx="7293300" cy="329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b="0" dirty="0" smtClean="0">
                <a:solidFill>
                  <a:schemeClr val="bg1"/>
                </a:solidFill>
                <a:effectLst>
                  <a:outerShdw blurRad="38100" dist="38100" dir="2700000" algn="tl">
                    <a:srgbClr val="000000">
                      <a:alpha val="43137"/>
                    </a:srgbClr>
                  </a:outerShdw>
                </a:effectLst>
                <a:latin typeface="Tahoma" panose="020B0604030504040204" pitchFamily="34" charset="0"/>
              </a:rPr>
              <a:t>Part 2</a:t>
            </a:r>
            <a:endParaRPr sz="4500" b="0" dirty="0" smtClean="0">
              <a:solidFill>
                <a:schemeClr val="bg1"/>
              </a:solidFill>
              <a:effectLst>
                <a:outerShdw blurRad="38100" dist="38100" dir="2700000" algn="tl">
                  <a:srgbClr val="000000">
                    <a:alpha val="43137"/>
                  </a:srgbClr>
                </a:outerShdw>
              </a:effectLst>
              <a:latin typeface="Tahoma" panose="020B0604030504040204" pitchFamily="34" charset="0"/>
            </a:endParaRPr>
          </a:p>
          <a:p>
            <a:pPr marL="0" lvl="0" indent="0" algn="ctr" rtl="0">
              <a:spcBef>
                <a:spcPts val="0"/>
              </a:spcBef>
              <a:spcAft>
                <a:spcPts val="0"/>
              </a:spcAft>
              <a:buNone/>
            </a:pPr>
            <a:r>
              <a:rPr lang="en" sz="3400" b="0" dirty="0" smtClean="0">
                <a:solidFill>
                  <a:schemeClr val="bg1"/>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What gets in our way</a:t>
            </a:r>
            <a:endParaRPr sz="3400" b="0" dirty="0">
              <a:solidFill>
                <a:schemeClr val="bg1"/>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91656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8"/>
          <p:cNvPicPr preferRelativeResize="0"/>
          <p:nvPr/>
        </p:nvPicPr>
        <p:blipFill rotWithShape="1">
          <a:blip r:embed="rId3">
            <a:extLst>
              <a:ext uri="{28A0092B-C50C-407E-A947-70E740481C1C}">
                <a14:useLocalDpi xmlns:a14="http://schemas.microsoft.com/office/drawing/2010/main" val="0"/>
              </a:ext>
            </a:extLst>
          </a:blip>
          <a:srcRect l="30792" r="11499"/>
          <a:stretch/>
        </p:blipFill>
        <p:spPr>
          <a:xfrm>
            <a:off x="0" y="0"/>
            <a:ext cx="4587240" cy="5143500"/>
          </a:xfrm>
          <a:prstGeom prst="rect">
            <a:avLst/>
          </a:prstGeom>
          <a:noFill/>
          <a:ln>
            <a:noFill/>
          </a:ln>
        </p:spPr>
      </p:pic>
      <p:sp>
        <p:nvSpPr>
          <p:cNvPr id="113" name="Google Shape;113;p18"/>
          <p:cNvSpPr txBox="1">
            <a:spLocks noGrp="1"/>
          </p:cNvSpPr>
          <p:nvPr>
            <p:ph type="body" idx="1"/>
          </p:nvPr>
        </p:nvSpPr>
        <p:spPr>
          <a:xfrm>
            <a:off x="4572000" y="1349425"/>
            <a:ext cx="4572000" cy="2593925"/>
          </a:xfrm>
          <a:prstGeom prst="rect">
            <a:avLst/>
          </a:prstGeom>
        </p:spPr>
        <p:txBody>
          <a:bodyPr spcFirstLastPara="1" wrap="square" lIns="91425" tIns="91425" rIns="91425" bIns="91425" anchor="t" anchorCtr="0">
            <a:noAutofit/>
          </a:bodyPr>
          <a:lstStyle/>
          <a:p>
            <a:pPr>
              <a:lnSpc>
                <a:spcPct val="110000"/>
              </a:lnSpc>
              <a:spcBef>
                <a:spcPts val="0"/>
              </a:spcBef>
              <a:buClr>
                <a:srgbClr val="FFC000"/>
              </a:buClr>
              <a:buFont typeface="Courier New" panose="02070309020205020404" pitchFamily="49" charset="0"/>
              <a:buChar char="o"/>
            </a:pPr>
            <a:r>
              <a:rPr lang="en-US" sz="2200" dirty="0" smtClean="0">
                <a:solidFill>
                  <a:schemeClr val="tx1"/>
                </a:solidFill>
              </a:rPr>
              <a:t>Separation Theory</a:t>
            </a:r>
          </a:p>
          <a:p>
            <a:pPr>
              <a:lnSpc>
                <a:spcPct val="110000"/>
              </a:lnSpc>
              <a:spcBef>
                <a:spcPts val="0"/>
              </a:spcBef>
              <a:buClr>
                <a:srgbClr val="FFC000"/>
              </a:buClr>
              <a:buFont typeface="Courier New" panose="02070309020205020404" pitchFamily="49" charset="0"/>
              <a:buChar char="o"/>
            </a:pPr>
            <a:r>
              <a:rPr lang="en-US" sz="2200" dirty="0" smtClean="0">
                <a:solidFill>
                  <a:schemeClr val="tx1"/>
                </a:solidFill>
              </a:rPr>
              <a:t>Attachment Theory</a:t>
            </a:r>
          </a:p>
          <a:p>
            <a:pPr>
              <a:lnSpc>
                <a:spcPct val="110000"/>
              </a:lnSpc>
              <a:spcBef>
                <a:spcPts val="0"/>
              </a:spcBef>
              <a:buClr>
                <a:srgbClr val="FFC000"/>
              </a:buClr>
              <a:buFont typeface="Courier New" panose="02070309020205020404" pitchFamily="49" charset="0"/>
              <a:buChar char="o"/>
            </a:pPr>
            <a:r>
              <a:rPr lang="en-US" sz="2200" dirty="0" smtClean="0">
                <a:solidFill>
                  <a:schemeClr val="tx1"/>
                </a:solidFill>
              </a:rPr>
              <a:t>Emotion-focused Therapy</a:t>
            </a:r>
            <a:endParaRPr lang="en-US" sz="2200" dirty="0">
              <a:solidFill>
                <a:schemeClr val="tx1"/>
              </a:solidFill>
            </a:endParaRPr>
          </a:p>
          <a:p>
            <a:pPr>
              <a:lnSpc>
                <a:spcPct val="110000"/>
              </a:lnSpc>
              <a:spcBef>
                <a:spcPts val="0"/>
              </a:spcBef>
              <a:buClr>
                <a:srgbClr val="FFC000"/>
              </a:buClr>
              <a:buFont typeface="Courier New" panose="02070309020205020404" pitchFamily="49" charset="0"/>
              <a:buChar char="o"/>
            </a:pPr>
            <a:endParaRPr lang="en-US" sz="1400" dirty="0">
              <a:solidFill>
                <a:schemeClr val="tx1"/>
              </a:solidFill>
            </a:endParaRPr>
          </a:p>
        </p:txBody>
      </p:sp>
      <p:sp>
        <p:nvSpPr>
          <p:cNvPr id="116" name="Google Shape;116;p18"/>
          <p:cNvSpPr txBox="1">
            <a:spLocks noGrp="1"/>
          </p:cNvSpPr>
          <p:nvPr>
            <p:ph type="sldNum" idx="12"/>
          </p:nvPr>
        </p:nvSpPr>
        <p:spPr>
          <a:xfrm>
            <a:off x="1181100" y="1657350"/>
            <a:ext cx="2209800" cy="19864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dirty="0" smtClean="0">
                <a:effectLst>
                  <a:outerShdw blurRad="38100" dist="38100" dir="2700000" algn="tl">
                    <a:srgbClr val="000000">
                      <a:alpha val="43137"/>
                    </a:srgbClr>
                  </a:outerShdw>
                </a:effectLst>
              </a:rPr>
              <a:t>3 </a:t>
            </a:r>
            <a:r>
              <a:rPr lang="en" sz="4000" dirty="0" smtClean="0">
                <a:effectLst>
                  <a:outerShdw blurRad="38100" dist="38100" dir="2700000" algn="tl">
                    <a:srgbClr val="000000">
                      <a:alpha val="43137"/>
                    </a:srgbClr>
                  </a:outerShdw>
                </a:effectLst>
              </a:rPr>
              <a:t>Theories</a:t>
            </a:r>
            <a:endParaRPr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84350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8"/>
          <p:cNvPicPr preferRelativeResize="0"/>
          <p:nvPr/>
        </p:nvPicPr>
        <p:blipFill rotWithShape="1">
          <a:blip r:embed="rId3">
            <a:extLst>
              <a:ext uri="{28A0092B-C50C-407E-A947-70E740481C1C}">
                <a14:useLocalDpi xmlns:a14="http://schemas.microsoft.com/office/drawing/2010/main" val="0"/>
              </a:ext>
            </a:extLst>
          </a:blip>
          <a:srcRect l="2167" r="45000"/>
          <a:stretch/>
        </p:blipFill>
        <p:spPr>
          <a:xfrm>
            <a:off x="0" y="0"/>
            <a:ext cx="4648200" cy="5143500"/>
          </a:xfrm>
          <a:prstGeom prst="rect">
            <a:avLst/>
          </a:prstGeom>
          <a:noFill/>
          <a:ln>
            <a:noFill/>
          </a:ln>
        </p:spPr>
      </p:pic>
      <p:sp>
        <p:nvSpPr>
          <p:cNvPr id="116" name="Google Shape;116;p18"/>
          <p:cNvSpPr txBox="1">
            <a:spLocks noGrp="1"/>
          </p:cNvSpPr>
          <p:nvPr>
            <p:ph type="sldNum" idx="12"/>
          </p:nvPr>
        </p:nvSpPr>
        <p:spPr>
          <a:xfrm>
            <a:off x="4800600" y="1200150"/>
            <a:ext cx="4114800" cy="2753700"/>
          </a:xfrm>
          <a:prstGeom prst="rect">
            <a:avLst/>
          </a:prstGeom>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solidFill>
                  <a:schemeClr val="tx1"/>
                </a:solidFill>
              </a:rPr>
              <a:t>SeparationTheory</a:t>
            </a:r>
            <a:endParaRPr dirty="0">
              <a:solidFill>
                <a:schemeClr val="tx1"/>
              </a:solidFill>
            </a:endParaRPr>
          </a:p>
        </p:txBody>
      </p:sp>
    </p:spTree>
    <p:extLst>
      <p:ext uri="{BB962C8B-B14F-4D97-AF65-F5344CB8AC3E}">
        <p14:creationId xmlns:p14="http://schemas.microsoft.com/office/powerpoint/2010/main" val="1991608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ctrTitle"/>
          </p:nvPr>
        </p:nvSpPr>
        <p:spPr>
          <a:xfrm>
            <a:off x="925200" y="925200"/>
            <a:ext cx="7293300" cy="329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500" b="0" dirty="0" smtClean="0">
                <a:solidFill>
                  <a:schemeClr val="bg1"/>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Fear of Intimacy</a:t>
            </a:r>
            <a:br>
              <a:rPr lang="en-US" sz="4500" b="0" dirty="0" smtClean="0">
                <a:solidFill>
                  <a:schemeClr val="bg1"/>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br>
            <a:endParaRPr sz="1000" b="0" dirty="0" smtClean="0">
              <a:solidFill>
                <a:schemeClr val="bg1"/>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a:p>
            <a:pPr>
              <a:defRPr/>
            </a:pPr>
            <a:r>
              <a:rPr lang="en-US" sz="2200" dirty="0">
                <a:solidFill>
                  <a:schemeClr val="bg1"/>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Interpersonal relationships are the ultimate source of happiness or misery. Love has the potential to generate intense pleasure and fulfillment or produce considerable pain and suffering.</a:t>
            </a:r>
            <a:r>
              <a:rPr lang="en-US" sz="2200" dirty="0">
                <a:solidFill>
                  <a:sysClr val="windowText" lastClr="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r>
            <a:br>
              <a:rPr lang="en-US" sz="2200" dirty="0">
                <a:solidFill>
                  <a:sysClr val="windowText" lastClr="00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br>
            <a:r>
              <a:rPr lang="en-US" sz="2200" dirty="0">
                <a:solidFill>
                  <a:srgbClr val="FFC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r>
            <a:br>
              <a:rPr lang="en-US" sz="2200" dirty="0">
                <a:solidFill>
                  <a:srgbClr val="FFC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br>
            <a:r>
              <a:rPr lang="en-US" sz="2200" dirty="0">
                <a:solidFill>
                  <a:srgbClr val="FFC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From </a:t>
            </a:r>
            <a:r>
              <a:rPr lang="en-US" sz="2200" u="sng" dirty="0">
                <a:solidFill>
                  <a:srgbClr val="FFC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Sex &amp; Love in Intimate Relationships</a:t>
            </a:r>
            <a:endParaRPr lang="en-US" sz="2200" dirty="0">
              <a:solidFill>
                <a:srgbClr val="FFC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604113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228600" y="209550"/>
            <a:ext cx="8915400" cy="1149356"/>
          </a:xfrm>
          <a:prstGeom prst="rect">
            <a:avLst/>
          </a:prstGeom>
        </p:spPr>
        <p:txBody>
          <a:bodyPr lIns="91425" tIns="91425" rIns="91425" bIns="91425" anchor="t" anchorCtr="0">
            <a:noAutofit/>
          </a:bodyPr>
          <a:lstStyle/>
          <a:p>
            <a:pPr lvl="0" rtl="0">
              <a:spcBef>
                <a:spcPts val="0"/>
              </a:spcBef>
              <a:buNone/>
            </a:pPr>
            <a:r>
              <a:rPr lang="en" sz="4000" b="0" dirty="0" smtClean="0">
                <a:solidFill>
                  <a:srgbClr val="151515"/>
                </a:solidFill>
                <a:latin typeface="Tahoma" panose="020B0604030504040204" pitchFamily="34" charset="0"/>
                <a:cs typeface="Tahoma" panose="020B0604030504040204" pitchFamily="34" charset="0"/>
              </a:rPr>
              <a:t>Reasons We Defend Against Love</a:t>
            </a:r>
            <a:r>
              <a:rPr lang="en" sz="4500" b="0" dirty="0" smtClean="0">
                <a:solidFill>
                  <a:srgbClr val="151515"/>
                </a:solidFill>
                <a:latin typeface="Tahoma" panose="020B0604030504040204" pitchFamily="34" charset="0"/>
                <a:cs typeface="Tahoma" panose="020B0604030504040204" pitchFamily="34" charset="0"/>
              </a:rPr>
              <a:t/>
            </a:r>
            <a:br>
              <a:rPr lang="en" sz="4500" b="0" dirty="0" smtClean="0">
                <a:solidFill>
                  <a:srgbClr val="151515"/>
                </a:solidFill>
                <a:latin typeface="Tahoma" panose="020B0604030504040204" pitchFamily="34" charset="0"/>
                <a:cs typeface="Tahoma" panose="020B0604030504040204" pitchFamily="34" charset="0"/>
              </a:rPr>
            </a:br>
            <a:r>
              <a:rPr lang="en" sz="3000" b="0" dirty="0" smtClean="0">
                <a:solidFill>
                  <a:srgbClr val="FFC000"/>
                </a:solidFill>
                <a:latin typeface="Tahoma" panose="020B0604030504040204" pitchFamily="34" charset="0"/>
                <a:cs typeface="Tahoma" panose="020B0604030504040204" pitchFamily="34" charset="0"/>
              </a:rPr>
              <a:t>What are we afraid of? </a:t>
            </a:r>
            <a:endParaRPr lang="en" sz="3000" b="0" dirty="0">
              <a:solidFill>
                <a:srgbClr val="FFC000"/>
              </a:solidFill>
              <a:latin typeface="Tahoma" panose="020B0604030504040204" pitchFamily="34" charset="0"/>
              <a:cs typeface="Tahoma" panose="020B0604030504040204" pitchFamily="34" charset="0"/>
            </a:endParaRPr>
          </a:p>
        </p:txBody>
      </p:sp>
      <p:sp>
        <p:nvSpPr>
          <p:cNvPr id="180" name="Shape 180"/>
          <p:cNvSpPr txBox="1">
            <a:spLocks noGrp="1"/>
          </p:cNvSpPr>
          <p:nvPr>
            <p:ph type="body" idx="1"/>
          </p:nvPr>
        </p:nvSpPr>
        <p:spPr>
          <a:xfrm>
            <a:off x="533400" y="1773816"/>
            <a:ext cx="2418600" cy="1304999"/>
          </a:xfrm>
          <a:prstGeom prst="rect">
            <a:avLst/>
          </a:prstGeom>
        </p:spPr>
        <p:txBody>
          <a:bodyPr lIns="91425" tIns="91425" rIns="91425" bIns="91425" anchor="t" anchorCtr="0">
            <a:noAutofit/>
          </a:bodyPr>
          <a:lstStyle/>
          <a:p>
            <a:pPr lvl="0" rtl="0">
              <a:spcBef>
                <a:spcPts val="0"/>
              </a:spcBef>
              <a:buNone/>
            </a:pPr>
            <a:r>
              <a:rPr lang="en" sz="1800" dirty="0" smtClean="0">
                <a:solidFill>
                  <a:srgbClr val="151515"/>
                </a:solidFill>
                <a:ea typeface="Oswald"/>
                <a:sym typeface="Oswald"/>
              </a:rPr>
              <a:t>	Arouses anxiety and makes us feel vulnerable</a:t>
            </a:r>
            <a:endParaRPr lang="en" sz="1800" dirty="0">
              <a:solidFill>
                <a:srgbClr val="151515"/>
              </a:solidFill>
              <a:ea typeface="Oswald"/>
              <a:sym typeface="Oswald"/>
            </a:endParaRPr>
          </a:p>
        </p:txBody>
      </p:sp>
      <p:sp>
        <p:nvSpPr>
          <p:cNvPr id="181" name="Shape 181"/>
          <p:cNvSpPr txBox="1">
            <a:spLocks noGrp="1"/>
          </p:cNvSpPr>
          <p:nvPr>
            <p:ph type="body" idx="2"/>
          </p:nvPr>
        </p:nvSpPr>
        <p:spPr>
          <a:xfrm>
            <a:off x="3048000" y="1771651"/>
            <a:ext cx="2799600" cy="1304999"/>
          </a:xfrm>
          <a:prstGeom prst="rect">
            <a:avLst/>
          </a:prstGeom>
        </p:spPr>
        <p:txBody>
          <a:bodyPr lIns="91425" tIns="91425" rIns="91425" bIns="91425" anchor="t" anchorCtr="0">
            <a:noAutofit/>
          </a:bodyPr>
          <a:lstStyle/>
          <a:p>
            <a:pPr lvl="0" rtl="0">
              <a:spcBef>
                <a:spcPts val="0"/>
              </a:spcBef>
              <a:buNone/>
            </a:pPr>
            <a:r>
              <a:rPr lang="en" sz="1800" dirty="0" smtClean="0">
                <a:solidFill>
                  <a:srgbClr val="151515"/>
                </a:solidFill>
                <a:ea typeface="Oswald"/>
                <a:sym typeface="Oswald"/>
              </a:rPr>
              <a:t>	Arouses sadness and painful feelings from the past</a:t>
            </a:r>
            <a:endParaRPr lang="en" sz="1800" dirty="0">
              <a:solidFill>
                <a:srgbClr val="151515"/>
              </a:solidFill>
              <a:ea typeface="Oswald"/>
              <a:sym typeface="Oswald"/>
            </a:endParaRPr>
          </a:p>
        </p:txBody>
      </p:sp>
      <p:sp>
        <p:nvSpPr>
          <p:cNvPr id="182" name="Shape 182"/>
          <p:cNvSpPr txBox="1">
            <a:spLocks noGrp="1"/>
          </p:cNvSpPr>
          <p:nvPr>
            <p:ph type="body" idx="3"/>
          </p:nvPr>
        </p:nvSpPr>
        <p:spPr>
          <a:xfrm>
            <a:off x="5971746" y="1771651"/>
            <a:ext cx="2418600" cy="1304999"/>
          </a:xfrm>
          <a:prstGeom prst="rect">
            <a:avLst/>
          </a:prstGeom>
        </p:spPr>
        <p:txBody>
          <a:bodyPr lIns="91425" tIns="91425" rIns="91425" bIns="91425" anchor="t" anchorCtr="0">
            <a:noAutofit/>
          </a:bodyPr>
          <a:lstStyle/>
          <a:p>
            <a:pPr lvl="0" rtl="0">
              <a:spcBef>
                <a:spcPts val="0"/>
              </a:spcBef>
              <a:buNone/>
            </a:pPr>
            <a:r>
              <a:rPr lang="en" sz="1800" dirty="0" smtClean="0">
                <a:solidFill>
                  <a:srgbClr val="151515"/>
                </a:solidFill>
                <a:ea typeface="Oswald"/>
                <a:sym typeface="Oswald"/>
              </a:rPr>
              <a:t>Provokes a painful identity crisis</a:t>
            </a:r>
            <a:endParaRPr lang="en" sz="1800" dirty="0">
              <a:solidFill>
                <a:srgbClr val="151515"/>
              </a:solidFill>
              <a:ea typeface="Oswald"/>
              <a:sym typeface="Oswald"/>
            </a:endParaRPr>
          </a:p>
          <a:p>
            <a:pPr lvl="0" rtl="0">
              <a:spcBef>
                <a:spcPts val="0"/>
              </a:spcBef>
              <a:buNone/>
            </a:pPr>
            <a:endParaRPr sz="1800" dirty="0">
              <a:solidFill>
                <a:srgbClr val="151515"/>
              </a:solidFill>
            </a:endParaRPr>
          </a:p>
        </p:txBody>
      </p:sp>
      <p:sp>
        <p:nvSpPr>
          <p:cNvPr id="183" name="Shape 183"/>
          <p:cNvSpPr txBox="1">
            <a:spLocks noGrp="1"/>
          </p:cNvSpPr>
          <p:nvPr>
            <p:ph type="body" idx="4294967295"/>
          </p:nvPr>
        </p:nvSpPr>
        <p:spPr>
          <a:xfrm>
            <a:off x="685800" y="3486150"/>
            <a:ext cx="2647200" cy="1304999"/>
          </a:xfrm>
          <a:prstGeom prst="rect">
            <a:avLst/>
          </a:prstGeom>
        </p:spPr>
        <p:txBody>
          <a:bodyPr lIns="91425" tIns="91425" rIns="91425" bIns="91425" anchor="t" anchorCtr="0">
            <a:noAutofit/>
          </a:bodyPr>
          <a:lstStyle/>
          <a:p>
            <a:pPr lvl="0" rtl="0">
              <a:spcBef>
                <a:spcPts val="0"/>
              </a:spcBef>
              <a:buNone/>
            </a:pPr>
            <a:r>
              <a:rPr lang="en" sz="1800" dirty="0" smtClean="0">
                <a:solidFill>
                  <a:srgbClr val="151515"/>
                </a:solidFill>
                <a:latin typeface="Tahoma" panose="020B0604030504040204" pitchFamily="34" charset="0"/>
                <a:ea typeface="Oswald"/>
                <a:cs typeface="Tahoma" panose="020B0604030504040204" pitchFamily="34" charset="0"/>
                <a:sym typeface="Oswald"/>
              </a:rPr>
              <a:t>	Disconnects people from a “fantasy bond” with their parents</a:t>
            </a:r>
            <a:endParaRPr lang="en" sz="1800" dirty="0">
              <a:solidFill>
                <a:srgbClr val="151515"/>
              </a:solidFill>
              <a:latin typeface="Tahoma" panose="020B0604030504040204" pitchFamily="34" charset="0"/>
              <a:ea typeface="Tahoma" panose="020B0604030504040204" pitchFamily="34" charset="0"/>
              <a:cs typeface="Tahoma" panose="020B0604030504040204" pitchFamily="34" charset="0"/>
            </a:endParaRPr>
          </a:p>
        </p:txBody>
      </p:sp>
      <p:sp>
        <p:nvSpPr>
          <p:cNvPr id="184" name="Shape 184"/>
          <p:cNvSpPr txBox="1">
            <a:spLocks noGrp="1"/>
          </p:cNvSpPr>
          <p:nvPr>
            <p:ph type="body" idx="4294967295"/>
          </p:nvPr>
        </p:nvSpPr>
        <p:spPr>
          <a:xfrm>
            <a:off x="3429000" y="3486150"/>
            <a:ext cx="2418600" cy="1304999"/>
          </a:xfrm>
          <a:prstGeom prst="rect">
            <a:avLst/>
          </a:prstGeom>
        </p:spPr>
        <p:txBody>
          <a:bodyPr lIns="91425" tIns="91425" rIns="91425" bIns="91425" anchor="t" anchorCtr="0">
            <a:noAutofit/>
          </a:bodyPr>
          <a:lstStyle/>
          <a:p>
            <a:pPr lvl="0" rtl="0">
              <a:spcBef>
                <a:spcPts val="0"/>
              </a:spcBef>
              <a:buNone/>
            </a:pPr>
            <a:r>
              <a:rPr lang="en" sz="1800" dirty="0" smtClean="0">
                <a:solidFill>
                  <a:srgbClr val="151515"/>
                </a:solidFill>
                <a:latin typeface="Tahoma" panose="020B0604030504040204" pitchFamily="34" charset="0"/>
                <a:ea typeface="Oswald"/>
                <a:cs typeface="Tahoma" panose="020B0604030504040204" pitchFamily="34" charset="0"/>
                <a:sym typeface="Oswald"/>
              </a:rPr>
              <a:t>	Arouses guilt in relation to surpassing a parent</a:t>
            </a:r>
            <a:endParaRPr lang="en" sz="1800" dirty="0">
              <a:solidFill>
                <a:srgbClr val="151515"/>
              </a:solidFill>
              <a:latin typeface="Tahoma" panose="020B0604030504040204" pitchFamily="34" charset="0"/>
              <a:ea typeface="Tahoma" panose="020B0604030504040204" pitchFamily="34" charset="0"/>
              <a:cs typeface="Tahoma" panose="020B0604030504040204" pitchFamily="34" charset="0"/>
            </a:endParaRPr>
          </a:p>
        </p:txBody>
      </p:sp>
      <p:sp>
        <p:nvSpPr>
          <p:cNvPr id="185" name="Shape 185"/>
          <p:cNvSpPr txBox="1">
            <a:spLocks noGrp="1"/>
          </p:cNvSpPr>
          <p:nvPr>
            <p:ph type="body" idx="4294967295"/>
          </p:nvPr>
        </p:nvSpPr>
        <p:spPr>
          <a:xfrm>
            <a:off x="5971746" y="3486150"/>
            <a:ext cx="2418600" cy="1304999"/>
          </a:xfrm>
          <a:prstGeom prst="rect">
            <a:avLst/>
          </a:prstGeom>
        </p:spPr>
        <p:txBody>
          <a:bodyPr lIns="91425" tIns="91425" rIns="91425" bIns="91425" anchor="t" anchorCtr="0">
            <a:noAutofit/>
          </a:bodyPr>
          <a:lstStyle/>
          <a:p>
            <a:pPr lvl="0" rtl="0">
              <a:spcBef>
                <a:spcPts val="0"/>
              </a:spcBef>
              <a:buNone/>
            </a:pPr>
            <a:r>
              <a:rPr lang="en" sz="1800" dirty="0" smtClean="0">
                <a:solidFill>
                  <a:srgbClr val="151515"/>
                </a:solidFill>
                <a:latin typeface="Tahoma" panose="020B0604030504040204" pitchFamily="34" charset="0"/>
                <a:ea typeface="Oswald"/>
                <a:cs typeface="Tahoma" panose="020B0604030504040204" pitchFamily="34" charset="0"/>
                <a:sym typeface="Oswald"/>
              </a:rPr>
              <a:t>	Stirs up existential issues</a:t>
            </a:r>
            <a:endParaRPr lang="en" sz="1800" dirty="0">
              <a:solidFill>
                <a:srgbClr val="151515"/>
              </a:solidFill>
              <a:latin typeface="Tahoma" panose="020B0604030504040204" pitchFamily="34" charset="0"/>
              <a:ea typeface="Oswald"/>
              <a:cs typeface="Tahoma" panose="020B0604030504040204" pitchFamily="34" charset="0"/>
              <a:sym typeface="Oswald"/>
            </a:endParaRPr>
          </a:p>
        </p:txBody>
      </p:sp>
      <p:grpSp>
        <p:nvGrpSpPr>
          <p:cNvPr id="206" name="Shape 206"/>
          <p:cNvGrpSpPr/>
          <p:nvPr/>
        </p:nvGrpSpPr>
        <p:grpSpPr>
          <a:xfrm>
            <a:off x="3563298" y="3181350"/>
            <a:ext cx="170502" cy="319300"/>
            <a:chOff x="3386850" y="2264625"/>
            <a:chExt cx="203950" cy="509250"/>
          </a:xfrm>
          <a:solidFill>
            <a:schemeClr val="tx1">
              <a:lumMod val="95000"/>
              <a:lumOff val="5000"/>
            </a:schemeClr>
          </a:solidFill>
        </p:grpSpPr>
        <p:sp>
          <p:nvSpPr>
            <p:cNvPr id="207" name="Shape 207"/>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solidFill>
                <a:schemeClr val="tx1">
                  <a:lumMod val="95000"/>
                  <a:lumOff val="5000"/>
                </a:schemeClr>
              </a:solidFill>
            </a:ln>
          </p:spPr>
          <p:txBody>
            <a:bodyPr lIns="91425" tIns="91425" rIns="91425" bIns="91425" anchor="ctr" anchorCtr="0">
              <a:noAutofit/>
            </a:bodyPr>
            <a:lstStyle/>
            <a:p>
              <a:pPr lvl="0">
                <a:spcBef>
                  <a:spcPts val="0"/>
                </a:spcBef>
                <a:buNone/>
              </a:pPr>
              <a:endParaRPr>
                <a:solidFill>
                  <a:schemeClr val="tx1"/>
                </a:solidFill>
                <a:latin typeface="Barlow" panose="020B0604020202020204" charset="0"/>
              </a:endParaRPr>
            </a:p>
          </p:txBody>
        </p:sp>
        <p:sp>
          <p:nvSpPr>
            <p:cNvPr id="208" name="Shape 208"/>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solidFill>
                <a:schemeClr val="tx1">
                  <a:lumMod val="95000"/>
                  <a:lumOff val="5000"/>
                </a:schemeClr>
              </a:solidFill>
            </a:ln>
          </p:spPr>
          <p:txBody>
            <a:bodyPr lIns="91425" tIns="91425" rIns="91425" bIns="91425" anchor="ctr" anchorCtr="0">
              <a:noAutofit/>
            </a:bodyPr>
            <a:lstStyle/>
            <a:p>
              <a:pPr lvl="0">
                <a:spcBef>
                  <a:spcPts val="0"/>
                </a:spcBef>
                <a:buNone/>
              </a:pPr>
              <a:endParaRPr>
                <a:solidFill>
                  <a:schemeClr val="tx1"/>
                </a:solidFill>
                <a:latin typeface="Barlow" panose="020B0604020202020204" charset="0"/>
              </a:endParaRPr>
            </a:p>
          </p:txBody>
        </p:sp>
      </p:grpSp>
      <p:grpSp>
        <p:nvGrpSpPr>
          <p:cNvPr id="35" name="Shape 206"/>
          <p:cNvGrpSpPr/>
          <p:nvPr/>
        </p:nvGrpSpPr>
        <p:grpSpPr>
          <a:xfrm>
            <a:off x="974791" y="3146198"/>
            <a:ext cx="202457" cy="375893"/>
            <a:chOff x="3386850" y="2264625"/>
            <a:chExt cx="203950" cy="509250"/>
          </a:xfrm>
          <a:solidFill>
            <a:srgbClr val="FFC000"/>
          </a:solidFill>
        </p:grpSpPr>
        <p:sp>
          <p:nvSpPr>
            <p:cNvPr id="36" name="Shape 207"/>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solidFill>
                <a:srgbClr val="FFC000"/>
              </a:solidFill>
            </a:ln>
          </p:spPr>
          <p:txBody>
            <a:bodyPr lIns="91425" tIns="91425" rIns="91425" bIns="91425" anchor="ctr" anchorCtr="0">
              <a:noAutofit/>
            </a:bodyPr>
            <a:lstStyle/>
            <a:p>
              <a:pPr lvl="0">
                <a:spcBef>
                  <a:spcPts val="0"/>
                </a:spcBef>
                <a:buNone/>
              </a:pPr>
              <a:endParaRPr>
                <a:solidFill>
                  <a:srgbClr val="FFC000"/>
                </a:solidFill>
                <a:latin typeface="Barlow" panose="020B0604020202020204" charset="0"/>
              </a:endParaRPr>
            </a:p>
          </p:txBody>
        </p:sp>
        <p:sp>
          <p:nvSpPr>
            <p:cNvPr id="37" name="Shape 208"/>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solidFill>
                <a:srgbClr val="FFC000"/>
              </a:solidFill>
            </a:ln>
          </p:spPr>
          <p:txBody>
            <a:bodyPr lIns="91425" tIns="91425" rIns="91425" bIns="91425" anchor="ctr" anchorCtr="0">
              <a:noAutofit/>
            </a:bodyPr>
            <a:lstStyle/>
            <a:p>
              <a:pPr lvl="0">
                <a:spcBef>
                  <a:spcPts val="0"/>
                </a:spcBef>
                <a:buNone/>
              </a:pPr>
              <a:endParaRPr>
                <a:solidFill>
                  <a:srgbClr val="FFC000"/>
                </a:solidFill>
                <a:latin typeface="Barlow" panose="020B0604020202020204" charset="0"/>
              </a:endParaRPr>
            </a:p>
          </p:txBody>
        </p:sp>
      </p:grpSp>
      <p:grpSp>
        <p:nvGrpSpPr>
          <p:cNvPr id="38" name="Shape 206"/>
          <p:cNvGrpSpPr/>
          <p:nvPr/>
        </p:nvGrpSpPr>
        <p:grpSpPr>
          <a:xfrm>
            <a:off x="1650802" y="3317091"/>
            <a:ext cx="112747" cy="205000"/>
            <a:chOff x="3386850" y="2264625"/>
            <a:chExt cx="203950" cy="509250"/>
          </a:xfrm>
          <a:solidFill>
            <a:srgbClr val="FFC000"/>
          </a:solidFill>
        </p:grpSpPr>
        <p:sp>
          <p:nvSpPr>
            <p:cNvPr id="39" name="Shape 207"/>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solidFill>
                <a:srgbClr val="FFC000"/>
              </a:solidFill>
            </a:ln>
          </p:spPr>
          <p:txBody>
            <a:bodyPr lIns="91425" tIns="91425" rIns="91425" bIns="91425" anchor="ctr" anchorCtr="0">
              <a:noAutofit/>
            </a:bodyPr>
            <a:lstStyle/>
            <a:p>
              <a:pPr lvl="0">
                <a:spcBef>
                  <a:spcPts val="0"/>
                </a:spcBef>
                <a:buNone/>
              </a:pPr>
              <a:endParaRPr>
                <a:solidFill>
                  <a:srgbClr val="FFC000"/>
                </a:solidFill>
                <a:latin typeface="Barlow" panose="020B0604020202020204" charset="0"/>
              </a:endParaRPr>
            </a:p>
          </p:txBody>
        </p:sp>
        <p:sp>
          <p:nvSpPr>
            <p:cNvPr id="40" name="Shape 208"/>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solidFill>
                <a:srgbClr val="FFC000"/>
              </a:solidFill>
            </a:ln>
          </p:spPr>
          <p:txBody>
            <a:bodyPr lIns="91425" tIns="91425" rIns="91425" bIns="91425" anchor="ctr" anchorCtr="0">
              <a:noAutofit/>
            </a:bodyPr>
            <a:lstStyle/>
            <a:p>
              <a:pPr lvl="0">
                <a:spcBef>
                  <a:spcPts val="0"/>
                </a:spcBef>
                <a:buNone/>
              </a:pPr>
              <a:endParaRPr>
                <a:solidFill>
                  <a:srgbClr val="FFC000"/>
                </a:solidFill>
                <a:latin typeface="Barlow" panose="020B0604020202020204" charset="0"/>
              </a:endParaRPr>
            </a:p>
          </p:txBody>
        </p:sp>
      </p:grpSp>
      <p:grpSp>
        <p:nvGrpSpPr>
          <p:cNvPr id="41" name="Shape 206"/>
          <p:cNvGrpSpPr/>
          <p:nvPr/>
        </p:nvGrpSpPr>
        <p:grpSpPr>
          <a:xfrm>
            <a:off x="1178294" y="1499073"/>
            <a:ext cx="170502" cy="319300"/>
            <a:chOff x="3386850" y="2264625"/>
            <a:chExt cx="203950" cy="509250"/>
          </a:xfrm>
          <a:solidFill>
            <a:srgbClr val="FFC000"/>
          </a:solidFill>
        </p:grpSpPr>
        <p:sp>
          <p:nvSpPr>
            <p:cNvPr id="42" name="Shape 207"/>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solidFill>
                <a:srgbClr val="FFC000"/>
              </a:solidFill>
            </a:ln>
          </p:spPr>
          <p:txBody>
            <a:bodyPr lIns="91425" tIns="91425" rIns="91425" bIns="91425" anchor="ctr" anchorCtr="0">
              <a:noAutofit/>
            </a:bodyPr>
            <a:lstStyle/>
            <a:p>
              <a:pPr lvl="0">
                <a:spcBef>
                  <a:spcPts val="0"/>
                </a:spcBef>
                <a:buNone/>
              </a:pPr>
              <a:endParaRPr>
                <a:solidFill>
                  <a:schemeClr val="tx1"/>
                </a:solidFill>
                <a:latin typeface="Barlow" panose="020B0604020202020204" charset="0"/>
              </a:endParaRPr>
            </a:p>
          </p:txBody>
        </p:sp>
        <p:sp>
          <p:nvSpPr>
            <p:cNvPr id="43" name="Shape 208"/>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solidFill>
                <a:srgbClr val="FFC000"/>
              </a:solidFill>
            </a:ln>
          </p:spPr>
          <p:txBody>
            <a:bodyPr lIns="91425" tIns="91425" rIns="91425" bIns="91425" anchor="ctr" anchorCtr="0">
              <a:noAutofit/>
            </a:bodyPr>
            <a:lstStyle/>
            <a:p>
              <a:pPr lvl="0">
                <a:spcBef>
                  <a:spcPts val="0"/>
                </a:spcBef>
                <a:buNone/>
              </a:pPr>
              <a:endParaRPr>
                <a:solidFill>
                  <a:schemeClr val="tx1"/>
                </a:solidFill>
                <a:latin typeface="Barlow" panose="020B0604020202020204" charset="0"/>
              </a:endParaRPr>
            </a:p>
          </p:txBody>
        </p:sp>
      </p:grpSp>
      <p:sp>
        <p:nvSpPr>
          <p:cNvPr id="3" name="Cloud Callout 2"/>
          <p:cNvSpPr/>
          <p:nvPr/>
        </p:nvSpPr>
        <p:spPr>
          <a:xfrm>
            <a:off x="3796344" y="2952750"/>
            <a:ext cx="318456" cy="220519"/>
          </a:xfrm>
          <a:prstGeom prst="cloudCallout">
            <a:avLst>
              <a:gd name="adj1" fmla="val -71734"/>
              <a:gd name="adj2" fmla="val 74187"/>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latin typeface="Barlow" panose="020B0604020202020204" charset="0"/>
            </a:endParaRPr>
          </a:p>
        </p:txBody>
      </p:sp>
      <p:sp>
        <p:nvSpPr>
          <p:cNvPr id="6" name="Left-Right Arrow 5"/>
          <p:cNvSpPr/>
          <p:nvPr/>
        </p:nvSpPr>
        <p:spPr>
          <a:xfrm>
            <a:off x="1255940" y="3362442"/>
            <a:ext cx="279011" cy="89002"/>
          </a:xfrm>
          <a:prstGeom prst="leftRightArrow">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latin typeface="Barlow" panose="020B0604020202020204" charset="0"/>
            </a:endParaRPr>
          </a:p>
        </p:txBody>
      </p:sp>
      <p:cxnSp>
        <p:nvCxnSpPr>
          <p:cNvPr id="8" name="Straight Connector 7"/>
          <p:cNvCxnSpPr/>
          <p:nvPr/>
        </p:nvCxnSpPr>
        <p:spPr>
          <a:xfrm flipV="1">
            <a:off x="1424457" y="1492256"/>
            <a:ext cx="142436" cy="4211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414495" y="1640359"/>
            <a:ext cx="120454" cy="5166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424457" y="1600341"/>
            <a:ext cx="142436"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3079" name="Picture 7" descr="C:\Documents and Settings\cfirestone.SCM\Local Settings\Temporary Internet Files\Content.IE5\K9A4BIUW\uhr[1].png"/>
          <p:cNvPicPr>
            <a:picLocks noChangeAspect="1" noChangeArrowheads="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03645" y="3146198"/>
            <a:ext cx="396239" cy="3522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3" name="Picture 11" descr="C:\Documents and Settings\cfirestone.SCM\Local Settings\Temporary Internet Files\Content.IE5\11G32CMP\mirror-mirror[1].png"/>
          <p:cNvPicPr>
            <a:picLocks noChangeAspect="1" noChangeArrowheads="1"/>
          </p:cNvPicPr>
          <p:nvPr/>
        </p:nvPicPr>
        <p:blipFill>
          <a:blip r:embed="rId5">
            <a:duotone>
              <a:prstClr val="black"/>
              <a:srgbClr val="FFC000">
                <a:tint val="45000"/>
                <a:satMod val="400000"/>
              </a:srgb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019800" y="1428750"/>
            <a:ext cx="441345" cy="400050"/>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Shape 206"/>
          <p:cNvGrpSpPr/>
          <p:nvPr/>
        </p:nvGrpSpPr>
        <p:grpSpPr>
          <a:xfrm>
            <a:off x="6400800" y="1513315"/>
            <a:ext cx="166759" cy="305057"/>
            <a:chOff x="3386850" y="2264625"/>
            <a:chExt cx="203950" cy="509250"/>
          </a:xfrm>
        </p:grpSpPr>
        <p:sp>
          <p:nvSpPr>
            <p:cNvPr id="68" name="Shape 207"/>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C000"/>
            </a:solidFill>
            <a:ln>
              <a:solidFill>
                <a:srgbClr val="FFC000"/>
              </a:solidFill>
            </a:ln>
          </p:spPr>
          <p:txBody>
            <a:bodyPr lIns="91425" tIns="91425" rIns="91425" bIns="91425" anchor="ctr" anchorCtr="0">
              <a:noAutofit/>
            </a:bodyPr>
            <a:lstStyle/>
            <a:p>
              <a:pPr lvl="0">
                <a:spcBef>
                  <a:spcPts val="0"/>
                </a:spcBef>
                <a:buNone/>
              </a:pPr>
              <a:endParaRPr>
                <a:solidFill>
                  <a:schemeClr val="tx1"/>
                </a:solidFill>
                <a:latin typeface="Barlow" panose="020B0604020202020204" charset="0"/>
              </a:endParaRPr>
            </a:p>
          </p:txBody>
        </p:sp>
        <p:sp>
          <p:nvSpPr>
            <p:cNvPr id="69" name="Shape 208"/>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C000"/>
            </a:solidFill>
            <a:ln>
              <a:solidFill>
                <a:srgbClr val="FFC000"/>
              </a:solidFill>
            </a:ln>
          </p:spPr>
          <p:txBody>
            <a:bodyPr lIns="91425" tIns="91425" rIns="91425" bIns="91425" anchor="ctr" anchorCtr="0">
              <a:noAutofit/>
            </a:bodyPr>
            <a:lstStyle/>
            <a:p>
              <a:pPr lvl="0">
                <a:spcBef>
                  <a:spcPts val="0"/>
                </a:spcBef>
                <a:buNone/>
              </a:pPr>
              <a:endParaRPr>
                <a:solidFill>
                  <a:schemeClr val="tx1"/>
                </a:solidFill>
                <a:latin typeface="Barlow" panose="020B0604020202020204" charset="0"/>
              </a:endParaRPr>
            </a:p>
          </p:txBody>
        </p:sp>
      </p:grpSp>
      <p:sp>
        <p:nvSpPr>
          <p:cNvPr id="33" name="Google Shape;511;p39"/>
          <p:cNvSpPr/>
          <p:nvPr/>
        </p:nvSpPr>
        <p:spPr>
          <a:xfrm>
            <a:off x="3531617" y="1541484"/>
            <a:ext cx="305341" cy="305341"/>
          </a:xfrm>
          <a:custGeom>
            <a:avLst/>
            <a:gdLst/>
            <a:ahLst/>
            <a:cxnLst/>
            <a:rect l="l" t="t" r="r" b="b"/>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7645" y="10063"/>
                </a:moveTo>
                <a:lnTo>
                  <a:pt x="8207" y="10112"/>
                </a:lnTo>
                <a:lnTo>
                  <a:pt x="8768" y="10185"/>
                </a:lnTo>
                <a:lnTo>
                  <a:pt x="9281" y="10307"/>
                </a:lnTo>
                <a:lnTo>
                  <a:pt x="9819" y="10503"/>
                </a:lnTo>
                <a:lnTo>
                  <a:pt x="10307" y="10747"/>
                </a:lnTo>
                <a:lnTo>
                  <a:pt x="10796" y="11016"/>
                </a:lnTo>
                <a:lnTo>
                  <a:pt x="11235" y="11358"/>
                </a:lnTo>
                <a:lnTo>
                  <a:pt x="11650" y="11724"/>
                </a:lnTo>
                <a:lnTo>
                  <a:pt x="11699" y="11797"/>
                </a:lnTo>
                <a:lnTo>
                  <a:pt x="11748" y="11895"/>
                </a:lnTo>
                <a:lnTo>
                  <a:pt x="11772" y="11993"/>
                </a:lnTo>
                <a:lnTo>
                  <a:pt x="11797" y="12066"/>
                </a:lnTo>
                <a:lnTo>
                  <a:pt x="11772" y="12164"/>
                </a:lnTo>
                <a:lnTo>
                  <a:pt x="11748" y="12261"/>
                </a:lnTo>
                <a:lnTo>
                  <a:pt x="11699" y="12335"/>
                </a:lnTo>
                <a:lnTo>
                  <a:pt x="11650" y="12432"/>
                </a:lnTo>
                <a:lnTo>
                  <a:pt x="11577" y="12481"/>
                </a:lnTo>
                <a:lnTo>
                  <a:pt x="11479" y="12530"/>
                </a:lnTo>
                <a:lnTo>
                  <a:pt x="11406" y="12554"/>
                </a:lnTo>
                <a:lnTo>
                  <a:pt x="11211" y="12554"/>
                </a:lnTo>
                <a:lnTo>
                  <a:pt x="11113" y="12530"/>
                </a:lnTo>
                <a:lnTo>
                  <a:pt x="11040" y="12481"/>
                </a:lnTo>
                <a:lnTo>
                  <a:pt x="10966" y="12432"/>
                </a:lnTo>
                <a:lnTo>
                  <a:pt x="10600" y="12115"/>
                </a:lnTo>
                <a:lnTo>
                  <a:pt x="10234" y="11846"/>
                </a:lnTo>
                <a:lnTo>
                  <a:pt x="9843" y="11602"/>
                </a:lnTo>
                <a:lnTo>
                  <a:pt x="9428" y="11406"/>
                </a:lnTo>
                <a:lnTo>
                  <a:pt x="9013" y="11260"/>
                </a:lnTo>
                <a:lnTo>
                  <a:pt x="8573" y="11138"/>
                </a:lnTo>
                <a:lnTo>
                  <a:pt x="8109" y="11065"/>
                </a:lnTo>
                <a:lnTo>
                  <a:pt x="7645" y="11040"/>
                </a:lnTo>
                <a:lnTo>
                  <a:pt x="7181" y="11065"/>
                </a:lnTo>
                <a:lnTo>
                  <a:pt x="6717" y="11138"/>
                </a:lnTo>
                <a:lnTo>
                  <a:pt x="6277" y="11260"/>
                </a:lnTo>
                <a:lnTo>
                  <a:pt x="5862" y="11406"/>
                </a:lnTo>
                <a:lnTo>
                  <a:pt x="5447" y="11602"/>
                </a:lnTo>
                <a:lnTo>
                  <a:pt x="5056" y="11846"/>
                </a:lnTo>
                <a:lnTo>
                  <a:pt x="4690" y="12115"/>
                </a:lnTo>
                <a:lnTo>
                  <a:pt x="4323" y="12432"/>
                </a:lnTo>
                <a:lnTo>
                  <a:pt x="4250" y="12481"/>
                </a:lnTo>
                <a:lnTo>
                  <a:pt x="4177" y="12530"/>
                </a:lnTo>
                <a:lnTo>
                  <a:pt x="4079" y="12554"/>
                </a:lnTo>
                <a:lnTo>
                  <a:pt x="3884" y="12554"/>
                </a:lnTo>
                <a:lnTo>
                  <a:pt x="3811" y="12530"/>
                </a:lnTo>
                <a:lnTo>
                  <a:pt x="3713" y="12481"/>
                </a:lnTo>
                <a:lnTo>
                  <a:pt x="3640" y="12432"/>
                </a:lnTo>
                <a:lnTo>
                  <a:pt x="3591" y="12335"/>
                </a:lnTo>
                <a:lnTo>
                  <a:pt x="3542" y="12261"/>
                </a:lnTo>
                <a:lnTo>
                  <a:pt x="3517" y="12164"/>
                </a:lnTo>
                <a:lnTo>
                  <a:pt x="3493" y="12066"/>
                </a:lnTo>
                <a:lnTo>
                  <a:pt x="3517" y="11993"/>
                </a:lnTo>
                <a:lnTo>
                  <a:pt x="3542" y="11895"/>
                </a:lnTo>
                <a:lnTo>
                  <a:pt x="3591" y="11797"/>
                </a:lnTo>
                <a:lnTo>
                  <a:pt x="3640" y="11724"/>
                </a:lnTo>
                <a:lnTo>
                  <a:pt x="4055" y="11358"/>
                </a:lnTo>
                <a:lnTo>
                  <a:pt x="4494" y="11016"/>
                </a:lnTo>
                <a:lnTo>
                  <a:pt x="4983" y="10747"/>
                </a:lnTo>
                <a:lnTo>
                  <a:pt x="5471" y="10503"/>
                </a:lnTo>
                <a:lnTo>
                  <a:pt x="6009" y="10307"/>
                </a:lnTo>
                <a:lnTo>
                  <a:pt x="6521" y="10185"/>
                </a:lnTo>
                <a:lnTo>
                  <a:pt x="7083" y="10112"/>
                </a:lnTo>
                <a:lnTo>
                  <a:pt x="7645" y="10063"/>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1" y="8427"/>
                </a:lnTo>
                <a:lnTo>
                  <a:pt x="15289" y="8036"/>
                </a:lnTo>
                <a:lnTo>
                  <a:pt x="15289" y="7645"/>
                </a:lnTo>
                <a:lnTo>
                  <a:pt x="15289" y="7255"/>
                </a:lnTo>
                <a:lnTo>
                  <a:pt x="15241"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rgbClr val="FFB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7936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animEffect transition="in" filter="fade">
                                      <p:cBhvr>
                                        <p:cTn id="7" dur="1000"/>
                                        <p:tgtEl>
                                          <p:spTgt spid="18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1000"/>
                                        <p:tgtEl>
                                          <p:spTgt spid="51"/>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1000"/>
                                        <p:tgtEl>
                                          <p:spTgt spid="52"/>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1">
                                            <p:txEl>
                                              <p:pRg st="0" end="0"/>
                                            </p:txEl>
                                          </p:spTgt>
                                        </p:tgtEl>
                                        <p:attrNameLst>
                                          <p:attrName>style.visibility</p:attrName>
                                        </p:attrNameLst>
                                      </p:cBhvr>
                                      <p:to>
                                        <p:strVal val="visible"/>
                                      </p:to>
                                    </p:set>
                                    <p:animEffect transition="in" filter="fade">
                                      <p:cBhvr>
                                        <p:cTn id="24" dur="1000"/>
                                        <p:tgtEl>
                                          <p:spTgt spid="18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2">
                                            <p:txEl>
                                              <p:pRg st="0" end="0"/>
                                            </p:txEl>
                                          </p:spTgt>
                                        </p:tgtEl>
                                        <p:attrNameLst>
                                          <p:attrName>style.visibility</p:attrName>
                                        </p:attrNameLst>
                                      </p:cBhvr>
                                      <p:to>
                                        <p:strVal val="visible"/>
                                      </p:to>
                                    </p:set>
                                    <p:animEffect transition="in" filter="fade">
                                      <p:cBhvr>
                                        <p:cTn id="29" dur="1000"/>
                                        <p:tgtEl>
                                          <p:spTgt spid="182">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1000"/>
                                        <p:tgtEl>
                                          <p:spTgt spid="67"/>
                                        </p:tgtEl>
                                      </p:cBhvr>
                                    </p:animEffect>
                                  </p:childTnLst>
                                </p:cTn>
                              </p:par>
                              <p:par>
                                <p:cTn id="33" presetID="10" presetClass="entr" presetSubtype="0" fill="hold" nodeType="withEffect">
                                  <p:stCondLst>
                                    <p:cond delay="0"/>
                                  </p:stCondLst>
                                  <p:childTnLst>
                                    <p:set>
                                      <p:cBhvr>
                                        <p:cTn id="34" dur="1" fill="hold">
                                          <p:stCondLst>
                                            <p:cond delay="0"/>
                                          </p:stCondLst>
                                        </p:cTn>
                                        <p:tgtEl>
                                          <p:spTgt spid="3083"/>
                                        </p:tgtEl>
                                        <p:attrNameLst>
                                          <p:attrName>style.visibility</p:attrName>
                                        </p:attrNameLst>
                                      </p:cBhvr>
                                      <p:to>
                                        <p:strVal val="visible"/>
                                      </p:to>
                                    </p:set>
                                    <p:animEffect transition="in" filter="fade">
                                      <p:cBhvr>
                                        <p:cTn id="35" dur="1000"/>
                                        <p:tgtEl>
                                          <p:spTgt spid="308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3">
                                            <p:txEl>
                                              <p:pRg st="0" end="0"/>
                                            </p:txEl>
                                          </p:spTgt>
                                        </p:tgtEl>
                                        <p:attrNameLst>
                                          <p:attrName>style.visibility</p:attrName>
                                        </p:attrNameLst>
                                      </p:cBhvr>
                                      <p:to>
                                        <p:strVal val="visible"/>
                                      </p:to>
                                    </p:set>
                                    <p:animEffect transition="in" filter="fade">
                                      <p:cBhvr>
                                        <p:cTn id="40" dur="1000"/>
                                        <p:tgtEl>
                                          <p:spTgt spid="183">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1000"/>
                                        <p:tgtEl>
                                          <p:spTgt spid="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4">
                                            <p:txEl>
                                              <p:pRg st="0" end="0"/>
                                            </p:txEl>
                                          </p:spTgt>
                                        </p:tgtEl>
                                        <p:attrNameLst>
                                          <p:attrName>style.visibility</p:attrName>
                                        </p:attrNameLst>
                                      </p:cBhvr>
                                      <p:to>
                                        <p:strVal val="visible"/>
                                      </p:to>
                                    </p:set>
                                    <p:animEffect transition="in" filter="fade">
                                      <p:cBhvr>
                                        <p:cTn id="54" dur="1000"/>
                                        <p:tgtEl>
                                          <p:spTgt spid="184">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06"/>
                                        </p:tgtEl>
                                        <p:attrNameLst>
                                          <p:attrName>style.visibility</p:attrName>
                                        </p:attrNameLst>
                                      </p:cBhvr>
                                      <p:to>
                                        <p:strVal val="visible"/>
                                      </p:to>
                                    </p:set>
                                    <p:animEffect transition="in" filter="fade">
                                      <p:cBhvr>
                                        <p:cTn id="57" dur="1000"/>
                                        <p:tgtEl>
                                          <p:spTgt spid="20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85">
                                            <p:txEl>
                                              <p:pRg st="0" end="0"/>
                                            </p:txEl>
                                          </p:spTgt>
                                        </p:tgtEl>
                                        <p:attrNameLst>
                                          <p:attrName>style.visibility</p:attrName>
                                        </p:attrNameLst>
                                      </p:cBhvr>
                                      <p:to>
                                        <p:strVal val="visible"/>
                                      </p:to>
                                    </p:set>
                                    <p:animEffect transition="in" filter="fade">
                                      <p:cBhvr>
                                        <p:cTn id="65" dur="1000"/>
                                        <p:tgtEl>
                                          <p:spTgt spid="185">
                                            <p:txEl>
                                              <p:pRg st="0" end="0"/>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3079"/>
                                        </p:tgtEl>
                                        <p:attrNameLst>
                                          <p:attrName>style.visibility</p:attrName>
                                        </p:attrNameLst>
                                      </p:cBhvr>
                                      <p:to>
                                        <p:strVal val="visible"/>
                                      </p:to>
                                    </p:set>
                                    <p:animEffect transition="in" filter="fade">
                                      <p:cBhvr>
                                        <p:cTn id="68" dur="1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build="p"/>
      <p:bldP spid="181" grpId="0" build="p"/>
      <p:bldP spid="182" grpId="0" build="p"/>
      <p:bldP spid="183" grpId="0" build="p"/>
      <p:bldP spid="184" grpId="0" build="p"/>
      <p:bldP spid="185" grpId="0" build="p"/>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200"/>
          <p:cNvSpPr txBox="1">
            <a:spLocks/>
          </p:cNvSpPr>
          <p:nvPr/>
        </p:nvSpPr>
        <p:spPr>
          <a:xfrm>
            <a:off x="228600" y="1200150"/>
            <a:ext cx="8850968" cy="580799"/>
          </a:xfrm>
          <a:prstGeom prst="rect">
            <a:avLst/>
          </a:prstGeom>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 sz="2100" dirty="0" smtClean="0">
                <a:solidFill>
                  <a:schemeClr val="tx1">
                    <a:lumMod val="95000"/>
                    <a:lumOff val="5000"/>
                  </a:schemeClr>
                </a:solidFill>
                <a:latin typeface="Tahoma" panose="020B0604030504040204" pitchFamily="34" charset="0"/>
                <a:ea typeface="Segoe UI" panose="020B0502040204020203" pitchFamily="34" charset="0"/>
                <a:cs typeface="Segoe UI" panose="020B0502040204020203" pitchFamily="34" charset="0"/>
              </a:rPr>
              <a:t>Integrates psychoanalytic and existential</a:t>
            </a:r>
            <a:r>
              <a:rPr lang="en" sz="2100" dirty="0" smtClean="0">
                <a:solidFill>
                  <a:schemeClr val="tx1">
                    <a:lumMod val="95000"/>
                    <a:lumOff val="5000"/>
                  </a:schemeClr>
                </a:solidFill>
                <a:highlight>
                  <a:srgbClr val="FFCD00"/>
                </a:highlight>
                <a:latin typeface="Tahoma" panose="020B0604030504040204" pitchFamily="34" charset="0"/>
                <a:ea typeface="Segoe UI" panose="020B0502040204020203" pitchFamily="34" charset="0"/>
                <a:cs typeface="Segoe UI" panose="020B0502040204020203" pitchFamily="34" charset="0"/>
              </a:rPr>
              <a:t> </a:t>
            </a:r>
            <a:r>
              <a:rPr lang="en" sz="2100" dirty="0" smtClean="0">
                <a:solidFill>
                  <a:schemeClr val="tx1">
                    <a:lumMod val="95000"/>
                    <a:lumOff val="5000"/>
                  </a:schemeClr>
                </a:solidFill>
                <a:latin typeface="Tahoma" panose="020B0604030504040204" pitchFamily="34" charset="0"/>
                <a:ea typeface="Segoe UI" panose="020B0502040204020203" pitchFamily="34" charset="0"/>
                <a:cs typeface="Segoe UI" panose="020B0502040204020203" pitchFamily="34" charset="0"/>
              </a:rPr>
              <a:t> systems of thought</a:t>
            </a:r>
            <a:endParaRPr lang="en" sz="2100" dirty="0">
              <a:solidFill>
                <a:schemeClr val="tx1">
                  <a:lumMod val="95000"/>
                  <a:lumOff val="5000"/>
                </a:schemeClr>
              </a:solidFill>
              <a:latin typeface="Tahoma" panose="020B0604030504040204" pitchFamily="34" charset="0"/>
              <a:ea typeface="Segoe UI" panose="020B0502040204020203" pitchFamily="34" charset="0"/>
              <a:cs typeface="Segoe UI" panose="020B0502040204020203" pitchFamily="34" charset="0"/>
            </a:endParaRPr>
          </a:p>
        </p:txBody>
      </p:sp>
      <p:sp>
        <p:nvSpPr>
          <p:cNvPr id="26" name="Shape 200"/>
          <p:cNvSpPr txBox="1">
            <a:spLocks/>
          </p:cNvSpPr>
          <p:nvPr/>
        </p:nvSpPr>
        <p:spPr>
          <a:xfrm>
            <a:off x="304801" y="971550"/>
            <a:ext cx="8915399" cy="580799"/>
          </a:xfrm>
          <a:prstGeom prst="rect">
            <a:avLst/>
          </a:prstGeom>
          <a:noFill/>
          <a:ln w="38100">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Lora"/>
              <a:buNone/>
              <a:defRPr sz="2000" b="1" i="0" u="none" strike="noStrike" cap="none">
                <a:solidFill>
                  <a:srgbClr val="000000"/>
                </a:solidFill>
                <a:latin typeface="Lora"/>
                <a:ea typeface="Lora"/>
                <a:cs typeface="Lora"/>
                <a:sym typeface="Lora"/>
              </a:defRPr>
            </a:lvl1pPr>
            <a:lvl2pPr lvl="1">
              <a:spcBef>
                <a:spcPts val="0"/>
              </a:spcBef>
              <a:buSzPct val="100000"/>
              <a:buFont typeface="Lora"/>
              <a:buNone/>
              <a:defRPr sz="2000" b="1">
                <a:latin typeface="Lora"/>
                <a:ea typeface="Lora"/>
                <a:cs typeface="Lora"/>
                <a:sym typeface="Lora"/>
              </a:defRPr>
            </a:lvl2pPr>
            <a:lvl3pPr lvl="2">
              <a:spcBef>
                <a:spcPts val="0"/>
              </a:spcBef>
              <a:buSzPct val="100000"/>
              <a:buFont typeface="Lora"/>
              <a:buNone/>
              <a:defRPr sz="2000" b="1">
                <a:latin typeface="Lora"/>
                <a:ea typeface="Lora"/>
                <a:cs typeface="Lora"/>
                <a:sym typeface="Lora"/>
              </a:defRPr>
            </a:lvl3pPr>
            <a:lvl4pPr lvl="3">
              <a:spcBef>
                <a:spcPts val="0"/>
              </a:spcBef>
              <a:buSzPct val="100000"/>
              <a:buFont typeface="Lora"/>
              <a:buNone/>
              <a:defRPr sz="2000" b="1">
                <a:latin typeface="Lora"/>
                <a:ea typeface="Lora"/>
                <a:cs typeface="Lora"/>
                <a:sym typeface="Lora"/>
              </a:defRPr>
            </a:lvl4pPr>
            <a:lvl5pPr lvl="4">
              <a:spcBef>
                <a:spcPts val="0"/>
              </a:spcBef>
              <a:buSzPct val="100000"/>
              <a:buFont typeface="Lora"/>
              <a:buNone/>
              <a:defRPr sz="2000" b="1">
                <a:latin typeface="Lora"/>
                <a:ea typeface="Lora"/>
                <a:cs typeface="Lora"/>
                <a:sym typeface="Lora"/>
              </a:defRPr>
            </a:lvl5pPr>
            <a:lvl6pPr lvl="5">
              <a:spcBef>
                <a:spcPts val="0"/>
              </a:spcBef>
              <a:buSzPct val="100000"/>
              <a:buFont typeface="Lora"/>
              <a:buNone/>
              <a:defRPr sz="2000" b="1">
                <a:latin typeface="Lora"/>
                <a:ea typeface="Lora"/>
                <a:cs typeface="Lora"/>
                <a:sym typeface="Lora"/>
              </a:defRPr>
            </a:lvl6pPr>
            <a:lvl7pPr lvl="6">
              <a:spcBef>
                <a:spcPts val="0"/>
              </a:spcBef>
              <a:buSzPct val="100000"/>
              <a:buFont typeface="Lora"/>
              <a:buNone/>
              <a:defRPr sz="2000" b="1">
                <a:latin typeface="Lora"/>
                <a:ea typeface="Lora"/>
                <a:cs typeface="Lora"/>
                <a:sym typeface="Lora"/>
              </a:defRPr>
            </a:lvl7pPr>
            <a:lvl8pPr lvl="7">
              <a:spcBef>
                <a:spcPts val="0"/>
              </a:spcBef>
              <a:buSzPct val="100000"/>
              <a:buFont typeface="Lora"/>
              <a:buNone/>
              <a:defRPr sz="2000" b="1">
                <a:latin typeface="Lora"/>
                <a:ea typeface="Lora"/>
                <a:cs typeface="Lora"/>
                <a:sym typeface="Lora"/>
              </a:defRPr>
            </a:lvl8pPr>
            <a:lvl9pPr lvl="8">
              <a:spcBef>
                <a:spcPts val="0"/>
              </a:spcBef>
              <a:buSzPct val="100000"/>
              <a:buFont typeface="Lora"/>
              <a:buNone/>
              <a:defRPr sz="2000" b="1">
                <a:latin typeface="Lora"/>
                <a:ea typeface="Lora"/>
                <a:cs typeface="Lora"/>
                <a:sym typeface="Lora"/>
              </a:defRPr>
            </a:lvl9pPr>
          </a:lstStyle>
          <a:p>
            <a:pPr algn="ctr"/>
            <a:r>
              <a:rPr lang="en" sz="2200" b="0" dirty="0" smtClean="0">
                <a:solidFill>
                  <a:schemeClr val="tx1">
                    <a:lumMod val="95000"/>
                    <a:lumOff val="5000"/>
                  </a:schemeClr>
                </a:solidFill>
                <a:latin typeface="Tahoma" panose="020B0604030504040204" pitchFamily="34" charset="0"/>
                <a:ea typeface="Segoe UI" panose="020B0502040204020203" pitchFamily="34" charset="0"/>
                <a:cs typeface="Segoe UI" panose="020B0502040204020203" pitchFamily="34" charset="0"/>
              </a:rPr>
              <a:t>    Core Conflict:</a:t>
            </a:r>
            <a:endParaRPr lang="en" sz="2200" b="0" dirty="0">
              <a:solidFill>
                <a:schemeClr val="tx1">
                  <a:lumMod val="95000"/>
                  <a:lumOff val="5000"/>
                </a:schemeClr>
              </a:solidFill>
              <a:latin typeface="Tahoma" panose="020B0604030504040204" pitchFamily="34" charset="0"/>
              <a:ea typeface="Segoe UI" panose="020B0502040204020203" pitchFamily="34" charset="0"/>
              <a:cs typeface="Segoe UI" panose="020B0502040204020203" pitchFamily="34" charset="0"/>
            </a:endParaRPr>
          </a:p>
        </p:txBody>
      </p:sp>
      <p:sp>
        <p:nvSpPr>
          <p:cNvPr id="4" name="TextBox 3"/>
          <p:cNvSpPr txBox="1">
            <a:spLocks noChangeArrowheads="1"/>
          </p:cNvSpPr>
          <p:nvPr/>
        </p:nvSpPr>
        <p:spPr bwMode="auto">
          <a:xfrm>
            <a:off x="228600" y="742950"/>
            <a:ext cx="687760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defRPr>
            </a:lvl9pPr>
          </a:lstStyle>
          <a:p>
            <a:pPr eaLnBrk="1" hangingPunct="1"/>
            <a:r>
              <a:rPr lang="en-US" altLang="en-US" sz="2300" b="0" dirty="0">
                <a:solidFill>
                  <a:srgbClr val="FFC000"/>
                </a:solidFill>
                <a:latin typeface="Tahoma" panose="020B0604030504040204" pitchFamily="34" charset="0"/>
                <a:ea typeface="Segoe UI" panose="020B0502040204020203" pitchFamily="34" charset="0"/>
                <a:cs typeface="Lao UI" panose="020B0502040204020203" pitchFamily="34" charset="0"/>
              </a:rPr>
              <a:t>Robert W. Firestone, Ph.D.</a:t>
            </a:r>
          </a:p>
        </p:txBody>
      </p:sp>
      <p:pic>
        <p:nvPicPr>
          <p:cNvPr id="19" name="Picture Placeholder 16"/>
          <p:cNvPicPr>
            <a:picLocks noChangeAspect="1"/>
          </p:cNvPicPr>
          <p:nvPr/>
        </p:nvPicPr>
        <p:blipFill>
          <a:blip r:embed="rId3" cstate="print">
            <a:grayscl/>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161902" y="3858120"/>
            <a:ext cx="847565" cy="802567"/>
          </a:xfrm>
          <a:prstGeom prst="ellipse">
            <a:avLst/>
          </a:prstGeom>
          <a:solidFill>
            <a:schemeClr val="bg1">
              <a:lumMod val="95000"/>
            </a:schemeClr>
          </a:solidFill>
          <a:ln w="38100">
            <a:solidFill>
              <a:srgbClr val="FFDC6D"/>
            </a:solidFill>
          </a:ln>
        </p:spPr>
      </p:pic>
      <p:sp>
        <p:nvSpPr>
          <p:cNvPr id="2" name="Rectangle 2"/>
          <p:cNvSpPr txBox="1">
            <a:spLocks noChangeArrowheads="1"/>
          </p:cNvSpPr>
          <p:nvPr/>
        </p:nvSpPr>
        <p:spPr>
          <a:xfrm>
            <a:off x="194295" y="285750"/>
            <a:ext cx="9787905" cy="47625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Light"/>
              <a:buNone/>
              <a:defRPr sz="2000" b="0" i="0" u="none" strike="noStrike" cap="none">
                <a:solidFill>
                  <a:srgbClr val="FFFFFF"/>
                </a:solidFill>
                <a:latin typeface="Roboto Slab Light"/>
                <a:ea typeface="Roboto Slab Light"/>
                <a:cs typeface="Roboto Slab Light"/>
                <a:sym typeface="Roboto Slab Light"/>
              </a:defRPr>
            </a:lvl1pPr>
            <a:lvl2pPr lvl="1">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2pPr>
            <a:lvl3pPr lvl="2">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3pPr>
            <a:lvl4pPr lvl="3">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4pPr>
            <a:lvl5pPr lvl="4">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5pPr>
            <a:lvl6pPr lvl="5">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6pPr>
            <a:lvl7pPr lvl="6">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7pPr>
            <a:lvl8pPr lvl="7">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8pPr>
            <a:lvl9pPr lvl="8">
              <a:spcBef>
                <a:spcPts val="0"/>
              </a:spcBef>
              <a:buClr>
                <a:srgbClr val="FFFFFF"/>
              </a:buClr>
              <a:buSzPct val="100000"/>
              <a:buFont typeface="Roboto Slab Light"/>
              <a:buNone/>
              <a:defRPr sz="2000">
                <a:solidFill>
                  <a:srgbClr val="FFFFFF"/>
                </a:solidFill>
                <a:latin typeface="Roboto Slab Light"/>
                <a:ea typeface="Roboto Slab Light"/>
                <a:cs typeface="Roboto Slab Light"/>
                <a:sym typeface="Roboto Slab Light"/>
              </a:defRPr>
            </a:lvl9pPr>
          </a:lstStyle>
          <a:p>
            <a:r>
              <a:rPr lang="en-US" altLang="en-US" sz="4000" dirty="0" smtClean="0">
                <a:solidFill>
                  <a:schemeClr val="tx1">
                    <a:lumMod val="95000"/>
                    <a:lumOff val="5000"/>
                  </a:schemeClr>
                </a:solidFill>
                <a:latin typeface="Tahoma" panose="020B0604030504040204" pitchFamily="34" charset="0"/>
                <a:ea typeface="Roboto Slab Light" panose="020B0604020202020204" charset="0"/>
                <a:cs typeface="Segoe UI" panose="020B0502040204020203" pitchFamily="34" charset="0"/>
              </a:rPr>
              <a:t>Separation Theory</a:t>
            </a:r>
          </a:p>
        </p:txBody>
      </p:sp>
      <p:pic>
        <p:nvPicPr>
          <p:cNvPr id="3" name="Picture 6" descr="P:\public\DATA\Carolyn\Images\bob and b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6723" y="133350"/>
            <a:ext cx="878357" cy="922396"/>
          </a:xfrm>
          <a:prstGeom prst="rect">
            <a:avLst/>
          </a:prstGeom>
          <a:ln w="28575">
            <a:solidFill>
              <a:srgbClr val="FFDC6D"/>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29400" y="4751608"/>
            <a:ext cx="2373968" cy="307777"/>
          </a:xfrm>
          <a:prstGeom prst="rect">
            <a:avLst/>
          </a:prstGeom>
          <a:solidFill>
            <a:srgbClr val="FFC000">
              <a:alpha val="69804"/>
            </a:srgbClr>
          </a:solidFill>
        </p:spPr>
        <p:txBody>
          <a:bodyPr wrap="square" rtlCol="0">
            <a:spAutoFit/>
          </a:bodyPr>
          <a:lstStyle/>
          <a:p>
            <a:r>
              <a:rPr lang="en-US" sz="1400" dirty="0" smtClean="0">
                <a:solidFill>
                  <a:schemeClr val="tx1">
                    <a:lumMod val="95000"/>
                    <a:lumOff val="5000"/>
                  </a:schemeClr>
                </a:solidFill>
                <a:latin typeface="Tahoma" panose="020B0604030504040204" pitchFamily="34" charset="0"/>
                <a:ea typeface="Segoe UI" panose="020B0502040204020203" pitchFamily="34" charset="0"/>
                <a:cs typeface="Segoe UI" panose="020B0502040204020203" pitchFamily="34" charset="0"/>
              </a:rPr>
              <a:t>CRITICAL INNER VOICE</a:t>
            </a:r>
          </a:p>
        </p:txBody>
      </p:sp>
      <p:sp>
        <p:nvSpPr>
          <p:cNvPr id="6" name="Rectangle 5"/>
          <p:cNvSpPr/>
          <p:nvPr/>
        </p:nvSpPr>
        <p:spPr>
          <a:xfrm>
            <a:off x="4577883" y="4751609"/>
            <a:ext cx="1785197" cy="307777"/>
          </a:xfrm>
          <a:prstGeom prst="rect">
            <a:avLst/>
          </a:prstGeom>
          <a:solidFill>
            <a:srgbClr val="FFC000">
              <a:alpha val="69804"/>
            </a:srgbClr>
          </a:solidFill>
        </p:spPr>
        <p:txBody>
          <a:bodyPr wrap="square">
            <a:spAutoFit/>
          </a:bodyPr>
          <a:lstStyle/>
          <a:p>
            <a:pPr algn="ctr"/>
            <a:r>
              <a:rPr lang="en-US" sz="1400" dirty="0" smtClean="0">
                <a:solidFill>
                  <a:schemeClr val="tx1">
                    <a:lumMod val="95000"/>
                    <a:lumOff val="5000"/>
                  </a:schemeClr>
                </a:solidFill>
                <a:latin typeface="Tahoma" panose="020B0604030504040204" pitchFamily="34" charset="0"/>
                <a:ea typeface="Segoe UI" panose="020B0502040204020203" pitchFamily="34" charset="0"/>
                <a:cs typeface="Segoe UI" panose="020B0502040204020203" pitchFamily="34" charset="0"/>
              </a:rPr>
              <a:t>FANTASY BOND</a:t>
            </a:r>
            <a:endParaRPr lang="en-US" sz="1400" dirty="0">
              <a:solidFill>
                <a:schemeClr val="tx1">
                  <a:lumMod val="95000"/>
                  <a:lumOff val="5000"/>
                </a:schemeClr>
              </a:solidFill>
              <a:latin typeface="Tahoma" panose="020B0604030504040204" pitchFamily="34" charset="0"/>
              <a:ea typeface="Segoe UI" panose="020B0502040204020203" pitchFamily="34" charset="0"/>
              <a:cs typeface="Segoe UI" panose="020B0502040204020203" pitchFamily="34" charset="0"/>
            </a:endParaRPr>
          </a:p>
        </p:txBody>
      </p:sp>
      <p:sp>
        <p:nvSpPr>
          <p:cNvPr id="7" name="TextBox 6"/>
          <p:cNvSpPr txBox="1"/>
          <p:nvPr/>
        </p:nvSpPr>
        <p:spPr>
          <a:xfrm>
            <a:off x="1865797" y="4724824"/>
            <a:ext cx="1400336" cy="307777"/>
          </a:xfrm>
          <a:prstGeom prst="rect">
            <a:avLst/>
          </a:prstGeom>
          <a:solidFill>
            <a:srgbClr val="FFC000">
              <a:alpha val="69804"/>
            </a:srgbClr>
          </a:solidFill>
        </p:spPr>
        <p:txBody>
          <a:bodyPr wrap="square" rtlCol="0">
            <a:spAutoFit/>
          </a:bodyPr>
          <a:lstStyle/>
          <a:p>
            <a:pPr algn="ctr"/>
            <a:r>
              <a:rPr lang="en-US" sz="1400" dirty="0" smtClean="0">
                <a:solidFill>
                  <a:schemeClr val="tx1">
                    <a:lumMod val="95000"/>
                    <a:lumOff val="5000"/>
                  </a:schemeClr>
                </a:solidFill>
                <a:latin typeface="Tahoma" panose="020B0604030504040204" pitchFamily="34" charset="0"/>
                <a:ea typeface="Segoe UI" panose="020B0502040204020203" pitchFamily="34" charset="0"/>
                <a:cs typeface="Segoe UI" panose="020B0502040204020203" pitchFamily="34" charset="0"/>
              </a:rPr>
              <a:t>EXISTENTIAL</a:t>
            </a:r>
          </a:p>
        </p:txBody>
      </p:sp>
      <p:sp>
        <p:nvSpPr>
          <p:cNvPr id="8" name="TextBox 7"/>
          <p:cNvSpPr txBox="1"/>
          <p:nvPr/>
        </p:nvSpPr>
        <p:spPr>
          <a:xfrm>
            <a:off x="124118" y="4723047"/>
            <a:ext cx="1545615" cy="307777"/>
          </a:xfrm>
          <a:prstGeom prst="rect">
            <a:avLst/>
          </a:prstGeom>
          <a:solidFill>
            <a:srgbClr val="FFC000">
              <a:alpha val="69804"/>
            </a:srgbClr>
          </a:solidFill>
        </p:spPr>
        <p:txBody>
          <a:bodyPr wrap="none" rtlCol="0">
            <a:spAutoFit/>
          </a:bodyPr>
          <a:lstStyle/>
          <a:p>
            <a:pPr algn="ctr"/>
            <a:r>
              <a:rPr lang="en-US" sz="1400" dirty="0" smtClean="0">
                <a:solidFill>
                  <a:schemeClr val="tx1">
                    <a:lumMod val="95000"/>
                    <a:lumOff val="5000"/>
                  </a:schemeClr>
                </a:solidFill>
                <a:latin typeface="Tahoma" panose="020B0604030504040204" pitchFamily="34" charset="0"/>
                <a:ea typeface="Segoe UI" panose="020B0502040204020203" pitchFamily="34" charset="0"/>
                <a:cs typeface="Segoe UI" panose="020B0502040204020203" pitchFamily="34" charset="0"/>
              </a:rPr>
              <a:t>INTERPERSONAL</a:t>
            </a:r>
          </a:p>
        </p:txBody>
      </p:sp>
      <p:sp>
        <p:nvSpPr>
          <p:cNvPr id="9" name="TextBox 8"/>
          <p:cNvSpPr txBox="1"/>
          <p:nvPr/>
        </p:nvSpPr>
        <p:spPr>
          <a:xfrm>
            <a:off x="6010388" y="1885950"/>
            <a:ext cx="1228611" cy="323165"/>
          </a:xfrm>
          <a:prstGeom prst="rect">
            <a:avLst/>
          </a:prstGeom>
          <a:solidFill>
            <a:srgbClr val="FFC000">
              <a:alpha val="69804"/>
            </a:srgbClr>
          </a:solidFill>
        </p:spPr>
        <p:txBody>
          <a:bodyPr wrap="square" rtlCol="0">
            <a:spAutoFit/>
          </a:bodyPr>
          <a:lstStyle/>
          <a:p>
            <a:r>
              <a:rPr lang="en-US" sz="1500" dirty="0" smtClean="0">
                <a:solidFill>
                  <a:schemeClr val="tx1">
                    <a:lumMod val="95000"/>
                    <a:lumOff val="5000"/>
                  </a:schemeClr>
                </a:solidFill>
                <a:latin typeface="Tahoma" panose="020B0604030504040204" pitchFamily="34" charset="0"/>
                <a:ea typeface="Segoe UI" panose="020B0502040204020203" pitchFamily="34" charset="0"/>
                <a:cs typeface="Segoe UI" panose="020B0502040204020203" pitchFamily="34" charset="0"/>
              </a:rPr>
              <a:t>DEFENDED</a:t>
            </a:r>
          </a:p>
        </p:txBody>
      </p:sp>
      <p:sp>
        <p:nvSpPr>
          <p:cNvPr id="10" name="TextBox 9"/>
          <p:cNvSpPr txBox="1"/>
          <p:nvPr/>
        </p:nvSpPr>
        <p:spPr>
          <a:xfrm>
            <a:off x="2364406" y="1885950"/>
            <a:ext cx="1553868" cy="323165"/>
          </a:xfrm>
          <a:prstGeom prst="rect">
            <a:avLst/>
          </a:prstGeom>
          <a:solidFill>
            <a:srgbClr val="FFC000">
              <a:alpha val="69804"/>
            </a:srgbClr>
          </a:solidFill>
        </p:spPr>
        <p:txBody>
          <a:bodyPr wrap="square" rtlCol="0">
            <a:spAutoFit/>
          </a:bodyPr>
          <a:lstStyle/>
          <a:p>
            <a:pPr algn="ctr"/>
            <a:r>
              <a:rPr lang="en-US" sz="1500" dirty="0" smtClean="0">
                <a:solidFill>
                  <a:schemeClr val="tx1">
                    <a:lumMod val="95000"/>
                    <a:lumOff val="5000"/>
                  </a:schemeClr>
                </a:solidFill>
                <a:latin typeface="Tahoma" panose="020B0604030504040204" pitchFamily="34" charset="0"/>
                <a:ea typeface="Segoe UI" panose="020B0502040204020203" pitchFamily="34" charset="0"/>
                <a:cs typeface="Segoe UI" panose="020B0502040204020203" pitchFamily="34" charset="0"/>
              </a:rPr>
              <a:t>UNDEFENDED</a:t>
            </a:r>
          </a:p>
        </p:txBody>
      </p:sp>
      <p:cxnSp>
        <p:nvCxnSpPr>
          <p:cNvPr id="11" name="Curved Connector 10"/>
          <p:cNvCxnSpPr>
            <a:stCxn id="14" idx="2"/>
          </p:cNvCxnSpPr>
          <p:nvPr/>
        </p:nvCxnSpPr>
        <p:spPr>
          <a:xfrm rot="5400000">
            <a:off x="5988444" y="3322581"/>
            <a:ext cx="690858" cy="560796"/>
          </a:xfrm>
          <a:prstGeom prst="curvedConnector3">
            <a:avLst>
              <a:gd name="adj1" fmla="val 38970"/>
            </a:avLst>
          </a:prstGeom>
          <a:ln w="28575">
            <a:solidFill>
              <a:schemeClr val="tx1">
                <a:lumMod val="95000"/>
                <a:lumOff val="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16200000" flipH="1">
            <a:off x="6655742" y="3146426"/>
            <a:ext cx="729323" cy="685804"/>
          </a:xfrm>
          <a:prstGeom prst="curvedConnector3">
            <a:avLst>
              <a:gd name="adj1" fmla="val 50000"/>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3" name="Picture Placeholder 10"/>
          <p:cNvPicPr>
            <a:picLocks noChangeAspect="1"/>
          </p:cNvPicPr>
          <p:nvPr/>
        </p:nvPicPr>
        <p:blipFill>
          <a:blip r:embed="rId6" cstate="print">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5633" r="15633"/>
          <a:stretch>
            <a:fillRect/>
          </a:stretch>
        </p:blipFill>
        <p:spPr>
          <a:xfrm>
            <a:off x="2560544" y="2343151"/>
            <a:ext cx="944656" cy="914399"/>
          </a:xfrm>
          <a:prstGeom prst="rect">
            <a:avLst/>
          </a:prstGeom>
          <a:ln w="38100">
            <a:solidFill>
              <a:srgbClr val="FFDC6D"/>
            </a:solidFill>
          </a:ln>
        </p:spPr>
      </p:pic>
      <p:pic>
        <p:nvPicPr>
          <p:cNvPr id="14" name="Picture Placeholder 9"/>
          <p:cNvPicPr>
            <a:picLocks noChangeAspect="1"/>
          </p:cNvPicPr>
          <p:nvPr/>
        </p:nvPicPr>
        <p:blipFill>
          <a:blip r:embed="rId8" cstate="print">
            <a:grayscl/>
            <a:extLst>
              <a:ext uri="{28A0092B-C50C-407E-A947-70E740481C1C}">
                <a14:useLocalDpi xmlns:a14="http://schemas.microsoft.com/office/drawing/2010/main" val="0"/>
              </a:ext>
            </a:extLst>
          </a:blip>
          <a:srcRect l="11096" r="11096"/>
          <a:stretch>
            <a:fillRect/>
          </a:stretch>
        </p:blipFill>
        <p:spPr>
          <a:xfrm>
            <a:off x="6141942" y="2343150"/>
            <a:ext cx="944658" cy="914400"/>
          </a:xfrm>
          <a:prstGeom prst="rect">
            <a:avLst/>
          </a:prstGeom>
          <a:ln w="38100">
            <a:solidFill>
              <a:srgbClr val="FFDC6D"/>
            </a:solidFill>
          </a:ln>
        </p:spPr>
      </p:pic>
      <p:cxnSp>
        <p:nvCxnSpPr>
          <p:cNvPr id="15" name="Straight Connector 14"/>
          <p:cNvCxnSpPr/>
          <p:nvPr/>
        </p:nvCxnSpPr>
        <p:spPr>
          <a:xfrm>
            <a:off x="4800600" y="2847833"/>
            <a:ext cx="0" cy="485917"/>
          </a:xfrm>
          <a:prstGeom prst="line">
            <a:avLst/>
          </a:prstGeom>
          <a:ln w="28575">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Shape 200"/>
          <p:cNvSpPr txBox="1">
            <a:spLocks/>
          </p:cNvSpPr>
          <p:nvPr/>
        </p:nvSpPr>
        <p:spPr>
          <a:xfrm>
            <a:off x="304800" y="1504950"/>
            <a:ext cx="2454942" cy="580799"/>
          </a:xfrm>
          <a:prstGeom prst="rect">
            <a:avLst/>
          </a:prstGeom>
          <a:noFill/>
          <a:ln w="38100">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Lora"/>
              <a:buNone/>
              <a:defRPr sz="2000" b="1" i="0" u="none" strike="noStrike" cap="none">
                <a:solidFill>
                  <a:srgbClr val="000000"/>
                </a:solidFill>
                <a:latin typeface="Lora"/>
                <a:ea typeface="Lora"/>
                <a:cs typeface="Lora"/>
                <a:sym typeface="Lora"/>
              </a:defRPr>
            </a:lvl1pPr>
            <a:lvl2pPr lvl="1">
              <a:spcBef>
                <a:spcPts val="0"/>
              </a:spcBef>
              <a:buSzPct val="100000"/>
              <a:buFont typeface="Lora"/>
              <a:buNone/>
              <a:defRPr sz="2000" b="1">
                <a:latin typeface="Lora"/>
                <a:ea typeface="Lora"/>
                <a:cs typeface="Lora"/>
                <a:sym typeface="Lora"/>
              </a:defRPr>
            </a:lvl2pPr>
            <a:lvl3pPr lvl="2">
              <a:spcBef>
                <a:spcPts val="0"/>
              </a:spcBef>
              <a:buSzPct val="100000"/>
              <a:buFont typeface="Lora"/>
              <a:buNone/>
              <a:defRPr sz="2000" b="1">
                <a:latin typeface="Lora"/>
                <a:ea typeface="Lora"/>
                <a:cs typeface="Lora"/>
                <a:sym typeface="Lora"/>
              </a:defRPr>
            </a:lvl3pPr>
            <a:lvl4pPr lvl="3">
              <a:spcBef>
                <a:spcPts val="0"/>
              </a:spcBef>
              <a:buSzPct val="100000"/>
              <a:buFont typeface="Lora"/>
              <a:buNone/>
              <a:defRPr sz="2000" b="1">
                <a:latin typeface="Lora"/>
                <a:ea typeface="Lora"/>
                <a:cs typeface="Lora"/>
                <a:sym typeface="Lora"/>
              </a:defRPr>
            </a:lvl4pPr>
            <a:lvl5pPr lvl="4">
              <a:spcBef>
                <a:spcPts val="0"/>
              </a:spcBef>
              <a:buSzPct val="100000"/>
              <a:buFont typeface="Lora"/>
              <a:buNone/>
              <a:defRPr sz="2000" b="1">
                <a:latin typeface="Lora"/>
                <a:ea typeface="Lora"/>
                <a:cs typeface="Lora"/>
                <a:sym typeface="Lora"/>
              </a:defRPr>
            </a:lvl5pPr>
            <a:lvl6pPr lvl="5">
              <a:spcBef>
                <a:spcPts val="0"/>
              </a:spcBef>
              <a:buSzPct val="100000"/>
              <a:buFont typeface="Lora"/>
              <a:buNone/>
              <a:defRPr sz="2000" b="1">
                <a:latin typeface="Lora"/>
                <a:ea typeface="Lora"/>
                <a:cs typeface="Lora"/>
                <a:sym typeface="Lora"/>
              </a:defRPr>
            </a:lvl6pPr>
            <a:lvl7pPr lvl="6">
              <a:spcBef>
                <a:spcPts val="0"/>
              </a:spcBef>
              <a:buSzPct val="100000"/>
              <a:buFont typeface="Lora"/>
              <a:buNone/>
              <a:defRPr sz="2000" b="1">
                <a:latin typeface="Lora"/>
                <a:ea typeface="Lora"/>
                <a:cs typeface="Lora"/>
                <a:sym typeface="Lora"/>
              </a:defRPr>
            </a:lvl7pPr>
            <a:lvl8pPr lvl="7">
              <a:spcBef>
                <a:spcPts val="0"/>
              </a:spcBef>
              <a:buSzPct val="100000"/>
              <a:buFont typeface="Lora"/>
              <a:buNone/>
              <a:defRPr sz="2000" b="1">
                <a:latin typeface="Lora"/>
                <a:ea typeface="Lora"/>
                <a:cs typeface="Lora"/>
                <a:sym typeface="Lora"/>
              </a:defRPr>
            </a:lvl8pPr>
            <a:lvl9pPr lvl="8">
              <a:spcBef>
                <a:spcPts val="0"/>
              </a:spcBef>
              <a:buSzPct val="100000"/>
              <a:buFont typeface="Lora"/>
              <a:buNone/>
              <a:defRPr sz="2000" b="1">
                <a:latin typeface="Lora"/>
                <a:ea typeface="Lora"/>
                <a:cs typeface="Lora"/>
                <a:sym typeface="Lora"/>
              </a:defRPr>
            </a:lvl9pPr>
          </a:lstStyle>
          <a:p>
            <a:r>
              <a:rPr lang="en" sz="1900" b="0" dirty="0" smtClean="0">
                <a:solidFill>
                  <a:schemeClr val="tx1">
                    <a:lumMod val="95000"/>
                    <a:lumOff val="5000"/>
                  </a:schemeClr>
                </a:solidFill>
                <a:latin typeface="Tahoma" panose="020B0604030504040204" pitchFamily="34" charset="0"/>
                <a:ea typeface="Segoe UI" panose="020B0502040204020203" pitchFamily="34" charset="0"/>
                <a:cs typeface="Segoe UI" panose="020B0502040204020203" pitchFamily="34" charset="0"/>
              </a:rPr>
              <a:t>Two kinds of emotional pain:</a:t>
            </a:r>
            <a:endParaRPr lang="en" sz="1900" b="0" dirty="0">
              <a:solidFill>
                <a:schemeClr val="tx1">
                  <a:lumMod val="95000"/>
                  <a:lumOff val="5000"/>
                </a:schemeClr>
              </a:solidFill>
              <a:latin typeface="Tahoma" panose="020B0604030504040204" pitchFamily="34" charset="0"/>
              <a:ea typeface="Segoe UI" panose="020B0502040204020203" pitchFamily="34" charset="0"/>
              <a:cs typeface="Segoe UI" panose="020B0502040204020203" pitchFamily="34" charset="0"/>
            </a:endParaRPr>
          </a:p>
        </p:txBody>
      </p:sp>
      <p:pic>
        <p:nvPicPr>
          <p:cNvPr id="18" name="Picture Placeholder 27"/>
          <p:cNvPicPr>
            <a:picLocks noChangeAspect="1"/>
          </p:cNvPicPr>
          <p:nvPr/>
        </p:nvPicPr>
        <p:blipFill>
          <a:blip r:embed="rId9" cstate="print">
            <a:grayscl/>
            <a:extLst>
              <a:ext uri="{28A0092B-C50C-407E-A947-70E740481C1C}">
                <a14:useLocalDpi xmlns:a14="http://schemas.microsoft.com/office/drawing/2010/main" val="0"/>
              </a:ext>
            </a:extLst>
          </a:blip>
          <a:srcRect l="15572" r="15572"/>
          <a:stretch>
            <a:fillRect/>
          </a:stretch>
        </p:blipFill>
        <p:spPr>
          <a:xfrm>
            <a:off x="4074988" y="1704461"/>
            <a:ext cx="1447038" cy="1400689"/>
          </a:xfrm>
          <a:prstGeom prst="rect">
            <a:avLst/>
          </a:prstGeom>
          <a:ln w="38100">
            <a:solidFill>
              <a:srgbClr val="FFDC6D"/>
            </a:solidFill>
          </a:ln>
        </p:spPr>
      </p:pic>
      <p:pic>
        <p:nvPicPr>
          <p:cNvPr id="20" name="Picture Placeholder 18"/>
          <p:cNvPicPr>
            <a:picLocks noChangeAspect="1"/>
          </p:cNvPicPr>
          <p:nvPr/>
        </p:nvPicPr>
        <p:blipFill>
          <a:blip r:embed="rId10" cstate="print">
            <a:clrChange>
              <a:clrFrom>
                <a:srgbClr val="BFBFBF"/>
              </a:clrFrom>
              <a:clrTo>
                <a:srgbClr val="BFBFBF">
                  <a:alpha val="0"/>
                </a:srgbClr>
              </a:clrTo>
            </a:clrChange>
            <a:grayscl/>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123" r="123"/>
          <a:stretch>
            <a:fillRect/>
          </a:stretch>
        </p:blipFill>
        <p:spPr>
          <a:xfrm>
            <a:off x="5235920" y="3853988"/>
            <a:ext cx="817555" cy="806699"/>
          </a:xfrm>
          <a:prstGeom prst="ellipse">
            <a:avLst/>
          </a:prstGeom>
          <a:solidFill>
            <a:schemeClr val="bg1">
              <a:lumMod val="95000"/>
            </a:schemeClr>
          </a:solidFill>
          <a:ln w="38100">
            <a:solidFill>
              <a:srgbClr val="FFDC6D"/>
            </a:solidFill>
          </a:ln>
        </p:spPr>
      </p:pic>
      <p:pic>
        <p:nvPicPr>
          <p:cNvPr id="21" name="Picture Placeholder 31"/>
          <p:cNvPicPr>
            <a:picLocks noChangeAspect="1"/>
          </p:cNvPicPr>
          <p:nvPr/>
        </p:nvPicPr>
        <p:blipFill>
          <a:blip r:embed="rId12" cstate="print">
            <a:grayscl/>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val="0"/>
              </a:ext>
            </a:extLst>
          </a:blip>
          <a:srcRect l="1661" r="1661"/>
          <a:stretch>
            <a:fillRect/>
          </a:stretch>
        </p:blipFill>
        <p:spPr>
          <a:xfrm>
            <a:off x="438114" y="3716605"/>
            <a:ext cx="933486" cy="929454"/>
          </a:xfrm>
          <a:prstGeom prst="rect">
            <a:avLst/>
          </a:prstGeom>
          <a:ln w="38100">
            <a:solidFill>
              <a:srgbClr val="FFDC6D"/>
            </a:solidFill>
          </a:ln>
        </p:spPr>
      </p:pic>
      <p:pic>
        <p:nvPicPr>
          <p:cNvPr id="22" name="Picture Placeholder 29"/>
          <p:cNvPicPr>
            <a:picLocks noChangeAspect="1"/>
          </p:cNvPicPr>
          <p:nvPr/>
        </p:nvPicPr>
        <p:blipFill>
          <a:blip r:embed="rId14" cstate="print">
            <a:grayscl/>
            <a:extLst>
              <a:ext uri="{28A0092B-C50C-407E-A947-70E740481C1C}">
                <a14:useLocalDpi xmlns:a14="http://schemas.microsoft.com/office/drawing/2010/main" val="0"/>
              </a:ext>
            </a:extLst>
          </a:blip>
          <a:srcRect t="2963" b="2963"/>
          <a:stretch>
            <a:fillRect/>
          </a:stretch>
        </p:blipFill>
        <p:spPr>
          <a:xfrm>
            <a:off x="1821608" y="3716605"/>
            <a:ext cx="933486" cy="929454"/>
          </a:xfrm>
          <a:prstGeom prst="ellipse">
            <a:avLst/>
          </a:prstGeom>
          <a:solidFill>
            <a:schemeClr val="bg1">
              <a:lumMod val="95000"/>
            </a:schemeClr>
          </a:solidFill>
          <a:ln w="38100">
            <a:solidFill>
              <a:srgbClr val="FFDC6D"/>
            </a:solidFill>
          </a:ln>
        </p:spPr>
      </p:pic>
      <p:cxnSp>
        <p:nvCxnSpPr>
          <p:cNvPr id="23" name="Curved Connector 22"/>
          <p:cNvCxnSpPr/>
          <p:nvPr/>
        </p:nvCxnSpPr>
        <p:spPr>
          <a:xfrm rot="5400000">
            <a:off x="408331" y="2468220"/>
            <a:ext cx="1395342" cy="840402"/>
          </a:xfrm>
          <a:prstGeom prst="curvedConnector3">
            <a:avLst/>
          </a:prstGeom>
          <a:ln w="28575">
            <a:solidFill>
              <a:schemeClr val="tx1">
                <a:lumMod val="95000"/>
                <a:lumOff val="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Curved Connector 23"/>
          <p:cNvCxnSpPr/>
          <p:nvPr/>
        </p:nvCxnSpPr>
        <p:spPr>
          <a:xfrm rot="16200000" flipH="1">
            <a:off x="1224405" y="2566546"/>
            <a:ext cx="1395343" cy="643752"/>
          </a:xfrm>
          <a:prstGeom prst="curvedConnector3">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657600" y="3333748"/>
            <a:ext cx="2352788" cy="2"/>
          </a:xfrm>
          <a:prstGeom prst="straightConnector1">
            <a:avLst/>
          </a:prstGeom>
          <a:ln w="28575">
            <a:solidFill>
              <a:schemeClr val="tx1">
                <a:lumMod val="95000"/>
                <a:lumOff val="5000"/>
              </a:schemeClr>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flipV="1">
            <a:off x="1897809" y="1261724"/>
            <a:ext cx="2064592" cy="457425"/>
          </a:xfrm>
          <a:prstGeom prst="bentConnector3">
            <a:avLst/>
          </a:prstGeom>
          <a:ln w="28575">
            <a:solidFill>
              <a:schemeClr val="tx1">
                <a:lumMod val="95000"/>
                <a:lumOff val="5000"/>
              </a:schemeClr>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10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xit" presetSubtype="0" fill="hold" grpId="1"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up)">
                                      <p:cBhvr>
                                        <p:cTn id="44" dur="500"/>
                                        <p:tgtEl>
                                          <p:spTgt spid="24"/>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500"/>
                                        <p:tgtEl>
                                          <p:spTgt spid="27"/>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par>
                                <p:cTn id="61" presetID="10"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up)">
                                      <p:cBhvr>
                                        <p:cTn id="68" dur="500"/>
                                        <p:tgtEl>
                                          <p:spTgt spid="15"/>
                                        </p:tgtEl>
                                      </p:cBhvr>
                                    </p:animEffect>
                                  </p:childTnLst>
                                </p:cTn>
                              </p:par>
                            </p:childTnLst>
                          </p:cTn>
                        </p:par>
                        <p:par>
                          <p:cTn id="69" fill="hold">
                            <p:stCondLst>
                              <p:cond delay="500"/>
                            </p:stCondLst>
                            <p:childTnLst>
                              <p:par>
                                <p:cTn id="70" presetID="16" presetClass="entr" presetSubtype="37"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outVertical)">
                                      <p:cBhvr>
                                        <p:cTn id="72" dur="500"/>
                                        <p:tgtEl>
                                          <p:spTgt spid="25"/>
                                        </p:tgtEl>
                                      </p:cBhvr>
                                    </p:animEffec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
                                        <p:tgtEl>
                                          <p:spTgt spid="1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500"/>
                                        <p:tgtEl>
                                          <p:spTgt spid="1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wipe(up)">
                                      <p:cBhvr>
                                        <p:cTn id="92" dur="500"/>
                                        <p:tgtEl>
                                          <p:spTgt spid="11"/>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500"/>
                                        <p:tgtEl>
                                          <p:spTgt spid="6"/>
                                        </p:tgtEl>
                                      </p:cBhvr>
                                    </p:animEffect>
                                  </p:childTnLst>
                                </p:cTn>
                              </p:par>
                              <p:par>
                                <p:cTn id="97" presetID="10" presetClass="entr" presetSubtype="0" fill="hold" nodeType="with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500"/>
                                        <p:tgtEl>
                                          <p:spTgt spid="20"/>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wipe(up)">
                                      <p:cBhvr>
                                        <p:cTn id="104" dur="500"/>
                                        <p:tgtEl>
                                          <p:spTgt spid="12"/>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500"/>
                                        <p:tgtEl>
                                          <p:spTgt spid="1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6" grpId="0"/>
      <p:bldP spid="5" grpId="0" animBg="1"/>
      <p:bldP spid="6" grpId="0" animBg="1"/>
      <p:bldP spid="7" grpId="0" animBg="1"/>
      <p:bldP spid="8" grpId="0" animBg="1"/>
      <p:bldP spid="9" grpId="0" animBg="1"/>
      <p:bldP spid="10"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1"/>
          <p:cNvPicPr preferRelativeResize="0"/>
          <p:nvPr/>
        </p:nvPicPr>
        <p:blipFill rotWithShape="1">
          <a:blip r:embed="rId3">
            <a:extLst>
              <a:ext uri="{28A0092B-C50C-407E-A947-70E740481C1C}">
                <a14:useLocalDpi xmlns:a14="http://schemas.microsoft.com/office/drawing/2010/main" val="0"/>
              </a:ext>
            </a:extLst>
          </a:blip>
          <a:srcRect l="18500" r="18167"/>
          <a:stretch/>
        </p:blipFill>
        <p:spPr>
          <a:xfrm>
            <a:off x="0" y="0"/>
            <a:ext cx="4572000" cy="5143500"/>
          </a:xfrm>
          <a:prstGeom prst="rect">
            <a:avLst/>
          </a:prstGeom>
          <a:noFill/>
          <a:ln>
            <a:noFill/>
          </a:ln>
        </p:spPr>
      </p:pic>
      <p:sp>
        <p:nvSpPr>
          <p:cNvPr id="136" name="Google Shape;136;p21"/>
          <p:cNvSpPr txBox="1">
            <a:spLocks noGrp="1"/>
          </p:cNvSpPr>
          <p:nvPr>
            <p:ph type="title"/>
          </p:nvPr>
        </p:nvSpPr>
        <p:spPr>
          <a:xfrm>
            <a:off x="5283650" y="205975"/>
            <a:ext cx="31488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500" dirty="0" smtClean="0"/>
              <a:t>Three Parts to this Webinar:</a:t>
            </a:r>
            <a:endParaRPr sz="2500" dirty="0"/>
          </a:p>
        </p:txBody>
      </p:sp>
      <p:sp>
        <p:nvSpPr>
          <p:cNvPr id="137" name="Google Shape;137;p21"/>
          <p:cNvSpPr/>
          <p:nvPr/>
        </p:nvSpPr>
        <p:spPr>
          <a:xfrm>
            <a:off x="6038001" y="2608178"/>
            <a:ext cx="1640100" cy="1640100"/>
          </a:xfrm>
          <a:prstGeom prst="ellipse">
            <a:avLst/>
          </a:prstGeom>
          <a:noFill/>
          <a:ln w="19050" cap="flat"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FFC000"/>
                </a:solidFill>
                <a:latin typeface="Tahoma" panose="020B0604030504040204" pitchFamily="34" charset="0"/>
                <a:ea typeface="Tahoma" panose="020B0604030504040204" pitchFamily="34" charset="0"/>
                <a:cs typeface="Tahoma" panose="020B0604030504040204" pitchFamily="34" charset="0"/>
                <a:sym typeface="Raleway"/>
              </a:rPr>
              <a:t>Part 3:</a:t>
            </a:r>
          </a:p>
          <a:p>
            <a:pPr marL="0" lvl="0" indent="0" algn="ctr" rtl="0">
              <a:spcBef>
                <a:spcPts val="0"/>
              </a:spcBef>
              <a:spcAft>
                <a:spcPts val="0"/>
              </a:spcAft>
              <a:buNone/>
            </a:pPr>
            <a:r>
              <a:rPr lang="en" sz="1200" b="1" dirty="0" smtClean="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Raleway"/>
              </a:rPr>
              <a:t>What Can You Do About It?</a:t>
            </a:r>
            <a:endParaRPr sz="1200" b="1"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Raleway"/>
            </a:endParaRPr>
          </a:p>
        </p:txBody>
      </p:sp>
      <p:sp>
        <p:nvSpPr>
          <p:cNvPr id="138" name="Google Shape;138;p21"/>
          <p:cNvSpPr/>
          <p:nvPr/>
        </p:nvSpPr>
        <p:spPr>
          <a:xfrm>
            <a:off x="5329639" y="1403375"/>
            <a:ext cx="1640100" cy="1640100"/>
          </a:xfrm>
          <a:prstGeom prst="ellipse">
            <a:avLst/>
          </a:prstGeom>
          <a:noFill/>
          <a:ln w="19050" cap="flat"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FFC000"/>
                </a:solidFill>
                <a:latin typeface="Tahoma" panose="020B0604030504040204" pitchFamily="34" charset="0"/>
                <a:ea typeface="Tahoma" panose="020B0604030504040204" pitchFamily="34" charset="0"/>
                <a:cs typeface="Tahoma" panose="020B0604030504040204" pitchFamily="34" charset="0"/>
                <a:sym typeface="Raleway"/>
              </a:rPr>
              <a:t>Part 1:</a:t>
            </a:r>
          </a:p>
          <a:p>
            <a:pPr marL="0" lvl="0" indent="0" algn="ctr" rtl="0">
              <a:spcBef>
                <a:spcPts val="0"/>
              </a:spcBef>
              <a:spcAft>
                <a:spcPts val="0"/>
              </a:spcAft>
              <a:buNone/>
            </a:pPr>
            <a:r>
              <a:rPr lang="en" sz="1200" b="1" dirty="0" smtClean="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Raleway"/>
              </a:rPr>
              <a:t>What Does </a:t>
            </a:r>
            <a:r>
              <a:rPr lang="en" sz="1200" b="1"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Raleway"/>
              </a:rPr>
              <a:t>I</a:t>
            </a:r>
            <a:r>
              <a:rPr lang="en" sz="1200" b="1" dirty="0" smtClean="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Raleway"/>
              </a:rPr>
              <a:t>t Mean to Be Loving?</a:t>
            </a:r>
            <a:endParaRPr sz="1200" b="1"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Raleway"/>
            </a:endParaRPr>
          </a:p>
        </p:txBody>
      </p:sp>
      <p:sp>
        <p:nvSpPr>
          <p:cNvPr id="139" name="Google Shape;139;p21"/>
          <p:cNvSpPr/>
          <p:nvPr/>
        </p:nvSpPr>
        <p:spPr>
          <a:xfrm>
            <a:off x="6746362" y="1403375"/>
            <a:ext cx="1640100" cy="1640100"/>
          </a:xfrm>
          <a:prstGeom prst="ellipse">
            <a:avLst/>
          </a:prstGeom>
          <a:noFill/>
          <a:ln w="19050" cap="flat"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FFC000"/>
                </a:solidFill>
                <a:latin typeface="Tahoma" panose="020B0604030504040204" pitchFamily="34" charset="0"/>
                <a:ea typeface="Tahoma" panose="020B0604030504040204" pitchFamily="34" charset="0"/>
                <a:cs typeface="Tahoma" panose="020B0604030504040204" pitchFamily="34" charset="0"/>
                <a:sym typeface="Raleway"/>
              </a:rPr>
              <a:t>Part 2:</a:t>
            </a:r>
          </a:p>
          <a:p>
            <a:pPr marL="0" lvl="0" indent="0" algn="ctr" rtl="0">
              <a:spcBef>
                <a:spcPts val="0"/>
              </a:spcBef>
              <a:spcAft>
                <a:spcPts val="0"/>
              </a:spcAft>
              <a:buNone/>
            </a:pPr>
            <a:r>
              <a:rPr lang="en" sz="1200" b="1" dirty="0" smtClean="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Raleway"/>
              </a:rPr>
              <a:t>What Gets in Our Way</a:t>
            </a:r>
          </a:p>
          <a:p>
            <a:pPr marL="0" lvl="0" indent="0" algn="ctr" rtl="0">
              <a:spcBef>
                <a:spcPts val="0"/>
              </a:spcBef>
              <a:spcAft>
                <a:spcPts val="0"/>
              </a:spcAft>
              <a:buNone/>
            </a:pPr>
            <a:endParaRPr sz="1200" b="1" dirty="0">
              <a:solidFill>
                <a:schemeClr val="tx2">
                  <a:lumMod val="10000"/>
                </a:schemeClr>
              </a:solidFill>
              <a:latin typeface="Tahoma" panose="020B0604030504040204" pitchFamily="34" charset="0"/>
              <a:ea typeface="Tahoma" panose="020B0604030504040204" pitchFamily="34" charset="0"/>
              <a:cs typeface="Tahoma" panose="020B0604030504040204" pitchFamily="34" charset="0"/>
              <a:sym typeface="Raleway"/>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267200" y="971550"/>
            <a:ext cx="4876800" cy="3429000"/>
          </a:xfrm>
          <a:prstGeom prst="rect">
            <a:avLst/>
          </a:prstGeom>
          <a:noFill/>
        </p:spPr>
        <p:txBody>
          <a:bodyPr anchor="b">
            <a:noAutofit/>
          </a:bodyPr>
          <a:lstStyle>
            <a:lvl1pPr>
              <a:defRPr sz="2400">
                <a:solidFill>
                  <a:schemeClr val="tx1"/>
                </a:solidFill>
                <a:latin typeface="Arial" charset="0"/>
                <a:ea typeface="ＭＳ Ｐゴシック" pitchFamily="-80" charset="-128"/>
              </a:defRPr>
            </a:lvl1pPr>
            <a:lvl2pPr marL="37931725" indent="-37474525">
              <a:defRPr sz="2400">
                <a:solidFill>
                  <a:schemeClr val="tx1"/>
                </a:solidFill>
                <a:latin typeface="Arial" charset="0"/>
                <a:ea typeface="ＭＳ Ｐゴシック" pitchFamily="-80" charset="-128"/>
              </a:defRPr>
            </a:lvl2pPr>
            <a:lvl3pPr>
              <a:defRPr sz="2400">
                <a:solidFill>
                  <a:schemeClr val="tx1"/>
                </a:solidFill>
                <a:latin typeface="Arial" charset="0"/>
                <a:ea typeface="ＭＳ Ｐゴシック" pitchFamily="-80" charset="-128"/>
              </a:defRPr>
            </a:lvl3pPr>
            <a:lvl4pPr>
              <a:defRPr sz="2400">
                <a:solidFill>
                  <a:schemeClr val="tx1"/>
                </a:solidFill>
                <a:latin typeface="Arial" charset="0"/>
                <a:ea typeface="ＭＳ Ｐゴシック" pitchFamily="-80" charset="-128"/>
              </a:defRPr>
            </a:lvl4pPr>
            <a:lvl5pPr>
              <a:defRPr sz="2400">
                <a:solidFill>
                  <a:schemeClr val="tx1"/>
                </a:solidFill>
                <a:latin typeface="Arial" charset="0"/>
                <a:ea typeface="ＭＳ Ｐゴシック" pitchFamily="-80" charset="-128"/>
              </a:defRPr>
            </a:lvl5pPr>
            <a:lvl6pPr marL="457200" eaLnBrk="0" fontAlgn="base" hangingPunct="0">
              <a:spcBef>
                <a:spcPct val="0"/>
              </a:spcBef>
              <a:spcAft>
                <a:spcPct val="0"/>
              </a:spcAft>
              <a:defRPr sz="2400">
                <a:solidFill>
                  <a:schemeClr val="tx1"/>
                </a:solidFill>
                <a:latin typeface="Arial" charset="0"/>
                <a:ea typeface="ＭＳ Ｐゴシック" pitchFamily="-80" charset="-128"/>
              </a:defRPr>
            </a:lvl6pPr>
            <a:lvl7pPr marL="914400" eaLnBrk="0" fontAlgn="base" hangingPunct="0">
              <a:spcBef>
                <a:spcPct val="0"/>
              </a:spcBef>
              <a:spcAft>
                <a:spcPct val="0"/>
              </a:spcAft>
              <a:defRPr sz="2400">
                <a:solidFill>
                  <a:schemeClr val="tx1"/>
                </a:solidFill>
                <a:latin typeface="Arial" charset="0"/>
                <a:ea typeface="ＭＳ Ｐゴシック" pitchFamily="-80" charset="-128"/>
              </a:defRPr>
            </a:lvl7pPr>
            <a:lvl8pPr marL="1371600" eaLnBrk="0" fontAlgn="base" hangingPunct="0">
              <a:spcBef>
                <a:spcPct val="0"/>
              </a:spcBef>
              <a:spcAft>
                <a:spcPct val="0"/>
              </a:spcAft>
              <a:defRPr sz="2400">
                <a:solidFill>
                  <a:schemeClr val="tx1"/>
                </a:solidFill>
                <a:latin typeface="Arial" charset="0"/>
                <a:ea typeface="ＭＳ Ｐゴシック" pitchFamily="-80" charset="-128"/>
              </a:defRPr>
            </a:lvl8pPr>
            <a:lvl9pPr marL="1828800" eaLnBrk="0" fontAlgn="base" hangingPunct="0">
              <a:spcBef>
                <a:spcPct val="0"/>
              </a:spcBef>
              <a:spcAft>
                <a:spcPct val="0"/>
              </a:spcAft>
              <a:defRPr sz="2400">
                <a:solidFill>
                  <a:schemeClr val="tx1"/>
                </a:solidFill>
                <a:latin typeface="Arial" charset="0"/>
                <a:ea typeface="ＭＳ Ｐゴシック" pitchFamily="-80" charset="-128"/>
              </a:defRPr>
            </a:lvl9pPr>
          </a:lstStyle>
          <a:p>
            <a:pPr fontAlgn="base">
              <a:spcBef>
                <a:spcPct val="0"/>
              </a:spcBef>
              <a:spcAft>
                <a:spcPct val="0"/>
              </a:spcAft>
            </a:pPr>
            <a:r>
              <a:rPr lang="en-US" sz="3200" dirty="0" smtClean="0">
                <a:solidFill>
                  <a:schemeClr val="tx1">
                    <a:lumMod val="95000"/>
                    <a:lumOff val="5000"/>
                  </a:schemeClr>
                </a:solidFill>
                <a:latin typeface="Tahoma" panose="020B0604030504040204" pitchFamily="34" charset="0"/>
              </a:rPr>
              <a:t>Origins of a Fantasy Bond</a:t>
            </a:r>
          </a:p>
          <a:p>
            <a:pPr fontAlgn="base">
              <a:spcBef>
                <a:spcPct val="0"/>
              </a:spcBef>
              <a:spcAft>
                <a:spcPct val="0"/>
              </a:spcAft>
            </a:pPr>
            <a:endParaRPr lang="en-US" sz="1600" dirty="0" smtClean="0">
              <a:solidFill>
                <a:schemeClr val="tx1">
                  <a:lumMod val="95000"/>
                  <a:lumOff val="5000"/>
                </a:schemeClr>
              </a:solidFill>
              <a:latin typeface="Tahoma" panose="020B0604030504040204" pitchFamily="34" charset="0"/>
            </a:endParaRPr>
          </a:p>
          <a:p>
            <a:pPr marL="285750" indent="-285750" fontAlgn="base">
              <a:spcBef>
                <a:spcPct val="0"/>
              </a:spcBef>
              <a:spcAft>
                <a:spcPct val="0"/>
              </a:spcAft>
              <a:buClr>
                <a:srgbClr val="FFC000"/>
              </a:buClr>
              <a:buFont typeface="Arial" charset="0"/>
              <a:buChar char="•"/>
            </a:pPr>
            <a:r>
              <a:rPr lang="en-US" sz="1600" dirty="0">
                <a:solidFill>
                  <a:schemeClr val="tx1">
                    <a:lumMod val="95000"/>
                    <a:lumOff val="5000"/>
                  </a:schemeClr>
                </a:solidFill>
                <a:latin typeface="Tahoma" panose="020B0604030504040204" pitchFamily="34" charset="0"/>
              </a:rPr>
              <a:t>I</a:t>
            </a:r>
            <a:r>
              <a:rPr lang="en-US" sz="1600" dirty="0" smtClean="0">
                <a:solidFill>
                  <a:schemeClr val="tx1">
                    <a:lumMod val="95000"/>
                    <a:lumOff val="5000"/>
                  </a:schemeClr>
                </a:solidFill>
                <a:latin typeface="Tahoma" panose="020B0604030504040204" pitchFamily="34" charset="0"/>
              </a:rPr>
              <a:t>llusion </a:t>
            </a:r>
            <a:r>
              <a:rPr lang="en-US" sz="1600" dirty="0">
                <a:solidFill>
                  <a:schemeClr val="tx1">
                    <a:lumMod val="95000"/>
                    <a:lumOff val="5000"/>
                  </a:schemeClr>
                </a:solidFill>
                <a:latin typeface="Tahoma" panose="020B0604030504040204" pitchFamily="34" charset="0"/>
              </a:rPr>
              <a:t>of connection </a:t>
            </a:r>
            <a:r>
              <a:rPr lang="en-US" sz="1600" dirty="0" smtClean="0">
                <a:solidFill>
                  <a:schemeClr val="tx1">
                    <a:lumMod val="95000"/>
                    <a:lumOff val="5000"/>
                  </a:schemeClr>
                </a:solidFill>
                <a:latin typeface="Tahoma" panose="020B0604030504040204" pitchFamily="34" charset="0"/>
              </a:rPr>
              <a:t>originally formed with parent </a:t>
            </a:r>
            <a:r>
              <a:rPr lang="en-US" sz="1600" dirty="0">
                <a:solidFill>
                  <a:schemeClr val="tx1">
                    <a:lumMod val="95000"/>
                    <a:lumOff val="5000"/>
                  </a:schemeClr>
                </a:solidFill>
                <a:latin typeface="Tahoma" panose="020B0604030504040204" pitchFamily="34" charset="0"/>
              </a:rPr>
              <a:t>to help relieve </a:t>
            </a:r>
            <a:r>
              <a:rPr lang="en-US" sz="1600" dirty="0" smtClean="0">
                <a:solidFill>
                  <a:schemeClr val="tx1">
                    <a:lumMod val="95000"/>
                    <a:lumOff val="5000"/>
                  </a:schemeClr>
                </a:solidFill>
                <a:latin typeface="Tahoma" panose="020B0604030504040204" pitchFamily="34" charset="0"/>
              </a:rPr>
              <a:t>early anxiety and </a:t>
            </a:r>
            <a:r>
              <a:rPr lang="en-US" sz="1600" dirty="0">
                <a:solidFill>
                  <a:schemeClr val="tx1">
                    <a:lumMod val="95000"/>
                    <a:lumOff val="5000"/>
                  </a:schemeClr>
                </a:solidFill>
                <a:latin typeface="Tahoma" panose="020B0604030504040204" pitchFamily="34" charset="0"/>
              </a:rPr>
              <a:t>emotional </a:t>
            </a:r>
            <a:r>
              <a:rPr lang="en-US" sz="1600" dirty="0" smtClean="0">
                <a:solidFill>
                  <a:schemeClr val="tx1">
                    <a:lumMod val="95000"/>
                    <a:lumOff val="5000"/>
                  </a:schemeClr>
                </a:solidFill>
                <a:latin typeface="Tahoma" panose="020B0604030504040204" pitchFamily="34" charset="0"/>
              </a:rPr>
              <a:t>pain</a:t>
            </a:r>
          </a:p>
          <a:p>
            <a:pPr fontAlgn="base">
              <a:spcBef>
                <a:spcPct val="0"/>
              </a:spcBef>
              <a:spcAft>
                <a:spcPct val="0"/>
              </a:spcAft>
              <a:buClr>
                <a:srgbClr val="FFC000"/>
              </a:buClr>
            </a:pPr>
            <a:endParaRPr lang="en-US" sz="1600" dirty="0" smtClean="0">
              <a:solidFill>
                <a:schemeClr val="tx1">
                  <a:lumMod val="95000"/>
                  <a:lumOff val="5000"/>
                </a:schemeClr>
              </a:solidFill>
              <a:latin typeface="Tahoma" panose="020B0604030504040204" pitchFamily="34" charset="0"/>
            </a:endParaRPr>
          </a:p>
          <a:p>
            <a:pPr marL="285750" indent="-285750" fontAlgn="base">
              <a:spcBef>
                <a:spcPct val="0"/>
              </a:spcBef>
              <a:spcAft>
                <a:spcPct val="0"/>
              </a:spcAft>
              <a:buClr>
                <a:srgbClr val="FFC000"/>
              </a:buClr>
              <a:buFont typeface="Arial" charset="0"/>
              <a:buChar char="•"/>
            </a:pPr>
            <a:r>
              <a:rPr lang="en-US" sz="1600" dirty="0">
                <a:solidFill>
                  <a:schemeClr val="tx1">
                    <a:lumMod val="95000"/>
                    <a:lumOff val="5000"/>
                  </a:schemeClr>
                </a:solidFill>
                <a:latin typeface="Tahoma" panose="020B0604030504040204" pitchFamily="34" charset="0"/>
              </a:rPr>
              <a:t>P</a:t>
            </a:r>
            <a:r>
              <a:rPr lang="en-US" sz="1600" dirty="0" smtClean="0">
                <a:solidFill>
                  <a:schemeClr val="tx1">
                    <a:lumMod val="95000"/>
                    <a:lumOff val="5000"/>
                  </a:schemeClr>
                </a:solidFill>
                <a:latin typeface="Tahoma" panose="020B0604030504040204" pitchFamily="34" charset="0"/>
              </a:rPr>
              <a:t>rocess </a:t>
            </a:r>
            <a:r>
              <a:rPr lang="en-US" sz="1600" dirty="0">
                <a:solidFill>
                  <a:schemeClr val="tx1">
                    <a:lumMod val="95000"/>
                    <a:lumOff val="5000"/>
                  </a:schemeClr>
                </a:solidFill>
                <a:latin typeface="Tahoma" panose="020B0604030504040204" pitchFamily="34" charset="0"/>
              </a:rPr>
              <a:t>of self-parenting </a:t>
            </a:r>
            <a:r>
              <a:rPr lang="en-US" sz="1600" dirty="0" smtClean="0">
                <a:solidFill>
                  <a:schemeClr val="tx1">
                    <a:lumMod val="95000"/>
                    <a:lumOff val="5000"/>
                  </a:schemeClr>
                </a:solidFill>
                <a:latin typeface="Tahoma" panose="020B0604030504040204" pitchFamily="34" charset="0"/>
              </a:rPr>
              <a:t>- see </a:t>
            </a:r>
            <a:r>
              <a:rPr lang="en-US" sz="1600" dirty="0">
                <a:solidFill>
                  <a:schemeClr val="tx1">
                    <a:lumMod val="95000"/>
                    <a:lumOff val="5000"/>
                  </a:schemeClr>
                </a:solidFill>
                <a:latin typeface="Tahoma" panose="020B0604030504040204" pitchFamily="34" charset="0"/>
              </a:rPr>
              <a:t>and treat </a:t>
            </a:r>
            <a:r>
              <a:rPr lang="en-US" sz="1600" dirty="0" smtClean="0">
                <a:solidFill>
                  <a:schemeClr val="tx1">
                    <a:lumMod val="95000"/>
                    <a:lumOff val="5000"/>
                  </a:schemeClr>
                </a:solidFill>
                <a:latin typeface="Tahoma" panose="020B0604030504040204" pitchFamily="34" charset="0"/>
              </a:rPr>
              <a:t>ourselves the </a:t>
            </a:r>
            <a:r>
              <a:rPr lang="en-US" sz="1600" dirty="0">
                <a:solidFill>
                  <a:schemeClr val="tx1">
                    <a:lumMod val="95000"/>
                    <a:lumOff val="5000"/>
                  </a:schemeClr>
                </a:solidFill>
                <a:latin typeface="Tahoma" panose="020B0604030504040204" pitchFamily="34" charset="0"/>
              </a:rPr>
              <a:t>way we were seen and </a:t>
            </a:r>
            <a:r>
              <a:rPr lang="en-US" sz="1600" dirty="0" smtClean="0">
                <a:solidFill>
                  <a:schemeClr val="tx1">
                    <a:lumMod val="95000"/>
                    <a:lumOff val="5000"/>
                  </a:schemeClr>
                </a:solidFill>
                <a:latin typeface="Tahoma" panose="020B0604030504040204" pitchFamily="34" charset="0"/>
              </a:rPr>
              <a:t>treated, </a:t>
            </a:r>
            <a:r>
              <a:rPr lang="en-US" sz="1600" dirty="0">
                <a:solidFill>
                  <a:schemeClr val="tx1">
                    <a:lumMod val="95000"/>
                    <a:lumOff val="5000"/>
                  </a:schemeClr>
                </a:solidFill>
                <a:latin typeface="Tahoma" panose="020B0604030504040204" pitchFamily="34" charset="0"/>
              </a:rPr>
              <a:t>both punishing and soothing </a:t>
            </a:r>
            <a:r>
              <a:rPr lang="en-US" sz="1600" dirty="0" smtClean="0">
                <a:solidFill>
                  <a:schemeClr val="tx1">
                    <a:lumMod val="95000"/>
                    <a:lumOff val="5000"/>
                  </a:schemeClr>
                </a:solidFill>
                <a:latin typeface="Tahoma" panose="020B0604030504040204" pitchFamily="34" charset="0"/>
              </a:rPr>
              <a:t>ourselves</a:t>
            </a:r>
          </a:p>
          <a:p>
            <a:pPr marL="285750" indent="-285750" fontAlgn="base">
              <a:spcBef>
                <a:spcPct val="0"/>
              </a:spcBef>
              <a:spcAft>
                <a:spcPct val="0"/>
              </a:spcAft>
              <a:buClr>
                <a:srgbClr val="FFC000"/>
              </a:buClr>
              <a:buFont typeface="Arial" charset="0"/>
              <a:buChar char="•"/>
            </a:pPr>
            <a:endParaRPr lang="en-US" sz="1600" dirty="0" smtClean="0">
              <a:solidFill>
                <a:schemeClr val="tx1">
                  <a:lumMod val="95000"/>
                  <a:lumOff val="5000"/>
                </a:schemeClr>
              </a:solidFill>
              <a:latin typeface="Tahoma" panose="020B0604030504040204" pitchFamily="34" charset="0"/>
            </a:endParaRPr>
          </a:p>
          <a:p>
            <a:pPr marL="285750" indent="-285750" fontAlgn="base">
              <a:spcBef>
                <a:spcPct val="0"/>
              </a:spcBef>
              <a:spcAft>
                <a:spcPct val="0"/>
              </a:spcAft>
              <a:buClr>
                <a:srgbClr val="FFC000"/>
              </a:buClr>
              <a:buFont typeface="Arial" charset="0"/>
              <a:buChar char="•"/>
            </a:pPr>
            <a:r>
              <a:rPr lang="en-US" sz="1600" dirty="0" smtClean="0">
                <a:solidFill>
                  <a:schemeClr val="tx1">
                    <a:lumMod val="95000"/>
                    <a:lumOff val="5000"/>
                  </a:schemeClr>
                </a:solidFill>
                <a:latin typeface="Tahoma" panose="020B0604030504040204" pitchFamily="34" charset="0"/>
              </a:rPr>
              <a:t>Fantasy bond extends to our adult relationships</a:t>
            </a:r>
          </a:p>
          <a:p>
            <a:pPr fontAlgn="base">
              <a:spcBef>
                <a:spcPct val="0"/>
              </a:spcBef>
              <a:spcAft>
                <a:spcPct val="0"/>
              </a:spcAft>
              <a:buClr>
                <a:srgbClr val="FFC000"/>
              </a:buClr>
            </a:pPr>
            <a:endParaRPr lang="en-US" sz="1600" dirty="0" smtClean="0">
              <a:solidFill>
                <a:schemeClr val="tx1">
                  <a:lumMod val="95000"/>
                  <a:lumOff val="5000"/>
                </a:schemeClr>
              </a:solidFill>
              <a:latin typeface="Tahoma" panose="020B0604030504040204" pitchFamily="34" charset="0"/>
            </a:endParaRPr>
          </a:p>
          <a:p>
            <a:pPr marL="285750" indent="-285750" fontAlgn="base">
              <a:spcBef>
                <a:spcPct val="0"/>
              </a:spcBef>
              <a:spcAft>
                <a:spcPct val="0"/>
              </a:spcAft>
              <a:buClr>
                <a:srgbClr val="FFC000"/>
              </a:buClr>
              <a:buFont typeface="Arial" charset="0"/>
              <a:buChar char="•"/>
            </a:pPr>
            <a:r>
              <a:rPr lang="en-US" sz="1600" dirty="0">
                <a:solidFill>
                  <a:schemeClr val="tx1">
                    <a:lumMod val="95000"/>
                    <a:lumOff val="5000"/>
                  </a:schemeClr>
                </a:solidFill>
                <a:latin typeface="Tahoma" panose="020B0604030504040204" pitchFamily="34" charset="0"/>
              </a:rPr>
              <a:t>D</a:t>
            </a:r>
            <a:r>
              <a:rPr lang="en-US" sz="1600" dirty="0" smtClean="0">
                <a:solidFill>
                  <a:schemeClr val="tx1">
                    <a:lumMod val="95000"/>
                    <a:lumOff val="5000"/>
                  </a:schemeClr>
                </a:solidFill>
                <a:latin typeface="Tahoma" panose="020B0604030504040204" pitchFamily="34" charset="0"/>
              </a:rPr>
              <a:t>efenses we form limit our capacity for real love and closeness</a:t>
            </a:r>
            <a:endParaRPr lang="en-US" sz="1600" dirty="0">
              <a:solidFill>
                <a:schemeClr val="tx1">
                  <a:lumMod val="95000"/>
                  <a:lumOff val="5000"/>
                </a:schemeClr>
              </a:solidFill>
              <a:latin typeface="Tahoma" panose="020B060403050404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6250" t="640" r="10000"/>
          <a:stretch/>
        </p:blipFill>
        <p:spPr>
          <a:xfrm>
            <a:off x="0" y="0"/>
            <a:ext cx="4152900" cy="5143500"/>
          </a:xfrm>
          <a:prstGeom prst="rect">
            <a:avLst/>
          </a:prstGeom>
        </p:spPr>
      </p:pic>
      <p:sp>
        <p:nvSpPr>
          <p:cNvPr id="4" name="Oval 3"/>
          <p:cNvSpPr/>
          <p:nvPr/>
        </p:nvSpPr>
        <p:spPr>
          <a:xfrm>
            <a:off x="3924300" y="96679"/>
            <a:ext cx="4572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962400" y="133350"/>
            <a:ext cx="381000" cy="38385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924300" y="4592479"/>
            <a:ext cx="4572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962400" y="4629150"/>
            <a:ext cx="381000" cy="38385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2880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500"/>
                                        <p:tgtEl>
                                          <p:spTgt spid="7">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fade">
                                      <p:cBhvr>
                                        <p:cTn id="24" dur="500"/>
                                        <p:tgtEl>
                                          <p:spTgt spid="7">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animEffect transition="in" filter="fade">
                                      <p:cBhvr>
                                        <p:cTn id="29"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724400" y="971550"/>
            <a:ext cx="4267200" cy="2800350"/>
          </a:xfrm>
          <a:prstGeom prst="rect">
            <a:avLst/>
          </a:prstGeom>
          <a:noFill/>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a:buClr>
                <a:srgbClr val="FFC000"/>
              </a:buClr>
            </a:pPr>
            <a:r>
              <a:rPr lang="en-US" sz="1800" dirty="0" smtClean="0">
                <a:solidFill>
                  <a:srgbClr val="000000"/>
                </a:solidFill>
                <a:latin typeface="Tahoma" panose="020B0604030504040204" pitchFamily="34" charset="0"/>
              </a:rPr>
              <a:t>Illusion of connection that is substituted for feelings of real love  </a:t>
            </a:r>
          </a:p>
          <a:p>
            <a:pPr marL="0" indent="0">
              <a:buClr>
                <a:srgbClr val="FFC000"/>
              </a:buClr>
              <a:buFont typeface="Wingdings 2"/>
              <a:buNone/>
            </a:pPr>
            <a:endParaRPr lang="en-US" sz="500" dirty="0" smtClean="0">
              <a:solidFill>
                <a:srgbClr val="000000"/>
              </a:solidFill>
              <a:latin typeface="Tahoma" panose="020B0604030504040204" pitchFamily="34" charset="0"/>
            </a:endParaRPr>
          </a:p>
          <a:p>
            <a:pPr>
              <a:buClr>
                <a:srgbClr val="FFC000"/>
              </a:buClr>
            </a:pPr>
            <a:r>
              <a:rPr lang="en-US" sz="1800" dirty="0" smtClean="0">
                <a:solidFill>
                  <a:srgbClr val="000000"/>
                </a:solidFill>
                <a:latin typeface="Tahoma" panose="020B0604030504040204" pitchFamily="34" charset="0"/>
              </a:rPr>
              <a:t>Often unconscious act of self-parenting and self-protection</a:t>
            </a:r>
          </a:p>
          <a:p>
            <a:pPr lvl="1">
              <a:buClr>
                <a:srgbClr val="FFC000"/>
              </a:buClr>
            </a:pPr>
            <a:r>
              <a:rPr lang="en-US" sz="1600" dirty="0" err="1" smtClean="0">
                <a:solidFill>
                  <a:srgbClr val="000000"/>
                </a:solidFill>
                <a:latin typeface="Tahoma" panose="020B0604030504040204" pitchFamily="34" charset="0"/>
              </a:rPr>
              <a:t>Pseudoindependence</a:t>
            </a:r>
            <a:endParaRPr lang="en-US" sz="1600" dirty="0" smtClean="0">
              <a:solidFill>
                <a:srgbClr val="000000"/>
              </a:solidFill>
              <a:latin typeface="Tahoma" panose="020B0604030504040204" pitchFamily="34" charset="0"/>
            </a:endParaRPr>
          </a:p>
          <a:p>
            <a:pPr lvl="1">
              <a:buClr>
                <a:srgbClr val="FFC000"/>
              </a:buClr>
            </a:pPr>
            <a:r>
              <a:rPr lang="en-US" sz="1600" dirty="0">
                <a:solidFill>
                  <a:srgbClr val="000000"/>
                </a:solidFill>
                <a:latin typeface="Tahoma" panose="020B0604030504040204" pitchFamily="34" charset="0"/>
              </a:rPr>
              <a:t>F</a:t>
            </a:r>
            <a:r>
              <a:rPr lang="en-US" sz="1600" dirty="0" smtClean="0">
                <a:solidFill>
                  <a:srgbClr val="000000"/>
                </a:solidFill>
                <a:latin typeface="Tahoma" panose="020B0604030504040204" pitchFamily="34" charset="0"/>
              </a:rPr>
              <a:t>orm replaces substance</a:t>
            </a:r>
          </a:p>
          <a:p>
            <a:pPr marL="0" indent="0">
              <a:buClr>
                <a:srgbClr val="FFC000"/>
              </a:buClr>
              <a:buFont typeface="Wingdings 2"/>
              <a:buNone/>
            </a:pPr>
            <a:endParaRPr lang="en-US" sz="500" dirty="0" smtClean="0">
              <a:solidFill>
                <a:srgbClr val="000000"/>
              </a:solidFill>
              <a:latin typeface="Tahoma" panose="020B0604030504040204" pitchFamily="34" charset="0"/>
            </a:endParaRPr>
          </a:p>
          <a:p>
            <a:pPr>
              <a:buClr>
                <a:srgbClr val="FFC000"/>
              </a:buClr>
            </a:pPr>
            <a:r>
              <a:rPr lang="en-US" sz="1800" dirty="0" smtClean="0">
                <a:solidFill>
                  <a:srgbClr val="000000"/>
                </a:solidFill>
                <a:latin typeface="Tahoma" panose="020B0604030504040204" pitchFamily="34" charset="0"/>
              </a:rPr>
              <a:t>Degree of reliance on a fantasy bond is proportional to the degree of frustration and pain in a person’s developmental years </a:t>
            </a:r>
          </a:p>
        </p:txBody>
      </p:sp>
      <p:sp>
        <p:nvSpPr>
          <p:cNvPr id="2" name="Title 1"/>
          <p:cNvSpPr>
            <a:spLocks noGrp="1"/>
          </p:cNvSpPr>
          <p:nvPr>
            <p:ph type="title"/>
          </p:nvPr>
        </p:nvSpPr>
        <p:spPr>
          <a:xfrm>
            <a:off x="4648200" y="133350"/>
            <a:ext cx="4419600" cy="857400"/>
          </a:xfrm>
        </p:spPr>
        <p:txBody>
          <a:bodyPr/>
          <a:lstStyle/>
          <a:p>
            <a:r>
              <a:rPr lang="en-US" sz="4000" b="0" dirty="0" smtClean="0">
                <a:solidFill>
                  <a:schemeClr val="tx1">
                    <a:lumMod val="95000"/>
                    <a:lumOff val="5000"/>
                  </a:schemeClr>
                </a:solidFill>
                <a:latin typeface="Tahoma" panose="020B0604030504040204" pitchFamily="34" charset="0"/>
              </a:rPr>
              <a:t>The Fantasy Bond</a:t>
            </a:r>
            <a:endParaRPr lang="en-US" sz="4000" b="0" dirty="0">
              <a:solidFill>
                <a:schemeClr val="tx1">
                  <a:lumMod val="95000"/>
                  <a:lumOff val="5000"/>
                </a:schemeClr>
              </a:solidFill>
              <a:latin typeface="Tahoma" panose="020B060403050404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953" t="2832" r="36690" b="6903"/>
          <a:stretch/>
        </p:blipFill>
        <p:spPr>
          <a:xfrm>
            <a:off x="0" y="0"/>
            <a:ext cx="4572000" cy="5147310"/>
          </a:xfrm>
          <a:prstGeom prst="rect">
            <a:avLst/>
          </a:prstGeom>
        </p:spPr>
      </p:pic>
      <p:sp>
        <p:nvSpPr>
          <p:cNvPr id="5" name="Oval 4"/>
          <p:cNvSpPr/>
          <p:nvPr/>
        </p:nvSpPr>
        <p:spPr>
          <a:xfrm>
            <a:off x="4343400" y="96679"/>
            <a:ext cx="4572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381500" y="133350"/>
            <a:ext cx="381000" cy="38385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343400" y="4592479"/>
            <a:ext cx="4572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81500" y="4629150"/>
            <a:ext cx="381000" cy="38385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82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	</a:t>
            </a:r>
            <a:endParaRPr lang="en-US" dirty="0"/>
          </a:p>
        </p:txBody>
      </p:sp>
      <p:sp>
        <p:nvSpPr>
          <p:cNvPr id="3" name="Content Placeholder 2"/>
          <p:cNvSpPr>
            <a:spLocks noGrp="1"/>
          </p:cNvSpPr>
          <p:nvPr>
            <p:ph idx="1"/>
          </p:nvPr>
        </p:nvSpPr>
        <p:spPr>
          <a:xfrm>
            <a:off x="304800" y="209550"/>
            <a:ext cx="8763000" cy="2971800"/>
          </a:xfrm>
        </p:spPr>
        <p:txBody>
          <a:bodyPr>
            <a:normAutofit/>
          </a:bodyPr>
          <a:lstStyle/>
          <a:p>
            <a:pPr marL="63500" indent="0">
              <a:spcBef>
                <a:spcPts val="0"/>
              </a:spcBef>
              <a:buNone/>
            </a:pPr>
            <a:r>
              <a:rPr lang="en-US" sz="3300" dirty="0" smtClean="0">
                <a:solidFill>
                  <a:schemeClr val="tx1"/>
                </a:solidFill>
                <a:latin typeface="Tahoma" panose="020B0604030504040204" pitchFamily="34" charset="0"/>
              </a:rPr>
              <a:t>Do you have a fantasy bond with your partner?</a:t>
            </a:r>
            <a:endParaRPr lang="en-US" sz="3300" dirty="0">
              <a:solidFill>
                <a:schemeClr val="tx1"/>
              </a:solidFill>
              <a:latin typeface="Tahoma" panose="020B0604030504040204" pitchFamily="34" charset="0"/>
            </a:endParaRPr>
          </a:p>
        </p:txBody>
      </p:sp>
      <p:sp>
        <p:nvSpPr>
          <p:cNvPr id="6" name="Oval Callout 5"/>
          <p:cNvSpPr/>
          <p:nvPr/>
        </p:nvSpPr>
        <p:spPr>
          <a:xfrm rot="224527">
            <a:off x="6175340" y="1332626"/>
            <a:ext cx="2819400" cy="1524977"/>
          </a:xfrm>
          <a:prstGeom prst="wedgeEllipseCallout">
            <a:avLst/>
          </a:prstGeom>
          <a:solidFill>
            <a:schemeClr val="bg1"/>
          </a:solidFill>
          <a:ln w="28575">
            <a:solidFill>
              <a:srgbClr val="FFD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smtClean="0">
                <a:solidFill>
                  <a:schemeClr val="tx1">
                    <a:lumMod val="95000"/>
                    <a:lumOff val="5000"/>
                  </a:schemeClr>
                </a:solidFill>
                <a:latin typeface="Tahoma" panose="020B0604030504040204" pitchFamily="34" charset="0"/>
                <a:ea typeface="Quattrocento Sans" charset="0"/>
                <a:cs typeface="Quattrocento Sans" charset="0"/>
              </a:rPr>
              <a:t>Have rigid behavior patterns?</a:t>
            </a:r>
            <a:endParaRPr lang="en-US" sz="2200" i="1" dirty="0">
              <a:solidFill>
                <a:schemeClr val="tx1">
                  <a:lumMod val="95000"/>
                  <a:lumOff val="5000"/>
                </a:schemeClr>
              </a:solidFill>
              <a:latin typeface="Tahoma" panose="020B0604030504040204" pitchFamily="34" charset="0"/>
              <a:ea typeface="Quattrocento Sans" charset="0"/>
              <a:cs typeface="Quattrocento Sans" charset="0"/>
            </a:endParaRPr>
          </a:p>
        </p:txBody>
      </p:sp>
      <p:sp>
        <p:nvSpPr>
          <p:cNvPr id="9" name="Rounded Rectangular Callout 8"/>
          <p:cNvSpPr/>
          <p:nvPr/>
        </p:nvSpPr>
        <p:spPr>
          <a:xfrm rot="248564">
            <a:off x="3287600" y="1376947"/>
            <a:ext cx="2836698" cy="1428750"/>
          </a:xfrm>
          <a:prstGeom prst="wedgeRoundRectCallout">
            <a:avLst>
              <a:gd name="adj1" fmla="val 39841"/>
              <a:gd name="adj2" fmla="val 80241"/>
              <a:gd name="adj3" fmla="val 16667"/>
            </a:avLst>
          </a:prstGeom>
          <a:solidFill>
            <a:schemeClr val="bg1"/>
          </a:solidFill>
          <a:ln w="28575">
            <a:solidFill>
              <a:srgbClr val="FFD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smtClean="0">
                <a:solidFill>
                  <a:schemeClr val="tx1">
                    <a:lumMod val="95000"/>
                    <a:lumOff val="5000"/>
                  </a:schemeClr>
                </a:solidFill>
                <a:latin typeface="Tahoma" panose="020B0604030504040204" pitchFamily="34" charset="0"/>
                <a:ea typeface="Quattrocento Sans" charset="0"/>
                <a:cs typeface="Quattrocento Sans" charset="0"/>
              </a:rPr>
              <a:t>Withhold, punish or criticize your partner?</a:t>
            </a:r>
            <a:endParaRPr lang="en-US" sz="2200" i="1" dirty="0">
              <a:solidFill>
                <a:schemeClr val="tx1">
                  <a:lumMod val="95000"/>
                  <a:lumOff val="5000"/>
                </a:schemeClr>
              </a:solidFill>
              <a:latin typeface="Tahoma" panose="020B0604030504040204" pitchFamily="34" charset="0"/>
              <a:ea typeface="Quattrocento Sans" charset="0"/>
              <a:cs typeface="Quattrocento Sans" charset="0"/>
            </a:endParaRPr>
          </a:p>
        </p:txBody>
      </p:sp>
      <p:sp>
        <p:nvSpPr>
          <p:cNvPr id="10" name="Oval Callout 9"/>
          <p:cNvSpPr/>
          <p:nvPr/>
        </p:nvSpPr>
        <p:spPr>
          <a:xfrm>
            <a:off x="5867400" y="3269841"/>
            <a:ext cx="2819400" cy="1485900"/>
          </a:xfrm>
          <a:prstGeom prst="wedgeEllipseCallout">
            <a:avLst>
              <a:gd name="adj1" fmla="val 36015"/>
              <a:gd name="adj2" fmla="val 51091"/>
            </a:avLst>
          </a:prstGeom>
          <a:solidFill>
            <a:schemeClr val="bg1"/>
          </a:solidFill>
          <a:ln w="28575">
            <a:solidFill>
              <a:srgbClr val="FFD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i="1" dirty="0" smtClean="0">
                <a:solidFill>
                  <a:schemeClr val="tx1">
                    <a:lumMod val="95000"/>
                    <a:lumOff val="5000"/>
                  </a:schemeClr>
                </a:solidFill>
                <a:latin typeface="Tahoma" panose="020B0604030504040204" pitchFamily="34" charset="0"/>
                <a:ea typeface="Quattrocento Sans" charset="0"/>
                <a:cs typeface="Quattrocento Sans" charset="0"/>
              </a:rPr>
              <a:t>Feel like you can’t live without partner?</a:t>
            </a:r>
            <a:endParaRPr lang="en-US" sz="2000" i="1" dirty="0">
              <a:solidFill>
                <a:schemeClr val="tx1">
                  <a:lumMod val="95000"/>
                  <a:lumOff val="5000"/>
                </a:schemeClr>
              </a:solidFill>
              <a:latin typeface="Tahoma" panose="020B0604030504040204" pitchFamily="34" charset="0"/>
              <a:ea typeface="Quattrocento Sans" charset="0"/>
              <a:cs typeface="Quattrocento Sans" charset="0"/>
            </a:endParaRPr>
          </a:p>
        </p:txBody>
      </p:sp>
      <p:sp>
        <p:nvSpPr>
          <p:cNvPr id="11" name="Rounded Rectangular Callout 10"/>
          <p:cNvSpPr/>
          <p:nvPr/>
        </p:nvSpPr>
        <p:spPr>
          <a:xfrm rot="21414590">
            <a:off x="229284" y="1486304"/>
            <a:ext cx="2898389" cy="1428750"/>
          </a:xfrm>
          <a:prstGeom prst="wedgeRoundRectCallout">
            <a:avLst>
              <a:gd name="adj1" fmla="val 1719"/>
              <a:gd name="adj2" fmla="val 69840"/>
              <a:gd name="adj3" fmla="val 16667"/>
            </a:avLst>
          </a:prstGeom>
          <a:solidFill>
            <a:schemeClr val="bg1"/>
          </a:solidFill>
          <a:ln w="28575">
            <a:solidFill>
              <a:srgbClr val="FFD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i="1" dirty="0" smtClean="0">
                <a:solidFill>
                  <a:schemeClr val="tx1">
                    <a:lumMod val="95000"/>
                    <a:lumOff val="5000"/>
                  </a:schemeClr>
                </a:solidFill>
                <a:latin typeface="Tahoma" panose="020B0604030504040204" pitchFamily="34" charset="0"/>
                <a:ea typeface="Quattrocento Sans" charset="0"/>
                <a:cs typeface="Quattrocento Sans" charset="0"/>
              </a:rPr>
              <a:t>No longer engage in loving actions?</a:t>
            </a:r>
            <a:endParaRPr lang="en-US" sz="2500" i="1" dirty="0">
              <a:solidFill>
                <a:schemeClr val="tx1">
                  <a:lumMod val="95000"/>
                  <a:lumOff val="5000"/>
                </a:schemeClr>
              </a:solidFill>
              <a:latin typeface="Tahoma" panose="020B0604030504040204" pitchFamily="34" charset="0"/>
              <a:ea typeface="Quattrocento Sans" charset="0"/>
              <a:cs typeface="Quattrocento Sans" charset="0"/>
            </a:endParaRPr>
          </a:p>
        </p:txBody>
      </p:sp>
      <p:sp>
        <p:nvSpPr>
          <p:cNvPr id="12" name="Rounded Rectangular Callout 11"/>
          <p:cNvSpPr/>
          <p:nvPr/>
        </p:nvSpPr>
        <p:spPr>
          <a:xfrm rot="21263280">
            <a:off x="2907266" y="3069980"/>
            <a:ext cx="2327097" cy="1702446"/>
          </a:xfrm>
          <a:prstGeom prst="wedgeRoundRectCallout">
            <a:avLst>
              <a:gd name="adj1" fmla="val 16445"/>
              <a:gd name="adj2" fmla="val 70533"/>
              <a:gd name="adj3" fmla="val 16667"/>
            </a:avLst>
          </a:prstGeom>
          <a:solidFill>
            <a:schemeClr val="bg1"/>
          </a:solidFill>
          <a:ln w="28575">
            <a:solidFill>
              <a:srgbClr val="FFD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lumMod val="95000"/>
                    <a:lumOff val="5000"/>
                  </a:schemeClr>
                </a:solidFill>
                <a:latin typeface="Tahoma" panose="020B0604030504040204" pitchFamily="34" charset="0"/>
                <a:ea typeface="Quattrocento Sans" charset="0"/>
                <a:cs typeface="Quattrocento Sans" charset="0"/>
              </a:rPr>
              <a:t>Take your partner for granted?</a:t>
            </a:r>
            <a:endParaRPr lang="en-US" sz="2000" i="1" dirty="0">
              <a:solidFill>
                <a:schemeClr val="tx1">
                  <a:lumMod val="95000"/>
                  <a:lumOff val="5000"/>
                </a:schemeClr>
              </a:solidFill>
              <a:latin typeface="Tahoma" panose="020B0604030504040204" pitchFamily="34" charset="0"/>
              <a:ea typeface="Quattrocento Sans" charset="0"/>
              <a:cs typeface="Quattrocento Sans" charset="0"/>
            </a:endParaRPr>
          </a:p>
        </p:txBody>
      </p:sp>
      <p:sp>
        <p:nvSpPr>
          <p:cNvPr id="13" name="Oval Callout 12"/>
          <p:cNvSpPr/>
          <p:nvPr/>
        </p:nvSpPr>
        <p:spPr>
          <a:xfrm rot="21270550">
            <a:off x="183314" y="3273222"/>
            <a:ext cx="2648613" cy="1471390"/>
          </a:xfrm>
          <a:prstGeom prst="wedgeEllipseCallout">
            <a:avLst>
              <a:gd name="adj1" fmla="val 14595"/>
              <a:gd name="adj2" fmla="val 68328"/>
            </a:avLst>
          </a:prstGeom>
          <a:solidFill>
            <a:schemeClr val="bg1"/>
          </a:solidFill>
          <a:ln w="28575">
            <a:solidFill>
              <a:srgbClr val="FFD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lumMod val="95000"/>
                    <a:lumOff val="5000"/>
                  </a:schemeClr>
                </a:solidFill>
                <a:latin typeface="Tahoma" panose="020B0604030504040204" pitchFamily="34" charset="0"/>
                <a:ea typeface="Quattrocento Sans" charset="0"/>
                <a:cs typeface="Quattrocento Sans" charset="0"/>
              </a:rPr>
              <a:t>Relate as a unit?</a:t>
            </a:r>
            <a:endParaRPr lang="en-US" sz="2000" i="1" dirty="0">
              <a:solidFill>
                <a:schemeClr val="tx1">
                  <a:lumMod val="95000"/>
                  <a:lumOff val="5000"/>
                </a:schemeClr>
              </a:solidFill>
              <a:latin typeface="Tahoma" panose="020B0604030504040204" pitchFamily="34" charset="0"/>
              <a:ea typeface="Quattrocento Sans" charset="0"/>
              <a:cs typeface="Quattrocento Sans" charset="0"/>
            </a:endParaRPr>
          </a:p>
        </p:txBody>
      </p:sp>
    </p:spTree>
    <p:extLst>
      <p:ext uri="{BB962C8B-B14F-4D97-AF65-F5344CB8AC3E}">
        <p14:creationId xmlns:p14="http://schemas.microsoft.com/office/powerpoint/2010/main" val="299293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42900"/>
            <a:ext cx="9144000" cy="857250"/>
          </a:xfrm>
        </p:spPr>
        <p:txBody>
          <a:bodyPr/>
          <a:lstStyle/>
          <a:p>
            <a:r>
              <a:rPr lang="en-US" sz="45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Fantasy Bond on a Continuum</a:t>
            </a:r>
            <a:endParaRPr lang="en-US" sz="4500" b="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cxnSp>
        <p:nvCxnSpPr>
          <p:cNvPr id="9" name="Straight Connector 8"/>
          <p:cNvCxnSpPr/>
          <p:nvPr/>
        </p:nvCxnSpPr>
        <p:spPr>
          <a:xfrm>
            <a:off x="100231" y="3783607"/>
            <a:ext cx="8763000" cy="0"/>
          </a:xfrm>
          <a:prstGeom prst="line">
            <a:avLst/>
          </a:prstGeom>
          <a:ln w="57150">
            <a:solidFill>
              <a:srgbClr val="FFC000"/>
            </a:solidFill>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rot="19862009">
            <a:off x="-51046" y="2457349"/>
            <a:ext cx="3225892" cy="307777"/>
          </a:xfrm>
          <a:prstGeom prst="rect">
            <a:avLst/>
          </a:prstGeom>
          <a:noFill/>
        </p:spPr>
        <p:txBody>
          <a:bodyPr wrap="square" rtlCol="0">
            <a:spAutoFit/>
          </a:bodyPr>
          <a:lstStyle/>
          <a:p>
            <a:r>
              <a:rPr lang="en-US" dirty="0" smtClean="0">
                <a:solidFill>
                  <a:schemeClr val="tx1"/>
                </a:solidFill>
                <a:latin typeface="Tahoma" panose="020B0604030504040204" pitchFamily="34" charset="0"/>
              </a:rPr>
              <a:t>Fantasies about who partner is</a:t>
            </a:r>
            <a:endParaRPr lang="en-US" dirty="0">
              <a:solidFill>
                <a:schemeClr val="tx1"/>
              </a:solidFill>
              <a:latin typeface="Tahoma" panose="020B0604030504040204" pitchFamily="34" charset="0"/>
            </a:endParaRPr>
          </a:p>
        </p:txBody>
      </p:sp>
      <p:sp>
        <p:nvSpPr>
          <p:cNvPr id="11" name="TextBox 10"/>
          <p:cNvSpPr txBox="1"/>
          <p:nvPr/>
        </p:nvSpPr>
        <p:spPr>
          <a:xfrm rot="19862009">
            <a:off x="2533842" y="2213897"/>
            <a:ext cx="2936203" cy="523220"/>
          </a:xfrm>
          <a:prstGeom prst="rect">
            <a:avLst/>
          </a:prstGeom>
          <a:noFill/>
        </p:spPr>
        <p:txBody>
          <a:bodyPr wrap="square" rtlCol="0">
            <a:spAutoFit/>
          </a:bodyPr>
          <a:lstStyle/>
          <a:p>
            <a:r>
              <a:rPr lang="en-US" dirty="0" smtClean="0">
                <a:solidFill>
                  <a:schemeClr val="tx1"/>
                </a:solidFill>
                <a:latin typeface="Tahoma" panose="020B0604030504040204" pitchFamily="34" charset="0"/>
              </a:rPr>
              <a:t>More criticism and projections of parent onto partner</a:t>
            </a:r>
            <a:endParaRPr lang="en-US" dirty="0">
              <a:solidFill>
                <a:schemeClr val="tx1"/>
              </a:solidFill>
              <a:latin typeface="Tahoma" panose="020B0604030504040204" pitchFamily="34" charset="0"/>
            </a:endParaRPr>
          </a:p>
        </p:txBody>
      </p:sp>
      <p:sp>
        <p:nvSpPr>
          <p:cNvPr id="12" name="TextBox 11"/>
          <p:cNvSpPr txBox="1"/>
          <p:nvPr/>
        </p:nvSpPr>
        <p:spPr>
          <a:xfrm rot="19862009">
            <a:off x="3876970" y="1898979"/>
            <a:ext cx="3391425" cy="738664"/>
          </a:xfrm>
          <a:prstGeom prst="rect">
            <a:avLst/>
          </a:prstGeom>
          <a:noFill/>
        </p:spPr>
        <p:txBody>
          <a:bodyPr wrap="square" rtlCol="0">
            <a:spAutoFit/>
          </a:bodyPr>
          <a:lstStyle/>
          <a:p>
            <a:r>
              <a:rPr lang="en-US" dirty="0" smtClean="0">
                <a:solidFill>
                  <a:schemeClr val="tx1"/>
                </a:solidFill>
                <a:latin typeface="Tahoma" panose="020B0604030504040204" pitchFamily="34" charset="0"/>
              </a:rPr>
              <a:t>Less connection – more distancing and withholding behaviors or taking partner for granted</a:t>
            </a:r>
            <a:endParaRPr lang="en-US" dirty="0">
              <a:solidFill>
                <a:schemeClr val="tx1"/>
              </a:solidFill>
              <a:latin typeface="Tahoma" panose="020B0604030504040204" pitchFamily="34" charset="0"/>
            </a:endParaRPr>
          </a:p>
        </p:txBody>
      </p:sp>
      <p:sp>
        <p:nvSpPr>
          <p:cNvPr id="13" name="TextBox 12"/>
          <p:cNvSpPr txBox="1"/>
          <p:nvPr/>
        </p:nvSpPr>
        <p:spPr>
          <a:xfrm rot="19862009">
            <a:off x="5184752" y="2109950"/>
            <a:ext cx="3577654" cy="523220"/>
          </a:xfrm>
          <a:prstGeom prst="rect">
            <a:avLst/>
          </a:prstGeom>
          <a:noFill/>
        </p:spPr>
        <p:txBody>
          <a:bodyPr wrap="square" rtlCol="0">
            <a:spAutoFit/>
          </a:bodyPr>
          <a:lstStyle/>
          <a:p>
            <a:r>
              <a:rPr lang="en-US" dirty="0" smtClean="0">
                <a:solidFill>
                  <a:schemeClr val="tx1"/>
                </a:solidFill>
                <a:latin typeface="Tahoma" panose="020B0604030504040204" pitchFamily="34" charset="0"/>
              </a:rPr>
              <a:t>Hating each other – overt nastiness or complete dependency</a:t>
            </a:r>
            <a:endParaRPr lang="en-US" dirty="0">
              <a:solidFill>
                <a:schemeClr val="tx1"/>
              </a:solidFill>
              <a:latin typeface="Tahoma" panose="020B0604030504040204" pitchFamily="34" charset="0"/>
            </a:endParaRPr>
          </a:p>
        </p:txBody>
      </p:sp>
      <p:sp>
        <p:nvSpPr>
          <p:cNvPr id="14" name="TextBox 13"/>
          <p:cNvSpPr txBox="1"/>
          <p:nvPr/>
        </p:nvSpPr>
        <p:spPr>
          <a:xfrm rot="19862009">
            <a:off x="6970082" y="2182747"/>
            <a:ext cx="2286000" cy="738664"/>
          </a:xfrm>
          <a:prstGeom prst="rect">
            <a:avLst/>
          </a:prstGeom>
          <a:noFill/>
        </p:spPr>
        <p:txBody>
          <a:bodyPr wrap="square" rtlCol="0">
            <a:spAutoFit/>
          </a:bodyPr>
          <a:lstStyle/>
          <a:p>
            <a:r>
              <a:rPr lang="en-US" dirty="0" smtClean="0">
                <a:solidFill>
                  <a:schemeClr val="tx1"/>
                </a:solidFill>
                <a:latin typeface="Tahoma" panose="020B0604030504040204" pitchFamily="34" charset="0"/>
              </a:rPr>
              <a:t>Separations or settling for living distantly together or totally merged identity</a:t>
            </a:r>
            <a:endParaRPr lang="en-US" dirty="0">
              <a:solidFill>
                <a:schemeClr val="tx1"/>
              </a:solidFill>
              <a:latin typeface="Tahoma" panose="020B0604030504040204" pitchFamily="34" charset="0"/>
            </a:endParaRPr>
          </a:p>
        </p:txBody>
      </p:sp>
      <p:sp>
        <p:nvSpPr>
          <p:cNvPr id="16" name="TextBox 15"/>
          <p:cNvSpPr txBox="1"/>
          <p:nvPr/>
        </p:nvSpPr>
        <p:spPr>
          <a:xfrm rot="19862009">
            <a:off x="1010731" y="2301969"/>
            <a:ext cx="3348190" cy="523220"/>
          </a:xfrm>
          <a:prstGeom prst="rect">
            <a:avLst/>
          </a:prstGeom>
          <a:noFill/>
        </p:spPr>
        <p:txBody>
          <a:bodyPr wrap="square" rtlCol="0">
            <a:spAutoFit/>
          </a:bodyPr>
          <a:lstStyle/>
          <a:p>
            <a:r>
              <a:rPr lang="en-US" dirty="0" smtClean="0">
                <a:solidFill>
                  <a:schemeClr val="tx1"/>
                </a:solidFill>
                <a:latin typeface="Tahoma" panose="020B0604030504040204" pitchFamily="34" charset="0"/>
              </a:rPr>
              <a:t>Settling into routine, deadening behaviors </a:t>
            </a:r>
            <a:endParaRPr lang="en-US" dirty="0">
              <a:solidFill>
                <a:schemeClr val="tx1"/>
              </a:solidFill>
              <a:latin typeface="Tahoma" panose="020B0604030504040204" pitchFamily="34" charset="0"/>
            </a:endParaRPr>
          </a:p>
        </p:txBody>
      </p:sp>
      <p:cxnSp>
        <p:nvCxnSpPr>
          <p:cNvPr id="17" name="Straight Connector 16"/>
          <p:cNvCxnSpPr/>
          <p:nvPr/>
        </p:nvCxnSpPr>
        <p:spPr>
          <a:xfrm flipV="1">
            <a:off x="786031" y="3417376"/>
            <a:ext cx="0" cy="38100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flipV="1">
            <a:off x="2157631" y="3409950"/>
            <a:ext cx="0" cy="38100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flipV="1">
            <a:off x="3605431" y="3421385"/>
            <a:ext cx="0" cy="38100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p:cNvCxnSpPr/>
          <p:nvPr/>
        </p:nvCxnSpPr>
        <p:spPr>
          <a:xfrm flipV="1">
            <a:off x="5053231" y="3421385"/>
            <a:ext cx="0" cy="38100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flipV="1">
            <a:off x="6424831" y="3421385"/>
            <a:ext cx="0" cy="38100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flipV="1">
            <a:off x="7872631" y="3421385"/>
            <a:ext cx="0" cy="38100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8669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971550"/>
            <a:ext cx="3771900" cy="2514600"/>
          </a:xfrm>
          <a:prstGeom prst="rect">
            <a:avLst/>
          </a:prstGeom>
        </p:spPr>
      </p:pic>
      <p:sp>
        <p:nvSpPr>
          <p:cNvPr id="9" name="Rectangle 3"/>
          <p:cNvSpPr txBox="1">
            <a:spLocks noChangeArrowheads="1"/>
          </p:cNvSpPr>
          <p:nvPr/>
        </p:nvSpPr>
        <p:spPr bwMode="auto">
          <a:xfrm>
            <a:off x="381000" y="1428750"/>
            <a:ext cx="8382000" cy="2171700"/>
          </a:xfrm>
          <a:prstGeom prst="rect">
            <a:avLst/>
          </a:prstGeom>
          <a:noFill/>
          <a:ln w="9525">
            <a:noFill/>
            <a:miter lim="800000"/>
            <a:headEnd/>
            <a:tailEnd/>
          </a:ln>
        </p:spPr>
        <p:txBody>
          <a:bodyPr/>
          <a:lstStyle/>
          <a:p>
            <a:r>
              <a:rPr lang="en-US" sz="3200" b="1" dirty="0">
                <a:solidFill>
                  <a:srgbClr val="FFC000"/>
                </a:solidFill>
                <a:latin typeface="Tahoma" panose="020B0604030504040204" pitchFamily="34" charset="0"/>
                <a:cs typeface="Tahoma" panose="020B0604030504040204" pitchFamily="34" charset="0"/>
              </a:rPr>
              <a:t>Relationships:</a:t>
            </a:r>
          </a:p>
          <a:p>
            <a:pPr marL="342900" indent="-342900">
              <a:buClr>
                <a:srgbClr val="FFC000"/>
              </a:buClr>
              <a:buFont typeface="Arial" panose="020B0604020202020204" pitchFamily="34" charset="0"/>
              <a:buChar char="•"/>
            </a:pPr>
            <a:r>
              <a:rPr lang="en-US" sz="2400" dirty="0">
                <a:solidFill>
                  <a:schemeClr val="tx1"/>
                </a:solidFill>
                <a:latin typeface="Tahoma" panose="020B0604030504040204" pitchFamily="34" charset="0"/>
                <a:cs typeface="Tahoma" panose="020B0604030504040204" pitchFamily="34" charset="0"/>
              </a:rPr>
              <a:t>Ultimate symbol of growing up</a:t>
            </a:r>
          </a:p>
          <a:p>
            <a:pPr marL="342900" indent="-342900">
              <a:buClr>
                <a:srgbClr val="FFC000"/>
              </a:buClr>
              <a:buFont typeface="Arial" panose="020B0604020202020204" pitchFamily="34" charset="0"/>
              <a:buChar char="•"/>
            </a:pPr>
            <a:r>
              <a:rPr lang="en-US" sz="2400" dirty="0">
                <a:solidFill>
                  <a:schemeClr val="tx1"/>
                </a:solidFill>
                <a:latin typeface="Tahoma" panose="020B0604030504040204" pitchFamily="34" charset="0"/>
                <a:cs typeface="Tahoma" panose="020B0604030504040204" pitchFamily="34" charset="0"/>
              </a:rPr>
              <a:t>Represent starting our own lives</a:t>
            </a:r>
          </a:p>
          <a:p>
            <a:pPr marL="342900" indent="-342900">
              <a:buClr>
                <a:srgbClr val="FFC000"/>
              </a:buClr>
              <a:buFont typeface="Arial" panose="020B0604020202020204" pitchFamily="34" charset="0"/>
              <a:buChar char="•"/>
            </a:pPr>
            <a:r>
              <a:rPr lang="en-US" sz="2400" dirty="0">
                <a:solidFill>
                  <a:schemeClr val="tx1"/>
                </a:solidFill>
                <a:latin typeface="Tahoma" panose="020B0604030504040204" pitchFamily="34" charset="0"/>
                <a:cs typeface="Tahoma" panose="020B0604030504040204" pitchFamily="34" charset="0"/>
              </a:rPr>
              <a:t>Symbolize a parting from our family</a:t>
            </a:r>
          </a:p>
          <a:p>
            <a:pPr marL="342900" indent="-342900">
              <a:buClr>
                <a:srgbClr val="FFC000"/>
              </a:buClr>
              <a:buFont typeface="Arial" panose="020B0604020202020204" pitchFamily="34" charset="0"/>
              <a:buChar char="•"/>
            </a:pPr>
            <a:r>
              <a:rPr lang="en-US" sz="2400" dirty="0">
                <a:solidFill>
                  <a:schemeClr val="tx1"/>
                </a:solidFill>
                <a:latin typeface="Tahoma" panose="020B0604030504040204" pitchFamily="34" charset="0"/>
                <a:cs typeface="Tahoma" panose="020B0604030504040204" pitchFamily="34" charset="0"/>
              </a:rPr>
              <a:t>Letting go on an emotional level </a:t>
            </a:r>
          </a:p>
          <a:p>
            <a:pPr marL="342900" indent="-342900">
              <a:buClr>
                <a:srgbClr val="FFC000"/>
              </a:buClr>
              <a:buFont typeface="Arial" panose="020B0604020202020204" pitchFamily="34" charset="0"/>
              <a:buChar char="•"/>
            </a:pPr>
            <a:r>
              <a:rPr lang="en-US" sz="2400" dirty="0">
                <a:solidFill>
                  <a:schemeClr val="tx1"/>
                </a:solidFill>
                <a:latin typeface="Tahoma" panose="020B0604030504040204" pitchFamily="34" charset="0"/>
                <a:cs typeface="Tahoma" panose="020B0604030504040204" pitchFamily="34" charset="0"/>
              </a:rPr>
              <a:t>Differentiating from negative dynamics that plagued our early relationships and shaped our identity</a:t>
            </a:r>
          </a:p>
          <a:p>
            <a:endParaRPr lang="en-US" sz="2500" dirty="0" smtClean="0">
              <a:solidFill>
                <a:schemeClr val="bg1"/>
              </a:solidFill>
              <a:latin typeface="Century Gothic" panose="020B0502020202020204" pitchFamily="34" charset="0"/>
            </a:endParaRPr>
          </a:p>
        </p:txBody>
      </p:sp>
      <p:sp>
        <p:nvSpPr>
          <p:cNvPr id="4" name="Rectangle 2"/>
          <p:cNvSpPr>
            <a:spLocks noGrp="1" noChangeArrowheads="1"/>
          </p:cNvSpPr>
          <p:nvPr>
            <p:ph type="title" idx="4294967295"/>
          </p:nvPr>
        </p:nvSpPr>
        <p:spPr>
          <a:xfrm>
            <a:off x="0" y="1047750"/>
            <a:ext cx="9144000" cy="355600"/>
          </a:xfrm>
          <a:noFill/>
        </p:spPr>
        <p:txBody>
          <a:bodyPr rtlCol="0">
            <a:noAutofit/>
          </a:bodyPr>
          <a:lstStyle/>
          <a:p>
            <a:pPr algn="ctr" fontAlgn="auto">
              <a:spcAft>
                <a:spcPts val="0"/>
              </a:spcAft>
              <a:defRPr/>
            </a:pPr>
            <a:r>
              <a:rPr lang="en-US" sz="3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Love breaks a “Fantasy Bond” </a:t>
            </a:r>
            <a:br>
              <a:rPr lang="en-US" sz="3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3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with our parents</a:t>
            </a:r>
          </a:p>
        </p:txBody>
      </p:sp>
    </p:spTree>
    <p:extLst>
      <p:ext uri="{BB962C8B-B14F-4D97-AF65-F5344CB8AC3E}">
        <p14:creationId xmlns:p14="http://schemas.microsoft.com/office/powerpoint/2010/main" val="97805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randombar(horizont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E29C20F-C7F3-5340-8B1F-B3DDCED8C6A0}"/>
              </a:ext>
            </a:extLst>
          </p:cNvPr>
          <p:cNvSpPr>
            <a:spLocks noGrp="1"/>
          </p:cNvSpPr>
          <p:nvPr>
            <p:ph type="body" idx="1"/>
          </p:nvPr>
        </p:nvSpPr>
        <p:spPr>
          <a:xfrm>
            <a:off x="1143000" y="742950"/>
            <a:ext cx="6858000" cy="3657600"/>
          </a:xfrm>
        </p:spPr>
        <p:txBody>
          <a:bodyPr/>
          <a:lstStyle/>
          <a:p>
            <a:pPr marL="38100" indent="0">
              <a:buNone/>
            </a:pPr>
            <a:r>
              <a:rPr lang="en-US" sz="2300" b="0" dirty="0">
                <a:latin typeface="Tahoma" panose="020B0604030504040204" pitchFamily="34" charset="0"/>
              </a:rPr>
              <a:t>“When we think we have been hurt by someone in the past, we build up defenses to protect ourselves from being hurt in the future. So the fearful past causes a fearful future and the past and the future become one.”</a:t>
            </a:r>
          </a:p>
          <a:p>
            <a:pPr marL="38100" indent="0">
              <a:buNone/>
            </a:pPr>
            <a:r>
              <a:rPr lang="en-US" sz="2300" b="0" i="0" dirty="0">
                <a:solidFill>
                  <a:srgbClr val="FFC000"/>
                </a:solidFill>
                <a:latin typeface="Tahoma" panose="020B0604030504040204" pitchFamily="34" charset="0"/>
              </a:rPr>
              <a:t>- Alfred Hitchcock</a:t>
            </a:r>
          </a:p>
        </p:txBody>
      </p:sp>
    </p:spTree>
    <p:extLst>
      <p:ext uri="{BB962C8B-B14F-4D97-AF65-F5344CB8AC3E}">
        <p14:creationId xmlns:p14="http://schemas.microsoft.com/office/powerpoint/2010/main" val="688919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8"/>
          <p:cNvPicPr preferRelativeResize="0"/>
          <p:nvPr/>
        </p:nvPicPr>
        <p:blipFill rotWithShape="1">
          <a:blip r:embed="rId3">
            <a:extLst>
              <a:ext uri="{28A0092B-C50C-407E-A947-70E740481C1C}">
                <a14:useLocalDpi xmlns:a14="http://schemas.microsoft.com/office/drawing/2010/main" val="0"/>
              </a:ext>
            </a:extLst>
          </a:blip>
          <a:srcRect l="23333" r="24500"/>
          <a:stretch/>
        </p:blipFill>
        <p:spPr>
          <a:xfrm>
            <a:off x="0" y="0"/>
            <a:ext cx="4572000" cy="5143500"/>
          </a:xfrm>
          <a:prstGeom prst="rect">
            <a:avLst/>
          </a:prstGeom>
          <a:noFill/>
          <a:ln>
            <a:noFill/>
          </a:ln>
        </p:spPr>
      </p:pic>
      <p:sp>
        <p:nvSpPr>
          <p:cNvPr id="8" name="Shape 71"/>
          <p:cNvSpPr txBox="1">
            <a:spLocks noGrp="1"/>
          </p:cNvSpPr>
          <p:nvPr>
            <p:ph type="title"/>
          </p:nvPr>
        </p:nvSpPr>
        <p:spPr>
          <a:xfrm>
            <a:off x="293850" y="346200"/>
            <a:ext cx="7478550" cy="701550"/>
          </a:xfrm>
          <a:prstGeom prst="rect">
            <a:avLst/>
          </a:prstGeom>
        </p:spPr>
        <p:txBody>
          <a:bodyPr lIns="91425" tIns="91425" rIns="91425" bIns="91425" anchor="t" anchorCtr="0">
            <a:noAutofit/>
          </a:bodyPr>
          <a:lstStyle/>
          <a:p>
            <a:pPr lvl="0">
              <a:spcBef>
                <a:spcPts val="0"/>
              </a:spcBef>
              <a:buNone/>
            </a:pPr>
            <a:r>
              <a:rPr lang="en-US" sz="4000" b="0" dirty="0" smtClean="0">
                <a:solidFill>
                  <a:schemeClr val="bg1"/>
                </a:solidFill>
                <a:latin typeface="Tahoma" panose="020B0604030504040204" pitchFamily="34" charset="0"/>
              </a:rPr>
              <a:t>Psychological</a:t>
            </a:r>
            <a:r>
              <a:rPr lang="en-US" sz="4000" b="0" dirty="0" smtClean="0">
                <a:solidFill>
                  <a:schemeClr val="tx1">
                    <a:lumMod val="95000"/>
                    <a:lumOff val="5000"/>
                  </a:schemeClr>
                </a:solidFill>
                <a:latin typeface="Tahoma" panose="020B0604030504040204" pitchFamily="34" charset="0"/>
              </a:rPr>
              <a:t> Defenses</a:t>
            </a:r>
            <a:endParaRPr lang="en" sz="4000" b="0" dirty="0">
              <a:solidFill>
                <a:schemeClr val="tx1">
                  <a:lumMod val="95000"/>
                  <a:lumOff val="5000"/>
                </a:schemeClr>
              </a:solidFill>
              <a:latin typeface="Tahoma" panose="020B0604030504040204" pitchFamily="34" charset="0"/>
            </a:endParaRPr>
          </a:p>
        </p:txBody>
      </p:sp>
      <p:sp>
        <p:nvSpPr>
          <p:cNvPr id="9" name="Shape 72"/>
          <p:cNvSpPr txBox="1">
            <a:spLocks noGrp="1"/>
          </p:cNvSpPr>
          <p:nvPr>
            <p:ph type="body" idx="1"/>
          </p:nvPr>
        </p:nvSpPr>
        <p:spPr>
          <a:xfrm>
            <a:off x="4495800" y="1123950"/>
            <a:ext cx="4419600" cy="2514600"/>
          </a:xfrm>
          <a:prstGeom prst="rect">
            <a:avLst/>
          </a:prstGeom>
          <a:noFill/>
        </p:spPr>
        <p:txBody>
          <a:bodyPr lIns="91425" tIns="91425" rIns="91425" bIns="91425" anchor="t" anchorCtr="0">
            <a:noAutofit/>
          </a:bodyPr>
          <a:lstStyle/>
          <a:p>
            <a:pPr>
              <a:buClr>
                <a:srgbClr val="FFC000"/>
              </a:buClr>
              <a:defRPr/>
            </a:pPr>
            <a:r>
              <a:rPr lang="en-US" sz="1800" dirty="0" smtClean="0">
                <a:solidFill>
                  <a:schemeClr val="tx1"/>
                </a:solidFill>
                <a:ea typeface="Open Sans" panose="020B0604020202020204" charset="0"/>
              </a:rPr>
              <a:t>Being </a:t>
            </a:r>
            <a:r>
              <a:rPr lang="en-US" sz="1800" dirty="0">
                <a:solidFill>
                  <a:schemeClr val="tx1"/>
                </a:solidFill>
                <a:ea typeface="Open Sans" panose="020B0604020202020204" charset="0"/>
              </a:rPr>
              <a:t>loved by someone </a:t>
            </a:r>
            <a:r>
              <a:rPr lang="en-US" sz="1800" u="sng" dirty="0">
                <a:solidFill>
                  <a:schemeClr val="tx1"/>
                </a:solidFill>
                <a:ea typeface="Open Sans" panose="020B0604020202020204" charset="0"/>
              </a:rPr>
              <a:t>we</a:t>
            </a:r>
            <a:r>
              <a:rPr lang="en-US" sz="1800" dirty="0">
                <a:solidFill>
                  <a:schemeClr val="tx1"/>
                </a:solidFill>
                <a:ea typeface="Open Sans" panose="020B0604020202020204" charset="0"/>
              </a:rPr>
              <a:t> love and admire threatens our defenses</a:t>
            </a:r>
            <a:r>
              <a:rPr lang="en-US" sz="1800" dirty="0" smtClean="0">
                <a:solidFill>
                  <a:schemeClr val="tx1"/>
                </a:solidFill>
                <a:ea typeface="Open Sans" panose="020B0604020202020204" charset="0"/>
              </a:rPr>
              <a:t>.</a:t>
            </a:r>
          </a:p>
          <a:p>
            <a:pPr>
              <a:buClr>
                <a:srgbClr val="FFC000"/>
              </a:buClr>
              <a:buNone/>
              <a:defRPr/>
            </a:pPr>
            <a:endParaRPr lang="en-US" sz="500" dirty="0" smtClean="0">
              <a:solidFill>
                <a:schemeClr val="tx1"/>
              </a:solidFill>
              <a:ea typeface="Open Sans" panose="020B0604020202020204" charset="0"/>
            </a:endParaRPr>
          </a:p>
          <a:p>
            <a:pPr>
              <a:buClr>
                <a:srgbClr val="FFC000"/>
              </a:buClr>
              <a:defRPr/>
            </a:pPr>
            <a:r>
              <a:rPr lang="en-US" sz="1800" dirty="0" smtClean="0">
                <a:solidFill>
                  <a:schemeClr val="tx1"/>
                </a:solidFill>
                <a:ea typeface="Open Sans" panose="020B0604020202020204" charset="0"/>
              </a:rPr>
              <a:t>Habits we’ve long had that allow us to feel safe, self-focused or self-contained</a:t>
            </a:r>
          </a:p>
          <a:p>
            <a:pPr>
              <a:buClr>
                <a:srgbClr val="FFC000"/>
              </a:buClr>
              <a:buNone/>
              <a:defRPr/>
            </a:pPr>
            <a:endParaRPr lang="en-US" sz="500" dirty="0">
              <a:solidFill>
                <a:schemeClr val="tx1"/>
              </a:solidFill>
              <a:ea typeface="Open Sans" panose="020B0604020202020204" charset="0"/>
            </a:endParaRPr>
          </a:p>
          <a:p>
            <a:pPr>
              <a:buClr>
                <a:srgbClr val="FFC000"/>
              </a:buClr>
              <a:defRPr/>
            </a:pPr>
            <a:r>
              <a:rPr lang="en-US" sz="1800" dirty="0" smtClean="0">
                <a:solidFill>
                  <a:schemeClr val="tx1"/>
                </a:solidFill>
                <a:ea typeface="Open Sans" panose="020B0604020202020204" charset="0"/>
              </a:rPr>
              <a:t>Adaptations </a:t>
            </a:r>
            <a:r>
              <a:rPr lang="en-US" sz="1800" dirty="0">
                <a:solidFill>
                  <a:schemeClr val="tx1"/>
                </a:solidFill>
                <a:ea typeface="Open Sans" panose="020B0604020202020204" charset="0"/>
              </a:rPr>
              <a:t>to our early environment that aren’t adaptive in our adult </a:t>
            </a:r>
            <a:r>
              <a:rPr lang="en-US" sz="1800" dirty="0" smtClean="0">
                <a:solidFill>
                  <a:schemeClr val="tx1"/>
                </a:solidFill>
                <a:ea typeface="Open Sans" panose="020B0604020202020204" charset="0"/>
              </a:rPr>
              <a:t>lives</a:t>
            </a:r>
            <a:endParaRPr lang="en-US" sz="1800" dirty="0">
              <a:solidFill>
                <a:schemeClr val="tx1"/>
              </a:solidFill>
              <a:ea typeface="Open Sans" panose="020B0604020202020204" charset="0"/>
            </a:endParaRPr>
          </a:p>
        </p:txBody>
      </p:sp>
    </p:spTree>
    <p:extLst>
      <p:ext uri="{BB962C8B-B14F-4D97-AF65-F5344CB8AC3E}">
        <p14:creationId xmlns:p14="http://schemas.microsoft.com/office/powerpoint/2010/main" val="239626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10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LENDON\Public\public\DATA\MARKETING\iSTOCK IMAGES\Relationships\attachment style.jpg"/>
          <p:cNvPicPr>
            <a:picLocks noChangeAspect="1" noChangeArrowheads="1"/>
          </p:cNvPicPr>
          <p:nvPr/>
        </p:nvPicPr>
        <p:blipFill rotWithShape="1">
          <a:blip r:embed="rId3">
            <a:extLst>
              <a:ext uri="{28A0092B-C50C-407E-A947-70E740481C1C}">
                <a14:useLocalDpi xmlns:a14="http://schemas.microsoft.com/office/drawing/2010/main" val="0"/>
              </a:ext>
            </a:extLst>
          </a:blip>
          <a:srcRect b="7084"/>
          <a:stretch/>
        </p:blipFill>
        <p:spPr bwMode="auto">
          <a:xfrm>
            <a:off x="304800" y="0"/>
            <a:ext cx="85344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381000" y="3123027"/>
            <a:ext cx="8458200" cy="2114550"/>
          </a:xfrm>
          <a:prstGeom prst="rect">
            <a:avLst/>
          </a:prstGeom>
          <a:noFill/>
          <a:ln w="9525">
            <a:noFill/>
            <a:miter lim="800000"/>
            <a:headEnd/>
            <a:tailEnd/>
          </a:ln>
        </p:spPr>
        <p:txBody>
          <a:bodyPr/>
          <a:lstStyle/>
          <a:p>
            <a:pPr marL="285750" indent="-285750">
              <a:buClr>
                <a:srgbClr val="FFC000"/>
              </a:buClr>
              <a:buFont typeface="Arial" charset="0"/>
              <a:buChar char="•"/>
              <a:defRPr/>
            </a:pPr>
            <a:r>
              <a:rPr lang="en-US" sz="2100" dirty="0">
                <a:solidFill>
                  <a:srgbClr val="FFFFFF">
                    <a:lumMod val="10000"/>
                  </a:srgbClr>
                </a:solidFill>
                <a:latin typeface="Tahoma" panose="020B0604030504040204" pitchFamily="34" charset="0"/>
              </a:rPr>
              <a:t>Repeat patterns </a:t>
            </a:r>
            <a:r>
              <a:rPr lang="en-US" sz="2100" dirty="0" smtClean="0">
                <a:solidFill>
                  <a:srgbClr val="FFFFFF">
                    <a:lumMod val="10000"/>
                  </a:srgbClr>
                </a:solidFill>
                <a:latin typeface="Tahoma" panose="020B0604030504040204" pitchFamily="34" charset="0"/>
              </a:rPr>
              <a:t>they saw </a:t>
            </a:r>
            <a:r>
              <a:rPr lang="en-US" sz="2100" dirty="0">
                <a:solidFill>
                  <a:srgbClr val="FFFFFF">
                    <a:lumMod val="10000"/>
                  </a:srgbClr>
                </a:solidFill>
                <a:latin typeface="Tahoma" panose="020B0604030504040204" pitchFamily="34" charset="0"/>
              </a:rPr>
              <a:t>in </a:t>
            </a:r>
            <a:r>
              <a:rPr lang="en-US" sz="2100" dirty="0" smtClean="0">
                <a:solidFill>
                  <a:srgbClr val="FFFFFF">
                    <a:lumMod val="10000"/>
                  </a:srgbClr>
                </a:solidFill>
                <a:latin typeface="Tahoma" panose="020B0604030504040204" pitchFamily="34" charset="0"/>
              </a:rPr>
              <a:t>their parents</a:t>
            </a:r>
            <a:endParaRPr lang="en-US" sz="2100" dirty="0">
              <a:solidFill>
                <a:srgbClr val="FFFFFF">
                  <a:lumMod val="10000"/>
                </a:srgbClr>
              </a:solidFill>
              <a:latin typeface="Tahoma" panose="020B0604030504040204" pitchFamily="34" charset="0"/>
            </a:endParaRPr>
          </a:p>
          <a:p>
            <a:pPr marL="285750" indent="-285750">
              <a:buClr>
                <a:srgbClr val="FFC000"/>
              </a:buClr>
              <a:buFont typeface="Arial" charset="0"/>
              <a:buChar char="•"/>
              <a:defRPr/>
            </a:pPr>
            <a:r>
              <a:rPr lang="en-US" sz="2100" dirty="0">
                <a:solidFill>
                  <a:srgbClr val="FFFFFF">
                    <a:lumMod val="10000"/>
                  </a:srgbClr>
                </a:solidFill>
                <a:latin typeface="Tahoma" panose="020B0604030504040204" pitchFamily="34" charset="0"/>
              </a:rPr>
              <a:t>Choose someone </a:t>
            </a:r>
            <a:r>
              <a:rPr lang="en-US" sz="2100" dirty="0" smtClean="0">
                <a:solidFill>
                  <a:srgbClr val="FFFFFF">
                    <a:lumMod val="10000"/>
                  </a:srgbClr>
                </a:solidFill>
                <a:latin typeface="Tahoma" panose="020B0604030504040204" pitchFamily="34" charset="0"/>
              </a:rPr>
              <a:t>similar to a </a:t>
            </a:r>
            <a:r>
              <a:rPr lang="en-US" sz="2100" dirty="0">
                <a:solidFill>
                  <a:srgbClr val="FFFFFF">
                    <a:lumMod val="10000"/>
                  </a:srgbClr>
                </a:solidFill>
                <a:latin typeface="Tahoma" panose="020B0604030504040204" pitchFamily="34" charset="0"/>
              </a:rPr>
              <a:t>person from </a:t>
            </a:r>
            <a:r>
              <a:rPr lang="en-US" sz="2100" dirty="0" smtClean="0">
                <a:solidFill>
                  <a:srgbClr val="FFFFFF">
                    <a:lumMod val="10000"/>
                  </a:srgbClr>
                </a:solidFill>
                <a:latin typeface="Tahoma" panose="020B0604030504040204" pitchFamily="34" charset="0"/>
              </a:rPr>
              <a:t>their past</a:t>
            </a:r>
            <a:endParaRPr lang="en-US" sz="2100" dirty="0">
              <a:solidFill>
                <a:srgbClr val="FFFFFF">
                  <a:lumMod val="10000"/>
                </a:srgbClr>
              </a:solidFill>
              <a:latin typeface="Tahoma" panose="020B0604030504040204" pitchFamily="34" charset="0"/>
            </a:endParaRPr>
          </a:p>
          <a:p>
            <a:pPr marL="285750" indent="-285750">
              <a:buClr>
                <a:srgbClr val="FFC000"/>
              </a:buClr>
              <a:buFont typeface="Arial" charset="0"/>
              <a:buChar char="•"/>
              <a:defRPr/>
            </a:pPr>
            <a:r>
              <a:rPr lang="en-US" sz="2100" dirty="0" smtClean="0">
                <a:solidFill>
                  <a:srgbClr val="FFFFFF">
                    <a:lumMod val="10000"/>
                  </a:srgbClr>
                </a:solidFill>
                <a:latin typeface="Tahoma" panose="020B0604030504040204" pitchFamily="34" charset="0"/>
              </a:rPr>
              <a:t>Recreate familiar relationship dynamics </a:t>
            </a:r>
            <a:endParaRPr lang="en-US" sz="2100" dirty="0">
              <a:solidFill>
                <a:srgbClr val="FFFFFF">
                  <a:lumMod val="10000"/>
                </a:srgbClr>
              </a:solidFill>
              <a:latin typeface="Tahoma" panose="020B0604030504040204" pitchFamily="34" charset="0"/>
            </a:endParaRPr>
          </a:p>
          <a:p>
            <a:pPr marL="285750" indent="-285750">
              <a:buClr>
                <a:srgbClr val="FFC000"/>
              </a:buClr>
              <a:buFont typeface="Arial" charset="0"/>
              <a:buChar char="•"/>
              <a:defRPr/>
            </a:pPr>
            <a:r>
              <a:rPr lang="en-US" sz="2100" dirty="0">
                <a:solidFill>
                  <a:srgbClr val="FFFFFF">
                    <a:lumMod val="10000"/>
                  </a:srgbClr>
                </a:solidFill>
                <a:latin typeface="Tahoma" panose="020B0604030504040204" pitchFamily="34" charset="0"/>
              </a:rPr>
              <a:t>Engage in </a:t>
            </a:r>
            <a:r>
              <a:rPr lang="en-US" sz="2100" dirty="0" smtClean="0">
                <a:solidFill>
                  <a:srgbClr val="FFFFFF">
                    <a:lumMod val="10000"/>
                  </a:srgbClr>
                </a:solidFill>
                <a:latin typeface="Tahoma" panose="020B0604030504040204" pitchFamily="34" charset="0"/>
              </a:rPr>
              <a:t>unhealthy defenses </a:t>
            </a:r>
            <a:r>
              <a:rPr lang="en-US" sz="2100" dirty="0">
                <a:solidFill>
                  <a:srgbClr val="FFFFFF">
                    <a:lumMod val="10000"/>
                  </a:srgbClr>
                </a:solidFill>
                <a:latin typeface="Tahoma" panose="020B0604030504040204" pitchFamily="34" charset="0"/>
              </a:rPr>
              <a:t>formed as adaptations to painful events </a:t>
            </a:r>
          </a:p>
        </p:txBody>
      </p:sp>
      <p:sp>
        <p:nvSpPr>
          <p:cNvPr id="2" name="Rectangle 1"/>
          <p:cNvSpPr/>
          <p:nvPr/>
        </p:nvSpPr>
        <p:spPr>
          <a:xfrm>
            <a:off x="76200" y="2571750"/>
            <a:ext cx="8991600" cy="553998"/>
          </a:xfrm>
          <a:prstGeom prst="rect">
            <a:avLst/>
          </a:prstGeom>
        </p:spPr>
        <p:txBody>
          <a:bodyPr wrap="square">
            <a:spAutoFit/>
          </a:bodyPr>
          <a:lstStyle/>
          <a:p>
            <a:pPr algn="ctr"/>
            <a:r>
              <a:rPr lang="en-US" sz="2900" b="1" dirty="0" smtClean="0">
                <a:solidFill>
                  <a:schemeClr val="tx1">
                    <a:lumMod val="95000"/>
                    <a:lumOff val="5000"/>
                  </a:schemeClr>
                </a:solidFill>
                <a:latin typeface="Tahoma" panose="020B0604030504040204" pitchFamily="34" charset="0"/>
                <a:cs typeface="MV Boli" panose="02000500030200090000" pitchFamily="2" charset="0"/>
              </a:rPr>
              <a:t>As adults, people’s defenses may lead them to:</a:t>
            </a:r>
            <a:endParaRPr lang="en-US" sz="2900" b="1" dirty="0">
              <a:solidFill>
                <a:schemeClr val="tx1">
                  <a:lumMod val="95000"/>
                  <a:lumOff val="5000"/>
                </a:schemeClr>
              </a:solidFill>
              <a:latin typeface="Tahoma" panose="020B0604030504040204" pitchFamily="34" charset="0"/>
              <a:cs typeface="MV Boli" panose="02000500030200090000" pitchFamily="2" charset="0"/>
            </a:endParaRPr>
          </a:p>
        </p:txBody>
      </p:sp>
    </p:spTree>
    <p:extLst>
      <p:ext uri="{BB962C8B-B14F-4D97-AF65-F5344CB8AC3E}">
        <p14:creationId xmlns:p14="http://schemas.microsoft.com/office/powerpoint/2010/main" val="284362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28601" y="1123950"/>
            <a:ext cx="8686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FFC000"/>
              </a:buClr>
              <a:buFont typeface="Arial" pitchFamily="34" charset="0"/>
              <a:buChar char="•"/>
            </a:pPr>
            <a:r>
              <a:rPr lang="en-US" altLang="en-US" sz="2500" dirty="0">
                <a:solidFill>
                  <a:srgbClr val="000000"/>
                </a:solidFill>
                <a:latin typeface="Tahoma" panose="020B0604030504040204" pitchFamily="34" charset="0"/>
              </a:rPr>
              <a:t>Exaggerated magnetism</a:t>
            </a:r>
          </a:p>
          <a:p>
            <a:pPr eaLnBrk="1" hangingPunct="1">
              <a:buClr>
                <a:srgbClr val="FFC000"/>
              </a:buClr>
              <a:buFont typeface="Arial" pitchFamily="34" charset="0"/>
              <a:buChar char="•"/>
            </a:pPr>
            <a:r>
              <a:rPr lang="en-US" altLang="en-US" sz="2500" dirty="0">
                <a:solidFill>
                  <a:srgbClr val="000000"/>
                </a:solidFill>
                <a:latin typeface="Tahoma" panose="020B0604030504040204" pitchFamily="34" charset="0"/>
              </a:rPr>
              <a:t>Sense of completion (i.e. finding your “missing piece”)</a:t>
            </a:r>
          </a:p>
          <a:p>
            <a:pPr eaLnBrk="1" hangingPunct="1">
              <a:buClr>
                <a:srgbClr val="FFC000"/>
              </a:buClr>
              <a:buFont typeface="Arial" pitchFamily="34" charset="0"/>
              <a:buChar char="•"/>
            </a:pPr>
            <a:r>
              <a:rPr lang="en-US" altLang="en-US" sz="2500" dirty="0">
                <a:solidFill>
                  <a:srgbClr val="000000"/>
                </a:solidFill>
                <a:latin typeface="Tahoma" panose="020B0604030504040204" pitchFamily="34" charset="0"/>
              </a:rPr>
              <a:t>Mimics your past (stirs up old feelings)</a:t>
            </a:r>
          </a:p>
          <a:p>
            <a:pPr eaLnBrk="1" hangingPunct="1">
              <a:buClr>
                <a:srgbClr val="FFC000"/>
              </a:buClr>
              <a:buFont typeface="Arial" pitchFamily="34" charset="0"/>
              <a:buChar char="•"/>
            </a:pPr>
            <a:r>
              <a:rPr lang="en-US" altLang="en-US" sz="2500" dirty="0">
                <a:solidFill>
                  <a:srgbClr val="000000"/>
                </a:solidFill>
                <a:latin typeface="Tahoma" panose="020B0604030504040204" pitchFamily="34" charset="0"/>
              </a:rPr>
              <a:t>Thoughts that you can alter or save the person</a:t>
            </a:r>
          </a:p>
        </p:txBody>
      </p:sp>
      <p:sp>
        <p:nvSpPr>
          <p:cNvPr id="8" name="Rectangle 2"/>
          <p:cNvSpPr txBox="1">
            <a:spLocks noChangeArrowheads="1"/>
          </p:cNvSpPr>
          <p:nvPr/>
        </p:nvSpPr>
        <p:spPr>
          <a:xfrm>
            <a:off x="0" y="238125"/>
            <a:ext cx="9144000" cy="657225"/>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defRPr/>
            </a:pPr>
            <a:r>
              <a:rPr lang="en-US" sz="4000" dirty="0" smtClean="0">
                <a:solidFill>
                  <a:schemeClr val="tx1">
                    <a:lumMod val="95000"/>
                    <a:lumOff val="5000"/>
                  </a:schemeClr>
                </a:solidFill>
                <a:latin typeface="Tahoma" panose="020B0604030504040204" pitchFamily="34" charset="0"/>
                <a:cs typeface="MV Boli" panose="02000500030200090000" pitchFamily="2" charset="0"/>
              </a:rPr>
              <a:t>Possible</a:t>
            </a:r>
            <a:r>
              <a:rPr lang="en-US" sz="4400" dirty="0" smtClean="0">
                <a:solidFill>
                  <a:srgbClr val="132A3D"/>
                </a:solidFill>
                <a:latin typeface="Tahoma" panose="020B0604030504040204" pitchFamily="34" charset="0"/>
                <a:cs typeface="MV Boli" panose="02000500030200090000" pitchFamily="2" charset="0"/>
              </a:rPr>
              <a:t> Signs of Poor Selection:</a:t>
            </a:r>
            <a:endParaRPr lang="en-US" sz="4400" dirty="0">
              <a:solidFill>
                <a:srgbClr val="132A3D"/>
              </a:solidFill>
              <a:latin typeface="Tahoma" panose="020B0604030504040204" pitchFamily="34" charset="0"/>
              <a:cs typeface="MV Boli" panose="02000500030200090000"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479066"/>
            <a:ext cx="2181134" cy="14517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457169"/>
            <a:ext cx="2209800" cy="147366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1" y="3457399"/>
            <a:ext cx="2209799" cy="147319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3440965"/>
            <a:ext cx="2232005" cy="1489863"/>
          </a:xfrm>
          <a:prstGeom prst="rect">
            <a:avLst/>
          </a:prstGeom>
        </p:spPr>
      </p:pic>
      <p:sp>
        <p:nvSpPr>
          <p:cNvPr id="9" name="Rectangle 8"/>
          <p:cNvSpPr/>
          <p:nvPr/>
        </p:nvSpPr>
        <p:spPr>
          <a:xfrm>
            <a:off x="0" y="3422451"/>
            <a:ext cx="9144000" cy="1587699"/>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173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tgtEl>
                                          <p:spTgt spid="4">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33400" y="1123950"/>
            <a:ext cx="8610600" cy="2092881"/>
          </a:xfrm>
          <a:prstGeom prst="rect">
            <a:avLst/>
          </a:prstGeom>
          <a:noFill/>
        </p:spPr>
        <p:txBody>
          <a:bodyPr wrap="square">
            <a:spAutoFit/>
          </a:bodyPr>
          <a:lstStyle/>
          <a:p>
            <a:r>
              <a:rPr lang="en-US" altLang="en-US" sz="2400" b="1" dirty="0">
                <a:latin typeface="Tahoma" panose="020B0604030504040204" pitchFamily="34" charset="0"/>
              </a:rPr>
              <a:t>We tend to distort at points when we become anxious:</a:t>
            </a:r>
          </a:p>
          <a:p>
            <a:pPr eaLnBrk="1" hangingPunct="1">
              <a:buClr>
                <a:srgbClr val="FFC000"/>
              </a:buClr>
              <a:buFontTx/>
              <a:buChar char="•"/>
            </a:pPr>
            <a:r>
              <a:rPr lang="en-US" altLang="en-US" sz="2000" dirty="0" smtClean="0">
                <a:latin typeface="Tahoma" panose="020B0604030504040204" pitchFamily="34" charset="0"/>
              </a:rPr>
              <a:t> Reaction </a:t>
            </a:r>
            <a:r>
              <a:rPr lang="en-US" altLang="en-US" sz="2000" dirty="0">
                <a:latin typeface="Tahoma" panose="020B0604030504040204" pitchFamily="34" charset="0"/>
              </a:rPr>
              <a:t>to acting against our </a:t>
            </a:r>
            <a:r>
              <a:rPr lang="en-US" altLang="en-US" sz="2000" dirty="0" smtClean="0">
                <a:latin typeface="Tahoma" panose="020B0604030504040204" pitchFamily="34" charset="0"/>
              </a:rPr>
              <a:t>defenses</a:t>
            </a:r>
            <a:endParaRPr lang="en-US" altLang="en-US" sz="2000" dirty="0">
              <a:latin typeface="Tahoma" panose="020B0604030504040204" pitchFamily="34" charset="0"/>
            </a:endParaRPr>
          </a:p>
          <a:p>
            <a:pPr eaLnBrk="1" hangingPunct="1">
              <a:buClr>
                <a:srgbClr val="FFC000"/>
              </a:buClr>
              <a:buFontTx/>
              <a:buChar char="•"/>
            </a:pPr>
            <a:r>
              <a:rPr lang="en-US" altLang="en-US" sz="2000" dirty="0">
                <a:latin typeface="Tahoma" panose="020B0604030504040204" pitchFamily="34" charset="0"/>
              </a:rPr>
              <a:t> Reaction to love directed toward us</a:t>
            </a:r>
          </a:p>
          <a:p>
            <a:pPr eaLnBrk="1" hangingPunct="1">
              <a:buClr>
                <a:srgbClr val="FFC000"/>
              </a:buClr>
              <a:buFontTx/>
              <a:buChar char="•"/>
            </a:pPr>
            <a:r>
              <a:rPr lang="en-US" altLang="en-US" sz="2000" dirty="0">
                <a:latin typeface="Tahoma" panose="020B0604030504040204" pitchFamily="34" charset="0"/>
              </a:rPr>
              <a:t> Fear of intimacy, defense against closeness</a:t>
            </a:r>
          </a:p>
          <a:p>
            <a:pPr eaLnBrk="1" hangingPunct="1">
              <a:buClr>
                <a:srgbClr val="FFC000"/>
              </a:buClr>
              <a:buFontTx/>
              <a:buChar char="•"/>
            </a:pPr>
            <a:r>
              <a:rPr lang="en-US" altLang="en-US" sz="2000" dirty="0">
                <a:latin typeface="Tahoma" panose="020B0604030504040204" pitchFamily="34" charset="0"/>
              </a:rPr>
              <a:t> Fear of loss</a:t>
            </a:r>
          </a:p>
          <a:p>
            <a:pPr marL="457200" indent="-457200">
              <a:buClr>
                <a:srgbClr val="57A7B5">
                  <a:lumMod val="75000"/>
                </a:srgbClr>
              </a:buClr>
              <a:buFont typeface="Arial" panose="020B0604020202020204" pitchFamily="34" charset="0"/>
              <a:buChar char="•"/>
              <a:defRPr/>
            </a:pPr>
            <a:endParaRPr lang="en-US" sz="2500" dirty="0" smtClean="0">
              <a:solidFill>
                <a:srgbClr val="FFFFFF">
                  <a:lumMod val="10000"/>
                </a:srgbClr>
              </a:solidFill>
              <a:latin typeface="Tahoma" panose="020B0604030504040204" pitchFamily="34" charset="0"/>
            </a:endParaRPr>
          </a:p>
        </p:txBody>
      </p:sp>
      <p:sp>
        <p:nvSpPr>
          <p:cNvPr id="8" name="Rectangle 2"/>
          <p:cNvSpPr txBox="1">
            <a:spLocks noChangeArrowheads="1"/>
          </p:cNvSpPr>
          <p:nvPr/>
        </p:nvSpPr>
        <p:spPr>
          <a:xfrm>
            <a:off x="0" y="57150"/>
            <a:ext cx="9144000" cy="1085850"/>
          </a:xfrm>
          <a:prstGeom prst="rect">
            <a:avLst/>
          </a:prstGeom>
        </p:spPr>
        <p:txBody>
          <a:bodyPr vert="horz" rtlCol="0" anchor="b">
            <a:normAutofit fontScale="82500" lnSpcReduction="200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defRPr/>
            </a:pPr>
            <a:r>
              <a:rPr lang="en-US" sz="5600" b="0" dirty="0" smtClean="0">
                <a:solidFill>
                  <a:schemeClr val="tx1">
                    <a:lumMod val="95000"/>
                    <a:lumOff val="5000"/>
                  </a:schemeClr>
                </a:solidFill>
                <a:effectLst/>
                <a:latin typeface="Tahoma" panose="020B0604030504040204" pitchFamily="34" charset="0"/>
                <a:cs typeface="MV Boli" panose="02000500030200090000" pitchFamily="2" charset="0"/>
              </a:rPr>
              <a:t>Distortion:</a:t>
            </a:r>
          </a:p>
          <a:p>
            <a:pPr algn="ctr">
              <a:defRPr/>
            </a:pPr>
            <a:r>
              <a:rPr lang="en-US" b="0" dirty="0" smtClean="0">
                <a:solidFill>
                  <a:srgbClr val="FFC000"/>
                </a:solidFill>
                <a:effectLst/>
                <a:latin typeface="Tahoma" panose="020B0604030504040204" pitchFamily="34" charset="0"/>
                <a:cs typeface="MV Boli" panose="02000500030200090000" pitchFamily="2" charset="0"/>
              </a:rPr>
              <a:t>Why do we distort our partners?</a:t>
            </a:r>
            <a:endParaRPr lang="en-US" b="0" dirty="0">
              <a:solidFill>
                <a:srgbClr val="FFC000"/>
              </a:solidFill>
              <a:effectLst/>
              <a:latin typeface="Tahoma" panose="020B0604030504040204" pitchFamily="34" charset="0"/>
              <a:cs typeface="MV Boli" panose="02000500030200090000" pitchFamily="2"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62500" y="2940241"/>
            <a:ext cx="3192540" cy="2122101"/>
          </a:xfrm>
          <a:prstGeom prst="roundRect">
            <a:avLst>
              <a:gd name="adj" fmla="val 8594"/>
            </a:avLst>
          </a:prstGeom>
          <a:solidFill>
            <a:srgbClr val="FFFFFF">
              <a:shade val="85000"/>
            </a:srgbClr>
          </a:solidFill>
          <a:ln>
            <a:solidFill>
              <a:schemeClr val="tx1">
                <a:lumMod val="95000"/>
                <a:lumOff val="5000"/>
              </a:schemeClr>
            </a:solidFill>
          </a:ln>
          <a:effectLst>
            <a:reflection blurRad="12700" stA="38000" endPos="28000" dist="5000" dir="5400000" sy="-100000" algn="bl" rotWithShape="0"/>
          </a:effectLs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09699" y="2944604"/>
            <a:ext cx="3038435" cy="2113376"/>
          </a:xfrm>
          <a:prstGeom prst="roundRect">
            <a:avLst>
              <a:gd name="adj" fmla="val 8594"/>
            </a:avLst>
          </a:prstGeom>
          <a:solidFill>
            <a:srgbClr val="FFFFFF">
              <a:shade val="85000"/>
            </a:srgbClr>
          </a:solidFill>
          <a:ln>
            <a:solidFill>
              <a:schemeClr val="tx1">
                <a:lumMod val="95000"/>
                <a:lumOff val="5000"/>
              </a:schemeClr>
            </a:solidFill>
          </a:ln>
          <a:effectLst>
            <a:reflection blurRad="12700" stA="38000" endPos="28000" dist="5000" dir="5400000" sy="-100000" algn="bl" rotWithShape="0"/>
          </a:effectLst>
          <a:extLst/>
        </p:spPr>
      </p:pic>
      <p:sp>
        <p:nvSpPr>
          <p:cNvPr id="10" name="Oval 9"/>
          <p:cNvSpPr/>
          <p:nvPr/>
        </p:nvSpPr>
        <p:spPr>
          <a:xfrm>
            <a:off x="1219200" y="2846505"/>
            <a:ext cx="4572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57300" y="2883176"/>
            <a:ext cx="381000" cy="38385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726440" y="2792204"/>
            <a:ext cx="4572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764540" y="2828875"/>
            <a:ext cx="381000" cy="38385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16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fade">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fade">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Shape 63"/>
        <p:cNvGrpSpPr/>
        <p:nvPr/>
      </p:nvGrpSpPr>
      <p:grpSpPr>
        <a:xfrm>
          <a:off x="0" y="0"/>
          <a:ext cx="0" cy="0"/>
          <a:chOff x="0" y="0"/>
          <a:chExt cx="0" cy="0"/>
        </a:xfrm>
      </p:grpSpPr>
      <p:sp>
        <p:nvSpPr>
          <p:cNvPr id="2" name="Rectangle 1"/>
          <p:cNvSpPr/>
          <p:nvPr/>
        </p:nvSpPr>
        <p:spPr>
          <a:xfrm>
            <a:off x="0" y="4095750"/>
            <a:ext cx="9144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Google Shape;64;p13"/>
          <p:cNvSpPr txBox="1">
            <a:spLocks noGrp="1"/>
          </p:cNvSpPr>
          <p:nvPr>
            <p:ph type="ctrTitle" idx="4294967295"/>
          </p:nvPr>
        </p:nvSpPr>
        <p:spPr>
          <a:xfrm>
            <a:off x="1188450" y="1809750"/>
            <a:ext cx="6767100" cy="73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b="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Lisa Firestone, Ph.D.</a:t>
            </a:r>
            <a:endParaRPr sz="4000" b="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5" name="Google Shape;65;p13"/>
          <p:cNvSpPr txBox="1">
            <a:spLocks noGrp="1"/>
          </p:cNvSpPr>
          <p:nvPr>
            <p:ph type="subTitle" idx="4294967295"/>
          </p:nvPr>
        </p:nvSpPr>
        <p:spPr>
          <a:xfrm>
            <a:off x="1188450" y="2298999"/>
            <a:ext cx="6767100" cy="164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14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1700" dirty="0">
                <a:solidFill>
                  <a:schemeClr val="tx1">
                    <a:lumMod val="95000"/>
                    <a:lumOff val="5000"/>
                  </a:schemeClr>
                </a:solidFill>
                <a:latin typeface="Tahoma" panose="020B0604030504040204" pitchFamily="34" charset="0"/>
                <a:ea typeface="Poppins"/>
                <a:cs typeface="Tahoma" panose="020B0604030504040204" pitchFamily="34" charset="0"/>
                <a:sym typeface="Poppins"/>
              </a:rPr>
              <a:t>Director of Research and </a:t>
            </a:r>
            <a:r>
              <a:rPr lang="en-US" sz="1700" dirty="0" smtClean="0">
                <a:solidFill>
                  <a:schemeClr val="tx1">
                    <a:lumMod val="95000"/>
                    <a:lumOff val="5000"/>
                  </a:schemeClr>
                </a:solidFill>
                <a:latin typeface="Tahoma" panose="020B0604030504040204" pitchFamily="34" charset="0"/>
                <a:ea typeface="Poppins"/>
                <a:cs typeface="Tahoma" panose="020B0604030504040204" pitchFamily="34" charset="0"/>
                <a:sym typeface="Poppins"/>
              </a:rPr>
              <a:t>Education - </a:t>
            </a:r>
            <a:r>
              <a:rPr lang="en-US" sz="1700" b="1" dirty="0" smtClean="0">
                <a:solidFill>
                  <a:schemeClr val="tx1">
                    <a:lumMod val="95000"/>
                    <a:lumOff val="5000"/>
                  </a:schemeClr>
                </a:solidFill>
                <a:latin typeface="Tahoma" panose="020B0604030504040204" pitchFamily="34" charset="0"/>
                <a:ea typeface="Poppins"/>
                <a:cs typeface="Tahoma" panose="020B0604030504040204" pitchFamily="34" charset="0"/>
                <a:sym typeface="Poppins"/>
              </a:rPr>
              <a:t>The </a:t>
            </a:r>
            <a:r>
              <a:rPr lang="en-US" sz="1700" b="1" dirty="0" err="1">
                <a:solidFill>
                  <a:schemeClr val="tx1">
                    <a:lumMod val="95000"/>
                    <a:lumOff val="5000"/>
                  </a:schemeClr>
                </a:solidFill>
                <a:latin typeface="Tahoma" panose="020B0604030504040204" pitchFamily="34" charset="0"/>
                <a:ea typeface="Poppins"/>
                <a:cs typeface="Tahoma" panose="020B0604030504040204" pitchFamily="34" charset="0"/>
                <a:sym typeface="Poppins"/>
              </a:rPr>
              <a:t>Glendon</a:t>
            </a:r>
            <a:r>
              <a:rPr lang="en-US" sz="1700" b="1" dirty="0">
                <a:solidFill>
                  <a:schemeClr val="tx1">
                    <a:lumMod val="95000"/>
                    <a:lumOff val="5000"/>
                  </a:schemeClr>
                </a:solidFill>
                <a:latin typeface="Tahoma" panose="020B0604030504040204" pitchFamily="34" charset="0"/>
                <a:ea typeface="Poppins"/>
                <a:cs typeface="Tahoma" panose="020B0604030504040204" pitchFamily="34" charset="0"/>
                <a:sym typeface="Poppins"/>
              </a:rPr>
              <a:t> Association</a:t>
            </a:r>
          </a:p>
          <a:p>
            <a:pPr marL="0" indent="0" algn="ctr">
              <a:buClr>
                <a:schemeClr val="dk1"/>
              </a:buClr>
              <a:buSzPts val="1100"/>
              <a:buFont typeface="Arial"/>
              <a:buNone/>
            </a:pPr>
            <a:r>
              <a:rPr lang="en-US" sz="17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Senior </a:t>
            </a:r>
            <a:r>
              <a:rPr lang="en-US" sz="17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Editor - </a:t>
            </a:r>
            <a:r>
              <a:rPr lang="en-US" sz="1700" b="1" dirty="0" err="1"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PsychAlive</a:t>
            </a:r>
            <a:endParaRPr lang="en-US" sz="17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6" name="Google Shape;66;p13"/>
          <p:cNvPicPr preferRelativeResize="0"/>
          <p:nvPr/>
        </p:nvPicPr>
        <p:blipFill rotWithShape="1">
          <a:blip r:embed="rId4">
            <a:extLst>
              <a:ext uri="{28A0092B-C50C-407E-A947-70E740481C1C}">
                <a14:useLocalDpi xmlns:a14="http://schemas.microsoft.com/office/drawing/2010/main" val="0"/>
              </a:ext>
            </a:extLst>
          </a:blip>
          <a:srcRect b="12399"/>
          <a:stretch/>
        </p:blipFill>
        <p:spPr>
          <a:xfrm>
            <a:off x="3962400" y="514350"/>
            <a:ext cx="1219200" cy="1295400"/>
          </a:xfrm>
          <a:prstGeom prst="ellipse">
            <a:avLst/>
          </a:prstGeom>
          <a:noFill/>
          <a:ln w="12700" cap="flat" cmpd="sng">
            <a:solidFill>
              <a:srgbClr val="FFC000"/>
            </a:solidFill>
            <a:prstDash val="solid"/>
            <a:round/>
            <a:headEnd type="none" w="sm" len="sm"/>
            <a:tailEnd type="none" w="sm" len="sm"/>
          </a:ln>
        </p:spPr>
      </p:pic>
      <p:sp>
        <p:nvSpPr>
          <p:cNvPr id="67" name="Google Shape;67;p13"/>
          <p:cNvSpPr txBox="1">
            <a:spLocks noGrp="1"/>
          </p:cNvSpPr>
          <p:nvPr>
            <p:ph type="sldNum" idx="12"/>
          </p:nvPr>
        </p:nvSpPr>
        <p:spPr>
          <a:xfrm>
            <a:off x="1188150" y="3948600"/>
            <a:ext cx="6767100" cy="1194900"/>
          </a:xfrm>
          <a:prstGeom prst="rect">
            <a:avLst/>
          </a:prstGeom>
        </p:spPr>
        <p:txBody>
          <a:bodyPr spcFirstLastPara="1" wrap="square" lIns="91425" tIns="91425" rIns="91425" bIns="91425" anchor="ctr" anchorCtr="0">
            <a:noAutofit/>
          </a:bodyPr>
          <a:lstStyle/>
          <a:p>
            <a:endParaRPr lang="en-US" sz="2000" dirty="0" smtClean="0">
              <a:solidFill>
                <a:srgbClr val="FFC000"/>
              </a:solidFill>
            </a:endParaRPr>
          </a:p>
          <a:p>
            <a:endParaRPr lang="en-US" sz="2000" dirty="0">
              <a:solidFill>
                <a:srgbClr val="FFC000"/>
              </a:solidFill>
            </a:endParaRPr>
          </a:p>
          <a:p>
            <a:endParaRPr lang="en-US" sz="2000" dirty="0" smtClean="0">
              <a:solidFill>
                <a:srgbClr val="FFC000"/>
              </a:solidFill>
            </a:endParaRPr>
          </a:p>
          <a:p>
            <a:endParaRPr lang="en-US" sz="1000" dirty="0" smtClean="0">
              <a:solidFill>
                <a:srgbClr val="FFC000"/>
              </a:solidFill>
            </a:endParaRPr>
          </a:p>
          <a:p>
            <a:r>
              <a:rPr lang="en-US" sz="2000" dirty="0" smtClean="0">
                <a:solidFill>
                  <a:schemeClr val="tx1">
                    <a:lumMod val="95000"/>
                    <a:lumOff val="5000"/>
                  </a:schemeClr>
                </a:solidFill>
              </a:rPr>
              <a:t>www</a:t>
            </a:r>
            <a:r>
              <a:rPr lang="en-US" sz="2000" dirty="0">
                <a:solidFill>
                  <a:schemeClr val="tx1">
                    <a:lumMod val="95000"/>
                    <a:lumOff val="5000"/>
                  </a:schemeClr>
                </a:solidFill>
              </a:rPr>
              <a:t>. Glendon.org          www.PsychAlive.org</a:t>
            </a:r>
            <a:endParaRPr lang="en-US" sz="2000" b="1" dirty="0">
              <a:solidFill>
                <a:schemeClr val="tx1">
                  <a:lumMod val="95000"/>
                  <a:lumOff val="5000"/>
                </a:schemeClr>
              </a:solidFill>
            </a:endParaRPr>
          </a:p>
          <a:p>
            <a:pPr marL="0" lvl="0" indent="0" algn="ctr" rtl="0">
              <a:spcBef>
                <a:spcPts val="0"/>
              </a:spcBef>
              <a:spcAft>
                <a:spcPts val="0"/>
              </a:spcAft>
              <a:buNone/>
            </a:pPr>
            <a:endParaRPr sz="2000" dirty="0"/>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6604" t="10412" r="61000" b="79961"/>
          <a:stretch/>
        </p:blipFill>
        <p:spPr bwMode="auto">
          <a:xfrm>
            <a:off x="1905000" y="4150855"/>
            <a:ext cx="2286000" cy="52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7500" t="11950" r="38651" b="80247"/>
          <a:stretch/>
        </p:blipFill>
        <p:spPr bwMode="auto">
          <a:xfrm>
            <a:off x="4724399" y="4171950"/>
            <a:ext cx="2526687" cy="464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600" y="1200150"/>
            <a:ext cx="9448800" cy="1954381"/>
          </a:xfrm>
          <a:prstGeom prst="rect">
            <a:avLst/>
          </a:prstGeom>
          <a:noFill/>
        </p:spPr>
        <p:txBody>
          <a:bodyPr wrap="square">
            <a:spAutoFit/>
          </a:bodyPr>
          <a:lstStyle/>
          <a:p>
            <a:pPr marL="457200" indent="-457200">
              <a:buClr>
                <a:srgbClr val="FFC000"/>
              </a:buClr>
              <a:buFont typeface="Arial" panose="020B0604020202020204" pitchFamily="34" charset="0"/>
              <a:buChar char="•"/>
              <a:defRPr/>
            </a:pPr>
            <a:r>
              <a:rPr lang="en-US" sz="2400" dirty="0" smtClean="0">
                <a:latin typeface="Tahoma" panose="020B0604030504040204" pitchFamily="34" charset="0"/>
                <a:ea typeface="ＭＳ Ｐゴシック" pitchFamily="-72" charset="-128"/>
                <a:cs typeface="ＭＳ Ｐゴシック" pitchFamily="-72" charset="-128"/>
              </a:rPr>
              <a:t>Reaction to breaking with an old identity</a:t>
            </a:r>
            <a:endParaRPr lang="en-US" sz="2400" dirty="0">
              <a:latin typeface="Tahoma" panose="020B0604030504040204" pitchFamily="34" charset="0"/>
              <a:ea typeface="ＭＳ Ｐゴシック" pitchFamily="-72" charset="-128"/>
              <a:cs typeface="ＭＳ Ｐゴシック" pitchFamily="-72" charset="-128"/>
            </a:endParaRPr>
          </a:p>
          <a:p>
            <a:pPr marL="457200" indent="-457200">
              <a:buClr>
                <a:srgbClr val="FFC000"/>
              </a:buClr>
              <a:buFont typeface="Arial" panose="020B0604020202020204" pitchFamily="34" charset="0"/>
              <a:buChar char="•"/>
              <a:defRPr/>
            </a:pPr>
            <a:r>
              <a:rPr lang="en-US" sz="2400" dirty="0" smtClean="0">
                <a:latin typeface="Tahoma" panose="020B0604030504040204" pitchFamily="34" charset="0"/>
                <a:ea typeface="ＭＳ Ｐゴシック" pitchFamily="-72" charset="-128"/>
                <a:cs typeface="ＭＳ Ｐゴシック" pitchFamily="-72" charset="-128"/>
              </a:rPr>
              <a:t>Pain of getting what we’ve always longed for</a:t>
            </a:r>
            <a:endParaRPr lang="en-US" sz="2400" dirty="0">
              <a:latin typeface="Tahoma" panose="020B0604030504040204" pitchFamily="34" charset="0"/>
              <a:ea typeface="ＭＳ Ｐゴシック" pitchFamily="-72" charset="-128"/>
              <a:cs typeface="ＭＳ Ｐゴシック" pitchFamily="-72" charset="-128"/>
            </a:endParaRPr>
          </a:p>
          <a:p>
            <a:pPr marL="457200" indent="-457200">
              <a:buClr>
                <a:srgbClr val="FFC000"/>
              </a:buClr>
              <a:buFont typeface="Arial" panose="020B0604020202020204" pitchFamily="34" charset="0"/>
              <a:buChar char="•"/>
              <a:defRPr/>
            </a:pPr>
            <a:r>
              <a:rPr lang="en-US" sz="2400" dirty="0" smtClean="0">
                <a:latin typeface="Tahoma" panose="020B0604030504040204" pitchFamily="34" charset="0"/>
                <a:ea typeface="ＭＳ Ｐゴシック" pitchFamily="-72" charset="-128"/>
                <a:cs typeface="ＭＳ Ｐゴシック" pitchFamily="-72" charset="-128"/>
              </a:rPr>
              <a:t>Challenges defenses</a:t>
            </a:r>
          </a:p>
          <a:p>
            <a:pPr marL="457200" indent="-457200">
              <a:buClr>
                <a:srgbClr val="FFC000"/>
              </a:buClr>
              <a:buFont typeface="Arial" panose="020B0604020202020204" pitchFamily="34" charset="0"/>
              <a:buChar char="•"/>
              <a:defRPr/>
            </a:pPr>
            <a:r>
              <a:rPr lang="en-US" sz="2400" dirty="0" smtClean="0">
                <a:latin typeface="Tahoma" panose="020B0604030504040204" pitchFamily="34" charset="0"/>
                <a:ea typeface="ＭＳ Ｐゴシック" pitchFamily="-72" charset="-128"/>
                <a:cs typeface="ＭＳ Ｐゴシック" pitchFamily="-72" charset="-128"/>
              </a:rPr>
              <a:t>Discomfort of emotional closeness</a:t>
            </a:r>
            <a:endParaRPr lang="en-US" sz="2400" dirty="0">
              <a:latin typeface="Tahoma" panose="020B0604030504040204" pitchFamily="34" charset="0"/>
              <a:ea typeface="ＭＳ Ｐゴシック" pitchFamily="-72" charset="-128"/>
              <a:cs typeface="ＭＳ Ｐゴシック" pitchFamily="-72" charset="-128"/>
            </a:endParaRPr>
          </a:p>
          <a:p>
            <a:pPr marL="457200" indent="-457200">
              <a:buClr>
                <a:srgbClr val="57A7B5">
                  <a:lumMod val="75000"/>
                </a:srgbClr>
              </a:buClr>
              <a:buFont typeface="Arial" panose="020B0604020202020204" pitchFamily="34" charset="0"/>
              <a:buChar char="•"/>
              <a:defRPr/>
            </a:pPr>
            <a:endParaRPr lang="en-US" sz="2500" dirty="0" smtClean="0">
              <a:solidFill>
                <a:srgbClr val="FFFFFF">
                  <a:lumMod val="10000"/>
                </a:srgbClr>
              </a:solidFill>
              <a:latin typeface="Barlow" panose="020B0604020202020204" charset="0"/>
            </a:endParaRPr>
          </a:p>
        </p:txBody>
      </p:sp>
      <p:sp>
        <p:nvSpPr>
          <p:cNvPr id="8" name="Rectangle 2"/>
          <p:cNvSpPr txBox="1">
            <a:spLocks noChangeArrowheads="1"/>
          </p:cNvSpPr>
          <p:nvPr/>
        </p:nvSpPr>
        <p:spPr>
          <a:xfrm>
            <a:off x="0" y="133350"/>
            <a:ext cx="9144000" cy="1028700"/>
          </a:xfrm>
          <a:prstGeom prst="rect">
            <a:avLst/>
          </a:prstGeom>
        </p:spPr>
        <p:txBody>
          <a:bodyPr vert="horz" rtlCol="0" anchor="b">
            <a:normAutofit fontScale="90000" lnSpcReduction="200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defRPr/>
            </a:pPr>
            <a:r>
              <a:rPr lang="en-US" sz="5000" b="0" dirty="0" smtClean="0">
                <a:solidFill>
                  <a:schemeClr val="tx1">
                    <a:lumMod val="95000"/>
                    <a:lumOff val="5000"/>
                  </a:schemeClr>
                </a:solidFill>
                <a:effectLst/>
                <a:latin typeface="Tahoma" panose="020B0604030504040204" pitchFamily="34" charset="0"/>
                <a:cs typeface="MV Boli" panose="02000500030200090000" pitchFamily="2" charset="0"/>
              </a:rPr>
              <a:t>Provocation:</a:t>
            </a:r>
          </a:p>
          <a:p>
            <a:pPr algn="ctr">
              <a:defRPr/>
            </a:pPr>
            <a:r>
              <a:rPr lang="en-US" sz="3300" b="0" dirty="0" smtClean="0">
                <a:solidFill>
                  <a:srgbClr val="FFC000"/>
                </a:solidFill>
                <a:effectLst/>
                <a:latin typeface="Tahoma" panose="020B0604030504040204" pitchFamily="34" charset="0"/>
                <a:cs typeface="MV Boli" panose="02000500030200090000" pitchFamily="2" charset="0"/>
              </a:rPr>
              <a:t>Why do we provoke our partners?</a:t>
            </a:r>
            <a:endParaRPr lang="en-US" sz="3300" b="0" dirty="0">
              <a:solidFill>
                <a:srgbClr val="FFC000"/>
              </a:solidFill>
              <a:effectLst/>
              <a:latin typeface="Tahoma" panose="020B0604030504040204" pitchFamily="34" charset="0"/>
              <a:cs typeface="MV Boli" panose="02000500030200090000" pitchFamily="2"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6800" y="2952750"/>
            <a:ext cx="2927629" cy="1955006"/>
          </a:xfrm>
          <a:prstGeom prst="roundRect">
            <a:avLst>
              <a:gd name="adj" fmla="val 8594"/>
            </a:avLst>
          </a:prstGeom>
          <a:solidFill>
            <a:srgbClr val="FFFFFF">
              <a:shade val="85000"/>
            </a:srgbClr>
          </a:solidFill>
          <a:ln>
            <a:solidFill>
              <a:schemeClr val="tx1">
                <a:lumMod val="95000"/>
                <a:lumOff val="5000"/>
              </a:schemeClr>
            </a:solidFill>
          </a:ln>
          <a:effectLst>
            <a:reflection blurRad="12700" stA="38000" endPos="28000" dist="5000" dir="5400000" sy="-100000" algn="bl" rotWithShape="0"/>
          </a:effectLs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47800" y="2952750"/>
            <a:ext cx="2932509" cy="1955006"/>
          </a:xfrm>
          <a:prstGeom prst="roundRect">
            <a:avLst>
              <a:gd name="adj" fmla="val 8594"/>
            </a:avLst>
          </a:prstGeom>
          <a:solidFill>
            <a:srgbClr val="FFFFFF">
              <a:shade val="85000"/>
            </a:srgbClr>
          </a:solidFill>
          <a:ln>
            <a:solidFill>
              <a:schemeClr val="tx1">
                <a:lumMod val="95000"/>
                <a:lumOff val="5000"/>
              </a:schemeClr>
            </a:solidFill>
          </a:ln>
          <a:effectLst>
            <a:reflection blurRad="12700" stA="38000" endPos="28000" dist="5000" dir="5400000" sy="-100000" algn="bl" rotWithShape="0"/>
          </a:effectLst>
          <a:extLst/>
        </p:spPr>
      </p:pic>
      <p:sp>
        <p:nvSpPr>
          <p:cNvPr id="6" name="Oval 5"/>
          <p:cNvSpPr/>
          <p:nvPr/>
        </p:nvSpPr>
        <p:spPr>
          <a:xfrm>
            <a:off x="1219200" y="2846505"/>
            <a:ext cx="4572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57300" y="2883176"/>
            <a:ext cx="381000" cy="38385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467600" y="2792204"/>
            <a:ext cx="4572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505700" y="2828875"/>
            <a:ext cx="381000" cy="38385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805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fade">
                                      <p:cBhvr>
                                        <p:cTn id="34"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GLENDON\Public\public\DATA\MARKETING\iSTOCK IMAGES\Relationships\pix1100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600" y="2952750"/>
            <a:ext cx="2965600" cy="2023974"/>
          </a:xfrm>
          <a:prstGeom prst="roundRect">
            <a:avLst>
              <a:gd name="adj" fmla="val 8594"/>
            </a:avLst>
          </a:prstGeom>
          <a:solidFill>
            <a:srgbClr val="FFFFFF">
              <a:shade val="85000"/>
            </a:srgbClr>
          </a:solidFill>
          <a:ln w="9525">
            <a:solidFill>
              <a:srgbClr val="000000"/>
            </a:solidFill>
            <a:miter lim="800000"/>
            <a:headEnd/>
            <a:tailEnd/>
          </a:ln>
          <a:effectLst>
            <a:reflection blurRad="12700" stA="38000" endPos="28000" dist="5000" dir="5400000" sy="-100000" algn="bl" rotWithShape="0"/>
          </a:effectLst>
          <a:extLst/>
        </p:spPr>
      </p:pic>
      <p:pic>
        <p:nvPicPr>
          <p:cNvPr id="15" name="Picture 3" descr="\\GLENDON\Public\public\DATA\MARKETING\iSTOCK IMAGES\Relationships\shutterstock_901526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952750"/>
            <a:ext cx="2984726" cy="2023974"/>
          </a:xfrm>
          <a:prstGeom prst="roundRect">
            <a:avLst>
              <a:gd name="adj" fmla="val 8594"/>
            </a:avLst>
          </a:prstGeom>
          <a:solidFill>
            <a:srgbClr val="FFFFFF">
              <a:shade val="85000"/>
            </a:srgbClr>
          </a:solidFill>
          <a:ln w="9525">
            <a:solidFill>
              <a:srgbClr val="000000"/>
            </a:solidFill>
            <a:miter lim="800000"/>
            <a:headEnd/>
            <a:tailEnd/>
          </a:ln>
          <a:effectLst>
            <a:reflection blurRad="12700" stA="38000" endPos="28000" dist="5000" dir="5400000" sy="-100000" algn="bl" rotWithShape="0"/>
          </a:effectLst>
          <a:extLst/>
        </p:spPr>
      </p:pic>
      <p:sp>
        <p:nvSpPr>
          <p:cNvPr id="9" name="TextBox 8"/>
          <p:cNvSpPr txBox="1"/>
          <p:nvPr/>
        </p:nvSpPr>
        <p:spPr>
          <a:xfrm>
            <a:off x="609600" y="1276350"/>
            <a:ext cx="9448800" cy="1585049"/>
          </a:xfrm>
          <a:prstGeom prst="rect">
            <a:avLst/>
          </a:prstGeom>
          <a:noFill/>
        </p:spPr>
        <p:txBody>
          <a:bodyPr wrap="square">
            <a:spAutoFit/>
          </a:bodyPr>
          <a:lstStyle/>
          <a:p>
            <a:pPr marL="457200" indent="-457200">
              <a:buClr>
                <a:srgbClr val="FFC000"/>
              </a:buClr>
              <a:buFont typeface="Arial" panose="020B0604020202020204" pitchFamily="34" charset="0"/>
              <a:buChar char="•"/>
              <a:defRPr/>
            </a:pPr>
            <a:r>
              <a:rPr lang="en-US" sz="2400" dirty="0">
                <a:solidFill>
                  <a:schemeClr val="tx1"/>
                </a:solidFill>
                <a:latin typeface="Tahoma" panose="020B0604030504040204" pitchFamily="34" charset="0"/>
                <a:ea typeface="ＭＳ Ｐゴシック" pitchFamily="-72" charset="-128"/>
                <a:cs typeface="ＭＳ Ｐゴシック" pitchFamily="-72" charset="-128"/>
              </a:rPr>
              <a:t>Get them to voice our critical inner voice</a:t>
            </a:r>
          </a:p>
          <a:p>
            <a:pPr marL="457200" indent="-457200">
              <a:buClr>
                <a:srgbClr val="FFC000"/>
              </a:buClr>
              <a:buFont typeface="Arial" panose="020B0604020202020204" pitchFamily="34" charset="0"/>
              <a:buChar char="•"/>
              <a:defRPr/>
            </a:pPr>
            <a:r>
              <a:rPr lang="en-US" sz="2400" dirty="0">
                <a:solidFill>
                  <a:schemeClr val="tx1"/>
                </a:solidFill>
                <a:latin typeface="Tahoma" panose="020B0604030504040204" pitchFamily="34" charset="0"/>
                <a:ea typeface="ＭＳ Ｐゴシック" pitchFamily="-72" charset="-128"/>
                <a:cs typeface="ＭＳ Ｐゴシック" pitchFamily="-72" charset="-128"/>
              </a:rPr>
              <a:t>Act in ways that push them away</a:t>
            </a:r>
          </a:p>
          <a:p>
            <a:pPr marL="457200" indent="-457200">
              <a:buClr>
                <a:srgbClr val="FFC000"/>
              </a:buClr>
              <a:buFont typeface="Arial" panose="020B0604020202020204" pitchFamily="34" charset="0"/>
              <a:buChar char="•"/>
              <a:defRPr/>
            </a:pPr>
            <a:r>
              <a:rPr lang="en-US" sz="2400" dirty="0">
                <a:solidFill>
                  <a:schemeClr val="tx1"/>
                </a:solidFill>
                <a:latin typeface="Tahoma" panose="020B0604030504040204" pitchFamily="34" charset="0"/>
                <a:ea typeface="ＭＳ Ｐゴシック" pitchFamily="-72" charset="-128"/>
                <a:cs typeface="ＭＳ Ｐゴシック" pitchFamily="-72" charset="-128"/>
              </a:rPr>
              <a:t>Get them to treat us in ways we were treated</a:t>
            </a:r>
          </a:p>
          <a:p>
            <a:pPr marL="457200" indent="-457200">
              <a:buClr>
                <a:srgbClr val="57A7B5">
                  <a:lumMod val="75000"/>
                </a:srgbClr>
              </a:buClr>
              <a:buFont typeface="Arial" panose="020B0604020202020204" pitchFamily="34" charset="0"/>
              <a:buChar char="•"/>
              <a:defRPr/>
            </a:pPr>
            <a:endParaRPr lang="en-US" sz="2500" dirty="0" smtClean="0">
              <a:solidFill>
                <a:srgbClr val="FFFFFF">
                  <a:lumMod val="10000"/>
                </a:srgbClr>
              </a:solidFill>
              <a:latin typeface="Barlow" panose="020B0604020202020204" charset="0"/>
            </a:endParaRPr>
          </a:p>
        </p:txBody>
      </p:sp>
      <p:sp>
        <p:nvSpPr>
          <p:cNvPr id="8" name="Rectangle 2"/>
          <p:cNvSpPr txBox="1">
            <a:spLocks noChangeArrowheads="1"/>
          </p:cNvSpPr>
          <p:nvPr/>
        </p:nvSpPr>
        <p:spPr>
          <a:xfrm>
            <a:off x="0" y="133350"/>
            <a:ext cx="9144000" cy="1028700"/>
          </a:xfrm>
          <a:prstGeom prst="rect">
            <a:avLst/>
          </a:prstGeom>
        </p:spPr>
        <p:txBody>
          <a:bodyPr vert="horz" rtlCol="0" anchor="b">
            <a:normAutofit fontScale="90000" lnSpcReduction="200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defRPr/>
            </a:pPr>
            <a:r>
              <a:rPr lang="en-US" sz="5000" b="0" dirty="0" smtClean="0">
                <a:solidFill>
                  <a:schemeClr val="tx1">
                    <a:lumMod val="95000"/>
                    <a:lumOff val="5000"/>
                  </a:schemeClr>
                </a:solidFill>
                <a:effectLst/>
                <a:latin typeface="Tahoma" panose="020B0604030504040204" pitchFamily="34" charset="0"/>
                <a:cs typeface="MV Boli" panose="02000500030200090000" pitchFamily="2" charset="0"/>
              </a:rPr>
              <a:t>Provocation:</a:t>
            </a:r>
          </a:p>
          <a:p>
            <a:pPr algn="ctr">
              <a:defRPr/>
            </a:pPr>
            <a:r>
              <a:rPr lang="en-US" sz="3300" b="0" dirty="0" smtClean="0">
                <a:solidFill>
                  <a:srgbClr val="FFC000"/>
                </a:solidFill>
                <a:effectLst/>
                <a:latin typeface="Tahoma" panose="020B0604030504040204" pitchFamily="34" charset="0"/>
                <a:cs typeface="MV Boli" panose="02000500030200090000" pitchFamily="2" charset="0"/>
              </a:rPr>
              <a:t>We create our own worst nightmare</a:t>
            </a:r>
            <a:endParaRPr lang="en-US" sz="3300" b="0" dirty="0">
              <a:solidFill>
                <a:srgbClr val="FFC000"/>
              </a:solidFill>
              <a:effectLst/>
              <a:latin typeface="Tahoma" panose="020B0604030504040204" pitchFamily="34" charset="0"/>
              <a:cs typeface="MV Boli" panose="02000500030200090000" pitchFamily="2" charset="0"/>
            </a:endParaRPr>
          </a:p>
        </p:txBody>
      </p:sp>
      <p:sp>
        <p:nvSpPr>
          <p:cNvPr id="6" name="Oval 5"/>
          <p:cNvSpPr/>
          <p:nvPr/>
        </p:nvSpPr>
        <p:spPr>
          <a:xfrm>
            <a:off x="1219200" y="2846505"/>
            <a:ext cx="4572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57300" y="2883176"/>
            <a:ext cx="381000" cy="38385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467600" y="2792204"/>
            <a:ext cx="4572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505700" y="2828875"/>
            <a:ext cx="381000" cy="38385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92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85800" y="1504950"/>
            <a:ext cx="8229600" cy="2800350"/>
          </a:xfrm>
          <a:prstGeom prst="rect">
            <a:avLst/>
          </a:prstGeom>
          <a:noFill/>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a:buClr>
                <a:srgbClr val="FFC000"/>
              </a:buClr>
            </a:pPr>
            <a:r>
              <a:rPr lang="en-US" sz="2000" dirty="0" smtClean="0">
                <a:solidFill>
                  <a:srgbClr val="FFFFFF">
                    <a:lumMod val="10000"/>
                  </a:srgbClr>
                </a:solidFill>
                <a:latin typeface="Tahoma" panose="020B0604030504040204" pitchFamily="34" charset="0"/>
              </a:rPr>
              <a:t>Well-integrated </a:t>
            </a:r>
            <a:r>
              <a:rPr lang="en-US" sz="2000" dirty="0">
                <a:solidFill>
                  <a:srgbClr val="FFFFFF">
                    <a:lumMod val="10000"/>
                  </a:srgbClr>
                </a:solidFill>
                <a:latin typeface="Tahoma" panose="020B0604030504040204" pitchFamily="34" charset="0"/>
              </a:rPr>
              <a:t>pattern of </a:t>
            </a:r>
            <a:r>
              <a:rPr lang="en-US" sz="2000" dirty="0">
                <a:solidFill>
                  <a:srgbClr val="151515"/>
                </a:solidFill>
                <a:latin typeface="Tahoma" panose="020B0604030504040204" pitchFamily="34" charset="0"/>
              </a:rPr>
              <a:t>destructive thoughts toward ourselves and </a:t>
            </a:r>
            <a:r>
              <a:rPr lang="en-US" sz="2000" dirty="0" smtClean="0">
                <a:solidFill>
                  <a:srgbClr val="151515"/>
                </a:solidFill>
                <a:latin typeface="Tahoma" panose="020B0604030504040204" pitchFamily="34" charset="0"/>
              </a:rPr>
              <a:t>others</a:t>
            </a:r>
          </a:p>
          <a:p>
            <a:pPr>
              <a:buClr>
                <a:srgbClr val="FFC000"/>
              </a:buClr>
            </a:pPr>
            <a:endParaRPr lang="en-US" sz="500" dirty="0" smtClean="0">
              <a:solidFill>
                <a:srgbClr val="151515"/>
              </a:solidFill>
              <a:latin typeface="Tahoma" panose="020B0604030504040204" pitchFamily="34" charset="0"/>
            </a:endParaRPr>
          </a:p>
          <a:p>
            <a:pPr>
              <a:buClr>
                <a:srgbClr val="FFC000"/>
              </a:buClr>
            </a:pPr>
            <a:r>
              <a:rPr lang="en-US" sz="2000" dirty="0" smtClean="0">
                <a:solidFill>
                  <a:srgbClr val="151515"/>
                </a:solidFill>
                <a:latin typeface="Tahoma" panose="020B0604030504040204" pitchFamily="34" charset="0"/>
              </a:rPr>
              <a:t>At the </a:t>
            </a:r>
            <a:r>
              <a:rPr lang="en-US" sz="2000" dirty="0">
                <a:solidFill>
                  <a:srgbClr val="151515"/>
                </a:solidFill>
                <a:latin typeface="Tahoma" panose="020B0604030504040204" pitchFamily="34" charset="0"/>
              </a:rPr>
              <a:t>root of much of our maladaptive </a:t>
            </a:r>
            <a:r>
              <a:rPr lang="en-US" sz="2000" dirty="0" smtClean="0">
                <a:solidFill>
                  <a:srgbClr val="151515"/>
                </a:solidFill>
                <a:latin typeface="Tahoma" panose="020B0604030504040204" pitchFamily="34" charset="0"/>
              </a:rPr>
              <a:t>behavior </a:t>
            </a:r>
          </a:p>
          <a:p>
            <a:pPr>
              <a:buClr>
                <a:srgbClr val="FFC000"/>
              </a:buClr>
            </a:pPr>
            <a:endParaRPr lang="en-US" sz="500" dirty="0" smtClean="0">
              <a:solidFill>
                <a:srgbClr val="151515"/>
              </a:solidFill>
              <a:latin typeface="Tahoma" panose="020B0604030504040204" pitchFamily="34" charset="0"/>
            </a:endParaRPr>
          </a:p>
          <a:p>
            <a:pPr>
              <a:buClr>
                <a:srgbClr val="FFC000"/>
              </a:buClr>
            </a:pPr>
            <a:r>
              <a:rPr lang="en-US" sz="2000" dirty="0" smtClean="0">
                <a:solidFill>
                  <a:srgbClr val="151515"/>
                </a:solidFill>
                <a:latin typeface="Tahoma" panose="020B0604030504040204" pitchFamily="34" charset="0"/>
              </a:rPr>
              <a:t>Fosters </a:t>
            </a:r>
            <a:r>
              <a:rPr lang="en-US" sz="2000" dirty="0">
                <a:solidFill>
                  <a:srgbClr val="151515"/>
                </a:solidFill>
                <a:latin typeface="Tahoma" panose="020B0604030504040204" pitchFamily="34" charset="0"/>
              </a:rPr>
              <a:t>inwardness, distrust, self-criticism, self-denial, addictions</a:t>
            </a:r>
            <a:r>
              <a:rPr lang="en-US" sz="2000" i="1" dirty="0">
                <a:solidFill>
                  <a:srgbClr val="151515"/>
                </a:solidFill>
                <a:latin typeface="Tahoma" panose="020B0604030504040204" pitchFamily="34" charset="0"/>
              </a:rPr>
              <a:t> </a:t>
            </a:r>
            <a:r>
              <a:rPr lang="en-US" sz="2000" dirty="0">
                <a:solidFill>
                  <a:srgbClr val="151515"/>
                </a:solidFill>
                <a:latin typeface="Tahoma" panose="020B0604030504040204" pitchFamily="34" charset="0"/>
              </a:rPr>
              <a:t>and a retreat from goal-directed </a:t>
            </a:r>
            <a:r>
              <a:rPr lang="en-US" sz="2000" dirty="0" smtClean="0">
                <a:solidFill>
                  <a:srgbClr val="151515"/>
                </a:solidFill>
                <a:latin typeface="Tahoma" panose="020B0604030504040204" pitchFamily="34" charset="0"/>
              </a:rPr>
              <a:t>activities</a:t>
            </a:r>
            <a:r>
              <a:rPr lang="en-US" sz="2000" dirty="0">
                <a:solidFill>
                  <a:srgbClr val="151515"/>
                </a:solidFill>
                <a:latin typeface="Tahoma" panose="020B0604030504040204" pitchFamily="34" charset="0"/>
              </a:rPr>
              <a:t> </a:t>
            </a:r>
            <a:endParaRPr lang="en-US" sz="2000" dirty="0" smtClean="0">
              <a:solidFill>
                <a:srgbClr val="151515"/>
              </a:solidFill>
              <a:latin typeface="Tahoma" panose="020B0604030504040204" pitchFamily="34" charset="0"/>
            </a:endParaRPr>
          </a:p>
          <a:p>
            <a:pPr>
              <a:buClr>
                <a:srgbClr val="FFC000"/>
              </a:buClr>
            </a:pPr>
            <a:endParaRPr lang="en-US" sz="500" dirty="0" smtClean="0">
              <a:solidFill>
                <a:srgbClr val="151515"/>
              </a:solidFill>
              <a:latin typeface="Tahoma" panose="020B0604030504040204" pitchFamily="34" charset="0"/>
            </a:endParaRPr>
          </a:p>
          <a:p>
            <a:pPr>
              <a:buClr>
                <a:srgbClr val="FFC000"/>
              </a:buClr>
            </a:pPr>
            <a:r>
              <a:rPr lang="en-US" sz="2000" dirty="0" smtClean="0">
                <a:solidFill>
                  <a:srgbClr val="151515"/>
                </a:solidFill>
                <a:latin typeface="Tahoma" panose="020B0604030504040204" pitchFamily="34" charset="0"/>
              </a:rPr>
              <a:t>Affects </a:t>
            </a:r>
            <a:r>
              <a:rPr lang="en-US" sz="2000" dirty="0">
                <a:solidFill>
                  <a:srgbClr val="151515"/>
                </a:solidFill>
                <a:latin typeface="Tahoma" panose="020B0604030504040204" pitchFamily="34" charset="0"/>
              </a:rPr>
              <a:t>every aspect of our lives: our self-esteem and confidence, and most importantly, our personal and intimate </a:t>
            </a:r>
            <a:r>
              <a:rPr lang="en-US" sz="2000" dirty="0" smtClean="0">
                <a:solidFill>
                  <a:srgbClr val="151515"/>
                </a:solidFill>
                <a:latin typeface="Tahoma" panose="020B0604030504040204" pitchFamily="34" charset="0"/>
              </a:rPr>
              <a:t>relationships</a:t>
            </a:r>
            <a:endParaRPr lang="en-US" sz="2000" dirty="0">
              <a:solidFill>
                <a:srgbClr val="151515"/>
              </a:solidFill>
              <a:latin typeface="Tahoma" panose="020B0604030504040204" pitchFamily="34" charset="0"/>
            </a:endParaRPr>
          </a:p>
        </p:txBody>
      </p:sp>
      <p:sp>
        <p:nvSpPr>
          <p:cNvPr id="3" name="Title 2"/>
          <p:cNvSpPr>
            <a:spLocks noGrp="1"/>
          </p:cNvSpPr>
          <p:nvPr>
            <p:ph type="title" idx="4294967295"/>
          </p:nvPr>
        </p:nvSpPr>
        <p:spPr>
          <a:xfrm>
            <a:off x="0" y="1276350"/>
            <a:ext cx="9144000" cy="457200"/>
          </a:xfrm>
        </p:spPr>
        <p:txBody>
          <a:bodyPr/>
          <a:lstStyle/>
          <a:p>
            <a:r>
              <a:rPr lang="en-US" sz="3800" b="0" dirty="0">
                <a:solidFill>
                  <a:schemeClr val="tx1">
                    <a:lumMod val="95000"/>
                    <a:lumOff val="5000"/>
                  </a:schemeClr>
                </a:solidFill>
                <a:latin typeface="Tahoma" panose="020B0604030504040204" pitchFamily="34" charset="0"/>
                <a:ea typeface="Tahoma" panose="020B0604030504040204" pitchFamily="34" charset="0"/>
                <a:cs typeface="MV Boli" panose="02000500030200090000" pitchFamily="2" charset="0"/>
              </a:rPr>
              <a:t>The Critical Inner </a:t>
            </a:r>
            <a:r>
              <a:rPr lang="en-US" sz="3800" b="0" dirty="0" smtClean="0">
                <a:solidFill>
                  <a:schemeClr val="tx1">
                    <a:lumMod val="95000"/>
                    <a:lumOff val="5000"/>
                  </a:schemeClr>
                </a:solidFill>
                <a:latin typeface="Tahoma" panose="020B0604030504040204" pitchFamily="34" charset="0"/>
                <a:ea typeface="Tahoma" panose="020B0604030504040204" pitchFamily="34" charset="0"/>
                <a:cs typeface="MV Boli" panose="02000500030200090000" pitchFamily="2" charset="0"/>
              </a:rPr>
              <a:t>Voice</a:t>
            </a:r>
            <a:br>
              <a:rPr lang="en-US" sz="3800" b="0" dirty="0" smtClean="0">
                <a:solidFill>
                  <a:schemeClr val="tx1">
                    <a:lumMod val="95000"/>
                    <a:lumOff val="5000"/>
                  </a:schemeClr>
                </a:solidFill>
                <a:latin typeface="Tahoma" panose="020B0604030504040204" pitchFamily="34" charset="0"/>
                <a:ea typeface="Tahoma" panose="020B0604030504040204" pitchFamily="34" charset="0"/>
                <a:cs typeface="MV Boli" panose="02000500030200090000" pitchFamily="2" charset="0"/>
              </a:rPr>
            </a:br>
            <a:r>
              <a:rPr lang="en-US" sz="2300" b="0" dirty="0" smtClean="0">
                <a:solidFill>
                  <a:srgbClr val="FFC000"/>
                </a:solidFill>
                <a:latin typeface="Tahoma" panose="020B0604030504040204" pitchFamily="34" charset="0"/>
                <a:ea typeface="Tahoma" panose="020B0604030504040204" pitchFamily="34" charset="0"/>
                <a:cs typeface="MV Boli" panose="02000500030200090000" pitchFamily="2" charset="0"/>
              </a:rPr>
              <a:t>The </a:t>
            </a:r>
            <a:r>
              <a:rPr lang="en-US" sz="2300" b="0" dirty="0">
                <a:solidFill>
                  <a:srgbClr val="FFC000"/>
                </a:solidFill>
                <a:latin typeface="Tahoma" panose="020B0604030504040204" pitchFamily="34" charset="0"/>
                <a:ea typeface="Tahoma" panose="020B0604030504040204" pitchFamily="34" charset="0"/>
                <a:cs typeface="MV Boli" panose="02000500030200090000" pitchFamily="2" charset="0"/>
              </a:rPr>
              <a:t>Language of the Defensive Process</a:t>
            </a:r>
            <a:br>
              <a:rPr lang="en-US" sz="2300" b="0" dirty="0">
                <a:solidFill>
                  <a:srgbClr val="FFC000"/>
                </a:solidFill>
                <a:latin typeface="Tahoma" panose="020B0604030504040204" pitchFamily="34" charset="0"/>
                <a:ea typeface="Tahoma" panose="020B0604030504040204" pitchFamily="34" charset="0"/>
                <a:cs typeface="MV Boli" panose="02000500030200090000" pitchFamily="2" charset="0"/>
              </a:rPr>
            </a:br>
            <a:endParaRPr lang="en-US" sz="2300" b="0"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64134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idx="4294967295"/>
          </p:nvPr>
        </p:nvSpPr>
        <p:spPr>
          <a:xfrm>
            <a:off x="0" y="680243"/>
            <a:ext cx="9144000" cy="849313"/>
          </a:xfrm>
        </p:spPr>
        <p:txBody>
          <a:bodyPr>
            <a:noAutofit/>
          </a:bodyPr>
          <a:lstStyle/>
          <a:p>
            <a:pPr algn="ctr" eaLnBrk="1" hangingPunct="1"/>
            <a:r>
              <a:rPr lang="en-US" sz="4000" b="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How the Voice Process </a:t>
            </a:r>
            <a:br>
              <a:rPr lang="en-US" sz="4000" b="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br>
            <a:r>
              <a:rPr lang="en-US" sz="4000" b="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Impacts Relationships</a:t>
            </a:r>
          </a:p>
        </p:txBody>
      </p:sp>
      <p:sp>
        <p:nvSpPr>
          <p:cNvPr id="67587" name="Rectangle 3"/>
          <p:cNvSpPr>
            <a:spLocks noGrp="1" noChangeArrowheads="1"/>
          </p:cNvSpPr>
          <p:nvPr>
            <p:ph type="body" idx="4294967295"/>
          </p:nvPr>
        </p:nvSpPr>
        <p:spPr>
          <a:xfrm>
            <a:off x="457200" y="1581150"/>
            <a:ext cx="8686800" cy="3943350"/>
          </a:xfrm>
        </p:spPr>
        <p:txBody>
          <a:bodyPr rtlCol="0">
            <a:normAutofit/>
          </a:bodyPr>
          <a:lstStyle/>
          <a:p>
            <a:pPr marL="609600" indent="-609600" eaLnBrk="1" fontAlgn="auto" hangingPunct="1">
              <a:spcAft>
                <a:spcPts val="0"/>
              </a:spcAft>
              <a:buFont typeface="Arial" charset="0"/>
              <a:buNone/>
              <a:defRPr/>
            </a:pPr>
            <a:r>
              <a:rPr lang="en-US" sz="2400" b="1" u="sng"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Self-Punishing Voice Process in Relationships:</a:t>
            </a:r>
          </a:p>
          <a:p>
            <a:pPr marL="0" indent="0" eaLnBrk="1" fontAlgn="auto" hangingPunct="1">
              <a:spcAft>
                <a:spcPts val="0"/>
              </a:spcAft>
              <a:buFont typeface="Arial" charset="0"/>
              <a:buNone/>
              <a:defRPr/>
            </a:pPr>
            <a:r>
              <a:rPr lang="en-US" sz="20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EXAMPLE</a:t>
            </a:r>
            <a:r>
              <a:rPr lang="en-US" sz="2000"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20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“You can’t make anyone happy. You’re so unlovable. </a:t>
            </a:r>
            <a:r>
              <a:rPr lang="en-US" sz="2000" dirty="0" err="1"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He/She</a:t>
            </a:r>
            <a:r>
              <a:rPr lang="en-US" sz="20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will never care about you. You’ll just wind up alone.”</a:t>
            </a:r>
          </a:p>
          <a:p>
            <a:pPr marL="0" indent="0" eaLnBrk="1" fontAlgn="auto" hangingPunct="1">
              <a:spcAft>
                <a:spcPts val="0"/>
              </a:spcAft>
              <a:buFont typeface="Arial" charset="0"/>
              <a:buNone/>
              <a:defRPr/>
            </a:pPr>
            <a:endParaRPr lang="en-US" sz="2000" u="sng"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a:p>
            <a:pPr marL="0" indent="0" eaLnBrk="1" fontAlgn="auto" hangingPunct="1">
              <a:spcAft>
                <a:spcPts val="0"/>
              </a:spcAft>
              <a:buFontTx/>
              <a:buNone/>
              <a:defRPr/>
            </a:pPr>
            <a:r>
              <a:rPr lang="en-US" sz="2400" b="1" u="sng"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Self-Soothing Voice Process in Relationships:</a:t>
            </a:r>
          </a:p>
          <a:p>
            <a:pPr marL="0" indent="0" eaLnBrk="1" fontAlgn="auto" hangingPunct="1">
              <a:spcAft>
                <a:spcPts val="0"/>
              </a:spcAft>
              <a:buFontTx/>
              <a:buNone/>
              <a:defRPr/>
            </a:pPr>
            <a:r>
              <a:rPr lang="en-US" sz="20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EXAMPLE: </a:t>
            </a:r>
            <a:r>
              <a:rPr lang="en-US" sz="20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“You  are just fine on your own. You can take care of yourself. You don’t need anyone else. Don’t trust him/her.”</a:t>
            </a:r>
          </a:p>
        </p:txBody>
      </p:sp>
      <p:sp>
        <p:nvSpPr>
          <p:cNvPr id="2" name="Oval Callout 1"/>
          <p:cNvSpPr/>
          <p:nvPr/>
        </p:nvSpPr>
        <p:spPr>
          <a:xfrm>
            <a:off x="7924800" y="285750"/>
            <a:ext cx="990600" cy="609600"/>
          </a:xfrm>
          <a:prstGeom prst="wedgeEllipseCallout">
            <a:avLst>
              <a:gd name="adj1" fmla="val -34679"/>
              <a:gd name="adj2" fmla="val 66500"/>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4"/>
          <p:cNvSpPr/>
          <p:nvPr/>
        </p:nvSpPr>
        <p:spPr>
          <a:xfrm>
            <a:off x="990600" y="438150"/>
            <a:ext cx="838200" cy="685800"/>
          </a:xfrm>
          <a:prstGeom prst="wedgeEllipseCallout">
            <a:avLst>
              <a:gd name="adj1" fmla="val 45321"/>
              <a:gd name="adj2" fmla="val 57500"/>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ular Callout 2"/>
          <p:cNvSpPr/>
          <p:nvPr/>
        </p:nvSpPr>
        <p:spPr>
          <a:xfrm>
            <a:off x="152400" y="133350"/>
            <a:ext cx="762000" cy="457200"/>
          </a:xfrm>
          <a:prstGeom prst="wedgeRectCallout">
            <a:avLst>
              <a:gd name="adj1" fmla="val 43167"/>
              <a:gd name="adj2" fmla="val 891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386" y="247650"/>
            <a:ext cx="6301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304800" y="781050"/>
            <a:ext cx="533400" cy="495300"/>
          </a:xfrm>
          <a:prstGeom prst="cloudCallout">
            <a:avLst>
              <a:gd name="adj1" fmla="val 92500"/>
              <a:gd name="adj2" fmla="val 50654"/>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Callout 8"/>
          <p:cNvSpPr/>
          <p:nvPr/>
        </p:nvSpPr>
        <p:spPr>
          <a:xfrm>
            <a:off x="7272136" y="781050"/>
            <a:ext cx="533400" cy="323850"/>
          </a:xfrm>
          <a:prstGeom prst="cloudCallout">
            <a:avLst>
              <a:gd name="adj1" fmla="val -41786"/>
              <a:gd name="adj2" fmla="val 86400"/>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587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randombar(horizontal)">
                                      <p:cBhvr>
                                        <p:cTn id="7" dur="500"/>
                                        <p:tgtEl>
                                          <p:spTgt spid="675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7587">
                                            <p:txEl>
                                              <p:pRg st="1" end="1"/>
                                            </p:txEl>
                                          </p:spTgt>
                                        </p:tgtEl>
                                        <p:attrNameLst>
                                          <p:attrName>style.visibility</p:attrName>
                                        </p:attrNameLst>
                                      </p:cBhvr>
                                      <p:to>
                                        <p:strVal val="visible"/>
                                      </p:to>
                                    </p:set>
                                    <p:animEffect transition="in" filter="randombar(horizontal)">
                                      <p:cBhvr>
                                        <p:cTn id="12" dur="500"/>
                                        <p:tgtEl>
                                          <p:spTgt spid="675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7587">
                                            <p:txEl>
                                              <p:pRg st="3" end="3"/>
                                            </p:txEl>
                                          </p:spTgt>
                                        </p:tgtEl>
                                        <p:attrNameLst>
                                          <p:attrName>style.visibility</p:attrName>
                                        </p:attrNameLst>
                                      </p:cBhvr>
                                      <p:to>
                                        <p:strVal val="visible"/>
                                      </p:to>
                                    </p:set>
                                    <p:animEffect transition="in" filter="randombar(horizontal)">
                                      <p:cBhvr>
                                        <p:cTn id="17" dur="500"/>
                                        <p:tgtEl>
                                          <p:spTgt spid="675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7587">
                                            <p:txEl>
                                              <p:pRg st="4" end="4"/>
                                            </p:txEl>
                                          </p:spTgt>
                                        </p:tgtEl>
                                        <p:attrNameLst>
                                          <p:attrName>style.visibility</p:attrName>
                                        </p:attrNameLst>
                                      </p:cBhvr>
                                      <p:to>
                                        <p:strVal val="visible"/>
                                      </p:to>
                                    </p:set>
                                    <p:animEffect transition="in" filter="randombar(horizontal)">
                                      <p:cBhvr>
                                        <p:cTn id="22" dur="500"/>
                                        <p:tgtEl>
                                          <p:spTgt spid="675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0" y="209550"/>
            <a:ext cx="9144000" cy="676275"/>
          </a:xfrm>
        </p:spPr>
        <p:txBody>
          <a:bodyPr rtlCol="0">
            <a:noAutofit/>
          </a:bodyPr>
          <a:lstStyle/>
          <a:p>
            <a:pPr algn="ctr" fontAlgn="auto">
              <a:spcAft>
                <a:spcPts val="0"/>
              </a:spcAft>
              <a:defRPr/>
            </a:pPr>
            <a:r>
              <a:rPr lang="en-US" sz="4000" b="0" dirty="0" smtClean="0">
                <a:solidFill>
                  <a:schemeClr val="tx1">
                    <a:lumMod val="95000"/>
                    <a:lumOff val="5000"/>
                  </a:schemeClr>
                </a:solidFill>
                <a:latin typeface="Tahoma" panose="020B0604030504040204" pitchFamily="34" charset="0"/>
                <a:ea typeface="Tahoma" panose="020B0604030504040204" pitchFamily="34" charset="0"/>
                <a:cs typeface="MV Boli" panose="02000500030200090000" pitchFamily="2" charset="0"/>
              </a:rPr>
              <a:t>Common “Voices” in Relationships</a:t>
            </a:r>
          </a:p>
        </p:txBody>
      </p:sp>
      <p:sp>
        <p:nvSpPr>
          <p:cNvPr id="220167" name="Rectangle 7"/>
          <p:cNvSpPr>
            <a:spLocks noGrp="1" noChangeArrowheads="1"/>
          </p:cNvSpPr>
          <p:nvPr>
            <p:ph idx="4294967295"/>
          </p:nvPr>
        </p:nvSpPr>
        <p:spPr>
          <a:xfrm>
            <a:off x="152400" y="742950"/>
            <a:ext cx="8991600" cy="4705350"/>
          </a:xfrm>
        </p:spPr>
        <p:txBody>
          <a:bodyPr/>
          <a:lstStyle/>
          <a:p>
            <a:pPr>
              <a:lnSpc>
                <a:spcPct val="80000"/>
              </a:lnSpc>
              <a:buClr>
                <a:schemeClr val="accent4">
                  <a:lumMod val="75000"/>
                </a:schemeClr>
              </a:buClr>
              <a:buFontTx/>
              <a:buNone/>
            </a:pPr>
            <a:r>
              <a:rPr lang="en-US" sz="2000" b="1" u="sng" dirty="0" smtClean="0">
                <a:solidFill>
                  <a:srgbClr val="FFC000"/>
                </a:solidFill>
                <a:latin typeface="Tahoma" panose="020B0604030504040204" pitchFamily="34" charset="0"/>
                <a:ea typeface="Tahoma" panose="020B0604030504040204" pitchFamily="34" charset="0"/>
                <a:cs typeface="Tahoma" panose="020B0604030504040204" pitchFamily="34" charset="0"/>
              </a:rPr>
              <a:t>Voices About Yourself:</a:t>
            </a:r>
          </a:p>
          <a:p>
            <a:pPr>
              <a:lnSpc>
                <a:spcPct val="80000"/>
              </a:lnSpc>
              <a:buClr>
                <a:srgbClr val="FFC000"/>
              </a:buClr>
              <a:buFont typeface="Arial" panose="020B0604020202020204" pitchFamily="34" charset="0"/>
              <a:buChar char="•"/>
            </a:pPr>
            <a:r>
              <a:rPr lang="en-US" sz="1800" dirty="0" smtClean="0">
                <a:solidFill>
                  <a:schemeClr val="bg1">
                    <a:lumMod val="10000"/>
                  </a:schemeClr>
                </a:solidFill>
                <a:latin typeface="Tahoma" panose="020B0604030504040204" pitchFamily="34" charset="0"/>
                <a:ea typeface="Tahoma" panose="020B0604030504040204" pitchFamily="34" charset="0"/>
                <a:cs typeface="Tahoma" panose="020B0604030504040204" pitchFamily="34" charset="0"/>
              </a:rPr>
              <a:t>Don’t get too hooked on her. </a:t>
            </a:r>
          </a:p>
          <a:p>
            <a:pPr>
              <a:lnSpc>
                <a:spcPct val="80000"/>
              </a:lnSpc>
              <a:buClr>
                <a:srgbClr val="FFC000"/>
              </a:buClr>
              <a:buFont typeface="Arial" panose="020B0604020202020204" pitchFamily="34" charset="0"/>
              <a:buChar char="•"/>
            </a:pPr>
            <a:r>
              <a:rPr lang="en-US" sz="1800" dirty="0" smtClean="0">
                <a:solidFill>
                  <a:schemeClr val="bg1">
                    <a:lumMod val="10000"/>
                  </a:schemeClr>
                </a:solidFill>
                <a:latin typeface="Tahoma" panose="020B0604030504040204" pitchFamily="34" charset="0"/>
                <a:ea typeface="Tahoma" panose="020B0604030504040204" pitchFamily="34" charset="0"/>
                <a:cs typeface="Tahoma" panose="020B0604030504040204" pitchFamily="34" charset="0"/>
              </a:rPr>
              <a:t>He doesn’t really care about you.</a:t>
            </a:r>
          </a:p>
          <a:p>
            <a:pPr>
              <a:lnSpc>
                <a:spcPct val="80000"/>
              </a:lnSpc>
              <a:buClr>
                <a:srgbClr val="FFC000"/>
              </a:buClr>
              <a:buFont typeface="Arial" panose="020B0604020202020204" pitchFamily="34" charset="0"/>
              <a:buChar char="•"/>
            </a:pPr>
            <a:r>
              <a:rPr lang="en-US" sz="1800" dirty="0" smtClean="0">
                <a:solidFill>
                  <a:schemeClr val="bg1">
                    <a:lumMod val="10000"/>
                  </a:schemeClr>
                </a:solidFill>
                <a:latin typeface="Tahoma" panose="020B0604030504040204" pitchFamily="34" charset="0"/>
                <a:ea typeface="Tahoma" panose="020B0604030504040204" pitchFamily="34" charset="0"/>
                <a:cs typeface="Tahoma" panose="020B0604030504040204" pitchFamily="34" charset="0"/>
              </a:rPr>
              <a:t>She is too good for you.</a:t>
            </a:r>
          </a:p>
          <a:p>
            <a:pPr>
              <a:lnSpc>
                <a:spcPct val="80000"/>
              </a:lnSpc>
              <a:buClr>
                <a:srgbClr val="FFC000"/>
              </a:buClr>
              <a:buFont typeface="Arial" panose="020B0604020202020204" pitchFamily="34" charset="0"/>
              <a:buChar char="•"/>
            </a:pPr>
            <a:r>
              <a:rPr lang="en-US" sz="1800" dirty="0" smtClean="0">
                <a:solidFill>
                  <a:schemeClr val="bg1">
                    <a:lumMod val="10000"/>
                  </a:schemeClr>
                </a:solidFill>
                <a:latin typeface="Tahoma" panose="020B0604030504040204" pitchFamily="34" charset="0"/>
                <a:ea typeface="Tahoma" panose="020B0604030504040204" pitchFamily="34" charset="0"/>
                <a:cs typeface="Tahoma" panose="020B0604030504040204" pitchFamily="34" charset="0"/>
              </a:rPr>
              <a:t>You’re better off on your own.</a:t>
            </a:r>
          </a:p>
          <a:p>
            <a:pPr>
              <a:lnSpc>
                <a:spcPct val="80000"/>
              </a:lnSpc>
              <a:buClr>
                <a:srgbClr val="FFC000"/>
              </a:buClr>
              <a:buFont typeface="Arial" panose="020B0604020202020204" pitchFamily="34" charset="0"/>
              <a:buChar char="•"/>
            </a:pPr>
            <a:r>
              <a:rPr lang="en-US" sz="1800" dirty="0" smtClean="0">
                <a:solidFill>
                  <a:schemeClr val="bg1">
                    <a:lumMod val="10000"/>
                  </a:schemeClr>
                </a:solidFill>
                <a:latin typeface="Tahoma" panose="020B0604030504040204" pitchFamily="34" charset="0"/>
                <a:ea typeface="Tahoma" panose="020B0604030504040204" pitchFamily="34" charset="0"/>
                <a:cs typeface="Tahoma" panose="020B0604030504040204" pitchFamily="34" charset="0"/>
              </a:rPr>
              <a:t>As soon as he gets to know you, she’ll reject you.</a:t>
            </a:r>
          </a:p>
          <a:p>
            <a:pPr>
              <a:lnSpc>
                <a:spcPct val="80000"/>
              </a:lnSpc>
              <a:buClr>
                <a:srgbClr val="FFC000"/>
              </a:buClr>
              <a:buFont typeface="Arial" panose="020B0604020202020204" pitchFamily="34" charset="0"/>
              <a:buChar char="•"/>
            </a:pPr>
            <a:r>
              <a:rPr lang="en-US"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Don’t be too vulnerable. </a:t>
            </a:r>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Y</a:t>
            </a:r>
            <a:r>
              <a:rPr lang="en-US"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ou’ll just get hurt.</a:t>
            </a:r>
          </a:p>
          <a:p>
            <a:pPr marL="127000" indent="0">
              <a:lnSpc>
                <a:spcPct val="100000"/>
              </a:lnSpc>
              <a:buClr>
                <a:srgbClr val="666666">
                  <a:lumMod val="75000"/>
                </a:srgbClr>
              </a:buClr>
              <a:buNone/>
            </a:pPr>
            <a:r>
              <a:rPr lang="en-US" sz="2000" b="1" u="sng" dirty="0">
                <a:solidFill>
                  <a:srgbClr val="FFC000"/>
                </a:solidFill>
                <a:latin typeface="Tahoma" panose="020B0604030504040204" pitchFamily="34" charset="0"/>
                <a:ea typeface="Tahoma" panose="020B0604030504040204" pitchFamily="34" charset="0"/>
                <a:cs typeface="Tahoma" panose="020B0604030504040204" pitchFamily="34" charset="0"/>
              </a:rPr>
              <a:t>Voices About Your Partner:</a:t>
            </a:r>
          </a:p>
          <a:p>
            <a:pPr marL="342900" indent="-342900">
              <a:buClr>
                <a:srgbClr val="FFC000"/>
              </a:buClr>
              <a:buFont typeface="Arial" panose="020B0604020202020204"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You shouldn’t be vulnerable. </a:t>
            </a:r>
          </a:p>
          <a:p>
            <a:pPr marL="342900" indent="-342900">
              <a:buClr>
                <a:srgbClr val="FFC000"/>
              </a:buClr>
              <a:buFont typeface="Arial" panose="020B0604020202020204"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She only cares about being with her friends.</a:t>
            </a:r>
          </a:p>
          <a:p>
            <a:pPr marL="342900" indent="-342900">
              <a:lnSpc>
                <a:spcPct val="100000"/>
              </a:lnSpc>
              <a:buClr>
                <a:srgbClr val="FFC000"/>
              </a:buClr>
              <a:buFont typeface="Arial" panose="020B0604020202020204"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 is probably cheating on you.</a:t>
            </a:r>
          </a:p>
          <a:p>
            <a:pPr marL="342900" indent="-342900">
              <a:lnSpc>
                <a:spcPct val="100000"/>
              </a:lnSpc>
              <a:buClr>
                <a:srgbClr val="FFC000"/>
              </a:buClr>
              <a:buFont typeface="Arial" panose="020B0604020202020204"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She’s too needy.</a:t>
            </a:r>
          </a:p>
          <a:p>
            <a:pPr marL="342900" indent="-342900">
              <a:lnSpc>
                <a:spcPct val="100000"/>
              </a:lnSpc>
              <a:buClr>
                <a:srgbClr val="FFC000"/>
              </a:buClr>
              <a:buFont typeface="Arial" panose="020B0604020202020204" pitchFamily="34" charset="0"/>
              <a:buChar cha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He’s going to leave you. </a:t>
            </a:r>
            <a:endParaRPr lang="en-U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46050" indent="0">
              <a:lnSpc>
                <a:spcPct val="80000"/>
              </a:lnSpc>
              <a:buNone/>
            </a:pPr>
            <a:endParaRPr lang="en-US" sz="15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376" r="18463"/>
          <a:stretch/>
        </p:blipFill>
        <p:spPr>
          <a:xfrm flipH="1">
            <a:off x="7010400" y="1581150"/>
            <a:ext cx="2017486" cy="2005002"/>
          </a:xfrm>
          <a:prstGeom prst="rect">
            <a:avLst/>
          </a:prstGeom>
        </p:spPr>
      </p:pic>
      <p:sp>
        <p:nvSpPr>
          <p:cNvPr id="5" name="Cloud Callout 4"/>
          <p:cNvSpPr/>
          <p:nvPr/>
        </p:nvSpPr>
        <p:spPr>
          <a:xfrm>
            <a:off x="8019143" y="895350"/>
            <a:ext cx="981529" cy="800271"/>
          </a:xfrm>
          <a:prstGeom prst="cloudCallout">
            <a:avLst>
              <a:gd name="adj1" fmla="val -69493"/>
              <a:gd name="adj2" fmla="val 58681"/>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lumMod val="95000"/>
                    <a:lumOff val="5000"/>
                  </a:schemeClr>
                </a:solidFill>
                <a:latin typeface="Tahoma" panose="020B0604030504040204" pitchFamily="34" charset="0"/>
              </a:rPr>
              <a:t>?</a:t>
            </a:r>
            <a:endParaRPr lang="en-US" sz="4000" b="1" dirty="0">
              <a:solidFill>
                <a:schemeClr val="tx1">
                  <a:lumMod val="95000"/>
                  <a:lumOff val="5000"/>
                </a:schemeClr>
              </a:solidFill>
              <a:latin typeface="Tahoma" panose="020B0604030504040204" pitchFamily="34"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1731" r="9340"/>
          <a:stretch/>
        </p:blipFill>
        <p:spPr>
          <a:xfrm>
            <a:off x="5791200" y="2964651"/>
            <a:ext cx="2057400" cy="1989867"/>
          </a:xfrm>
          <a:prstGeom prst="rect">
            <a:avLst/>
          </a:prstGeom>
        </p:spPr>
      </p:pic>
      <p:sp>
        <p:nvSpPr>
          <p:cNvPr id="7" name="Cloud Callout 6"/>
          <p:cNvSpPr/>
          <p:nvPr/>
        </p:nvSpPr>
        <p:spPr>
          <a:xfrm>
            <a:off x="5943600" y="2114551"/>
            <a:ext cx="928914" cy="830964"/>
          </a:xfrm>
          <a:prstGeom prst="cloudCallout">
            <a:avLst>
              <a:gd name="adj1" fmla="val 59177"/>
              <a:gd name="adj2" fmla="val 87639"/>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lumMod val="95000"/>
                    <a:lumOff val="5000"/>
                  </a:schemeClr>
                </a:solidFill>
                <a:latin typeface="Tahoma" panose="020B0604030504040204" pitchFamily="34" charset="0"/>
              </a:rPr>
              <a:t>?</a:t>
            </a:r>
            <a:endParaRPr lang="en-US" sz="4000" b="1" dirty="0">
              <a:solidFill>
                <a:schemeClr val="tx1">
                  <a:lumMod val="95000"/>
                  <a:lumOff val="5000"/>
                </a:schemeClr>
              </a:solidFill>
              <a:latin typeface="Tahoma" panose="020B0604030504040204" pitchFamily="34" charset="0"/>
            </a:endParaRPr>
          </a:p>
        </p:txBody>
      </p:sp>
    </p:spTree>
    <p:extLst>
      <p:ext uri="{BB962C8B-B14F-4D97-AF65-F5344CB8AC3E}">
        <p14:creationId xmlns:p14="http://schemas.microsoft.com/office/powerpoint/2010/main" val="59115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0167">
                                            <p:txEl>
                                              <p:pRg st="0" end="0"/>
                                            </p:txEl>
                                          </p:spTgt>
                                        </p:tgtEl>
                                        <p:attrNameLst>
                                          <p:attrName>style.visibility</p:attrName>
                                        </p:attrNameLst>
                                      </p:cBhvr>
                                      <p:to>
                                        <p:strVal val="visible"/>
                                      </p:to>
                                    </p:set>
                                    <p:animEffect transition="in" filter="randombar(horizontal)">
                                      <p:cBhvr>
                                        <p:cTn id="7" dur="500"/>
                                        <p:tgtEl>
                                          <p:spTgt spid="2201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220167">
                                            <p:txEl>
                                              <p:pRg st="1" end="1"/>
                                            </p:txEl>
                                          </p:spTgt>
                                        </p:tgtEl>
                                        <p:attrNameLst>
                                          <p:attrName>style.visibility</p:attrName>
                                        </p:attrNameLst>
                                      </p:cBhvr>
                                      <p:to>
                                        <p:strVal val="visible"/>
                                      </p:to>
                                    </p:set>
                                    <p:animEffect transition="in" filter="randombar(horizontal)">
                                      <p:cBhvr>
                                        <p:cTn id="17" dur="500"/>
                                        <p:tgtEl>
                                          <p:spTgt spid="220167">
                                            <p:txEl>
                                              <p:pRg st="1" end="1"/>
                                            </p:txEl>
                                          </p:spTgt>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220167">
                                            <p:txEl>
                                              <p:pRg st="2" end="2"/>
                                            </p:txEl>
                                          </p:spTgt>
                                        </p:tgtEl>
                                        <p:attrNameLst>
                                          <p:attrName>style.visibility</p:attrName>
                                        </p:attrNameLst>
                                      </p:cBhvr>
                                      <p:to>
                                        <p:strVal val="visible"/>
                                      </p:to>
                                    </p:set>
                                    <p:animEffect transition="in" filter="randombar(horizontal)">
                                      <p:cBhvr>
                                        <p:cTn id="21" dur="500"/>
                                        <p:tgtEl>
                                          <p:spTgt spid="220167">
                                            <p:txEl>
                                              <p:pRg st="2" end="2"/>
                                            </p:txEl>
                                          </p:spTgt>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20167">
                                            <p:txEl>
                                              <p:pRg st="3" end="3"/>
                                            </p:txEl>
                                          </p:spTgt>
                                        </p:tgtEl>
                                        <p:attrNameLst>
                                          <p:attrName>style.visibility</p:attrName>
                                        </p:attrNameLst>
                                      </p:cBhvr>
                                      <p:to>
                                        <p:strVal val="visible"/>
                                      </p:to>
                                    </p:set>
                                    <p:animEffect transition="in" filter="randombar(horizontal)">
                                      <p:cBhvr>
                                        <p:cTn id="25" dur="500"/>
                                        <p:tgtEl>
                                          <p:spTgt spid="220167">
                                            <p:txEl>
                                              <p:pRg st="3" end="3"/>
                                            </p:txEl>
                                          </p:spTgt>
                                        </p:tgtEl>
                                      </p:cBhvr>
                                    </p:animEffect>
                                  </p:childTnLst>
                                </p:cTn>
                              </p:par>
                            </p:childTnLst>
                          </p:cTn>
                        </p:par>
                        <p:par>
                          <p:cTn id="26" fill="hold">
                            <p:stCondLst>
                              <p:cond delay="2000"/>
                            </p:stCondLst>
                            <p:childTnLst>
                              <p:par>
                                <p:cTn id="27" presetID="14" presetClass="entr" presetSubtype="10" fill="hold" nodeType="afterEffect">
                                  <p:stCondLst>
                                    <p:cond delay="0"/>
                                  </p:stCondLst>
                                  <p:childTnLst>
                                    <p:set>
                                      <p:cBhvr>
                                        <p:cTn id="28" dur="1" fill="hold">
                                          <p:stCondLst>
                                            <p:cond delay="0"/>
                                          </p:stCondLst>
                                        </p:cTn>
                                        <p:tgtEl>
                                          <p:spTgt spid="220167">
                                            <p:txEl>
                                              <p:pRg st="4" end="4"/>
                                            </p:txEl>
                                          </p:spTgt>
                                        </p:tgtEl>
                                        <p:attrNameLst>
                                          <p:attrName>style.visibility</p:attrName>
                                        </p:attrNameLst>
                                      </p:cBhvr>
                                      <p:to>
                                        <p:strVal val="visible"/>
                                      </p:to>
                                    </p:set>
                                    <p:animEffect transition="in" filter="randombar(horizontal)">
                                      <p:cBhvr>
                                        <p:cTn id="29" dur="500"/>
                                        <p:tgtEl>
                                          <p:spTgt spid="220167">
                                            <p:txEl>
                                              <p:pRg st="4" end="4"/>
                                            </p:txEl>
                                          </p:spTgt>
                                        </p:tgtEl>
                                      </p:cBhvr>
                                    </p:animEffect>
                                  </p:childTnLst>
                                </p:cTn>
                              </p:par>
                            </p:childTnLst>
                          </p:cTn>
                        </p:par>
                        <p:par>
                          <p:cTn id="30" fill="hold">
                            <p:stCondLst>
                              <p:cond delay="2500"/>
                            </p:stCondLst>
                            <p:childTnLst>
                              <p:par>
                                <p:cTn id="31" presetID="14" presetClass="entr" presetSubtype="10" fill="hold" nodeType="afterEffect">
                                  <p:stCondLst>
                                    <p:cond delay="0"/>
                                  </p:stCondLst>
                                  <p:childTnLst>
                                    <p:set>
                                      <p:cBhvr>
                                        <p:cTn id="32" dur="1" fill="hold">
                                          <p:stCondLst>
                                            <p:cond delay="0"/>
                                          </p:stCondLst>
                                        </p:cTn>
                                        <p:tgtEl>
                                          <p:spTgt spid="220167">
                                            <p:txEl>
                                              <p:pRg st="5" end="5"/>
                                            </p:txEl>
                                          </p:spTgt>
                                        </p:tgtEl>
                                        <p:attrNameLst>
                                          <p:attrName>style.visibility</p:attrName>
                                        </p:attrNameLst>
                                      </p:cBhvr>
                                      <p:to>
                                        <p:strVal val="visible"/>
                                      </p:to>
                                    </p:set>
                                    <p:animEffect transition="in" filter="randombar(horizontal)">
                                      <p:cBhvr>
                                        <p:cTn id="33" dur="500"/>
                                        <p:tgtEl>
                                          <p:spTgt spid="220167">
                                            <p:txEl>
                                              <p:pRg st="5" end="5"/>
                                            </p:txEl>
                                          </p:spTgt>
                                        </p:tgtEl>
                                      </p:cBhvr>
                                    </p:animEffect>
                                  </p:childTnLst>
                                </p:cTn>
                              </p:par>
                            </p:childTnLst>
                          </p:cTn>
                        </p:par>
                        <p:par>
                          <p:cTn id="34" fill="hold">
                            <p:stCondLst>
                              <p:cond delay="3000"/>
                            </p:stCondLst>
                            <p:childTnLst>
                              <p:par>
                                <p:cTn id="35" presetID="14" presetClass="entr" presetSubtype="10" fill="hold" nodeType="afterEffect">
                                  <p:stCondLst>
                                    <p:cond delay="0"/>
                                  </p:stCondLst>
                                  <p:childTnLst>
                                    <p:set>
                                      <p:cBhvr>
                                        <p:cTn id="36" dur="1" fill="hold">
                                          <p:stCondLst>
                                            <p:cond delay="0"/>
                                          </p:stCondLst>
                                        </p:cTn>
                                        <p:tgtEl>
                                          <p:spTgt spid="220167">
                                            <p:txEl>
                                              <p:pRg st="6" end="6"/>
                                            </p:txEl>
                                          </p:spTgt>
                                        </p:tgtEl>
                                        <p:attrNameLst>
                                          <p:attrName>style.visibility</p:attrName>
                                        </p:attrNameLst>
                                      </p:cBhvr>
                                      <p:to>
                                        <p:strVal val="visible"/>
                                      </p:to>
                                    </p:set>
                                    <p:animEffect transition="in" filter="randombar(horizontal)">
                                      <p:cBhvr>
                                        <p:cTn id="37" dur="500"/>
                                        <p:tgtEl>
                                          <p:spTgt spid="22016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20167">
                                            <p:txEl>
                                              <p:pRg st="7" end="7"/>
                                            </p:txEl>
                                          </p:spTgt>
                                        </p:tgtEl>
                                        <p:attrNameLst>
                                          <p:attrName>style.visibility</p:attrName>
                                        </p:attrNameLst>
                                      </p:cBhvr>
                                      <p:to>
                                        <p:strVal val="visible"/>
                                      </p:to>
                                    </p:set>
                                    <p:animEffect transition="in" filter="randombar(horizontal)">
                                      <p:cBhvr>
                                        <p:cTn id="42" dur="500"/>
                                        <p:tgtEl>
                                          <p:spTgt spid="220167">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par>
                          <p:cTn id="49" fill="hold">
                            <p:stCondLst>
                              <p:cond delay="500"/>
                            </p:stCondLst>
                            <p:childTnLst>
                              <p:par>
                                <p:cTn id="50" presetID="14" presetClass="entr" presetSubtype="10" fill="hold" nodeType="afterEffect">
                                  <p:stCondLst>
                                    <p:cond delay="0"/>
                                  </p:stCondLst>
                                  <p:childTnLst>
                                    <p:set>
                                      <p:cBhvr>
                                        <p:cTn id="51" dur="1" fill="hold">
                                          <p:stCondLst>
                                            <p:cond delay="0"/>
                                          </p:stCondLst>
                                        </p:cTn>
                                        <p:tgtEl>
                                          <p:spTgt spid="220167">
                                            <p:txEl>
                                              <p:pRg st="8" end="8"/>
                                            </p:txEl>
                                          </p:spTgt>
                                        </p:tgtEl>
                                        <p:attrNameLst>
                                          <p:attrName>style.visibility</p:attrName>
                                        </p:attrNameLst>
                                      </p:cBhvr>
                                      <p:to>
                                        <p:strVal val="visible"/>
                                      </p:to>
                                    </p:set>
                                    <p:animEffect transition="in" filter="randombar(horizontal)">
                                      <p:cBhvr>
                                        <p:cTn id="52" dur="500"/>
                                        <p:tgtEl>
                                          <p:spTgt spid="220167">
                                            <p:txEl>
                                              <p:pRg st="8" end="8"/>
                                            </p:txEl>
                                          </p:spTgt>
                                        </p:tgtEl>
                                      </p:cBhvr>
                                    </p:animEffect>
                                  </p:childTnLst>
                                </p:cTn>
                              </p:par>
                            </p:childTnLst>
                          </p:cTn>
                        </p:par>
                        <p:par>
                          <p:cTn id="53" fill="hold">
                            <p:stCondLst>
                              <p:cond delay="1000"/>
                            </p:stCondLst>
                            <p:childTnLst>
                              <p:par>
                                <p:cTn id="54" presetID="14" presetClass="entr" presetSubtype="10" fill="hold" nodeType="afterEffect">
                                  <p:stCondLst>
                                    <p:cond delay="0"/>
                                  </p:stCondLst>
                                  <p:childTnLst>
                                    <p:set>
                                      <p:cBhvr>
                                        <p:cTn id="55" dur="1" fill="hold">
                                          <p:stCondLst>
                                            <p:cond delay="0"/>
                                          </p:stCondLst>
                                        </p:cTn>
                                        <p:tgtEl>
                                          <p:spTgt spid="220167">
                                            <p:txEl>
                                              <p:pRg st="9" end="9"/>
                                            </p:txEl>
                                          </p:spTgt>
                                        </p:tgtEl>
                                        <p:attrNameLst>
                                          <p:attrName>style.visibility</p:attrName>
                                        </p:attrNameLst>
                                      </p:cBhvr>
                                      <p:to>
                                        <p:strVal val="visible"/>
                                      </p:to>
                                    </p:set>
                                    <p:animEffect transition="in" filter="randombar(horizontal)">
                                      <p:cBhvr>
                                        <p:cTn id="56" dur="500"/>
                                        <p:tgtEl>
                                          <p:spTgt spid="220167">
                                            <p:txEl>
                                              <p:pRg st="9" end="9"/>
                                            </p:txEl>
                                          </p:spTgt>
                                        </p:tgtEl>
                                      </p:cBhvr>
                                    </p:animEffect>
                                  </p:childTnLst>
                                </p:cTn>
                              </p:par>
                            </p:childTnLst>
                          </p:cTn>
                        </p:par>
                        <p:par>
                          <p:cTn id="57" fill="hold">
                            <p:stCondLst>
                              <p:cond delay="1500"/>
                            </p:stCondLst>
                            <p:childTnLst>
                              <p:par>
                                <p:cTn id="58" presetID="14" presetClass="entr" presetSubtype="10" fill="hold" nodeType="afterEffect">
                                  <p:stCondLst>
                                    <p:cond delay="0"/>
                                  </p:stCondLst>
                                  <p:childTnLst>
                                    <p:set>
                                      <p:cBhvr>
                                        <p:cTn id="59" dur="1" fill="hold">
                                          <p:stCondLst>
                                            <p:cond delay="0"/>
                                          </p:stCondLst>
                                        </p:cTn>
                                        <p:tgtEl>
                                          <p:spTgt spid="220167">
                                            <p:txEl>
                                              <p:pRg st="10" end="10"/>
                                            </p:txEl>
                                          </p:spTgt>
                                        </p:tgtEl>
                                        <p:attrNameLst>
                                          <p:attrName>style.visibility</p:attrName>
                                        </p:attrNameLst>
                                      </p:cBhvr>
                                      <p:to>
                                        <p:strVal val="visible"/>
                                      </p:to>
                                    </p:set>
                                    <p:animEffect transition="in" filter="randombar(horizontal)">
                                      <p:cBhvr>
                                        <p:cTn id="60" dur="500"/>
                                        <p:tgtEl>
                                          <p:spTgt spid="220167">
                                            <p:txEl>
                                              <p:pRg st="10" end="10"/>
                                            </p:txEl>
                                          </p:spTgt>
                                        </p:tgtEl>
                                      </p:cBhvr>
                                    </p:animEffect>
                                  </p:childTnLst>
                                </p:cTn>
                              </p:par>
                            </p:childTnLst>
                          </p:cTn>
                        </p:par>
                        <p:par>
                          <p:cTn id="61" fill="hold">
                            <p:stCondLst>
                              <p:cond delay="2000"/>
                            </p:stCondLst>
                            <p:childTnLst>
                              <p:par>
                                <p:cTn id="62" presetID="14" presetClass="entr" presetSubtype="10" fill="hold" nodeType="afterEffect">
                                  <p:stCondLst>
                                    <p:cond delay="0"/>
                                  </p:stCondLst>
                                  <p:childTnLst>
                                    <p:set>
                                      <p:cBhvr>
                                        <p:cTn id="63" dur="1" fill="hold">
                                          <p:stCondLst>
                                            <p:cond delay="0"/>
                                          </p:stCondLst>
                                        </p:cTn>
                                        <p:tgtEl>
                                          <p:spTgt spid="220167">
                                            <p:txEl>
                                              <p:pRg st="11" end="11"/>
                                            </p:txEl>
                                          </p:spTgt>
                                        </p:tgtEl>
                                        <p:attrNameLst>
                                          <p:attrName>style.visibility</p:attrName>
                                        </p:attrNameLst>
                                      </p:cBhvr>
                                      <p:to>
                                        <p:strVal val="visible"/>
                                      </p:to>
                                    </p:set>
                                    <p:animEffect transition="in" filter="randombar(horizontal)">
                                      <p:cBhvr>
                                        <p:cTn id="64" dur="500"/>
                                        <p:tgtEl>
                                          <p:spTgt spid="220167">
                                            <p:txEl>
                                              <p:pRg st="11" end="11"/>
                                            </p:txEl>
                                          </p:spTgt>
                                        </p:tgtEl>
                                      </p:cBhvr>
                                    </p:animEffect>
                                  </p:childTnLst>
                                </p:cTn>
                              </p:par>
                            </p:childTnLst>
                          </p:cTn>
                        </p:par>
                        <p:par>
                          <p:cTn id="65" fill="hold">
                            <p:stCondLst>
                              <p:cond delay="2500"/>
                            </p:stCondLst>
                            <p:childTnLst>
                              <p:par>
                                <p:cTn id="66" presetID="14" presetClass="entr" presetSubtype="10" fill="hold" nodeType="afterEffect">
                                  <p:stCondLst>
                                    <p:cond delay="0"/>
                                  </p:stCondLst>
                                  <p:childTnLst>
                                    <p:set>
                                      <p:cBhvr>
                                        <p:cTn id="67" dur="1" fill="hold">
                                          <p:stCondLst>
                                            <p:cond delay="0"/>
                                          </p:stCondLst>
                                        </p:cTn>
                                        <p:tgtEl>
                                          <p:spTgt spid="220167">
                                            <p:txEl>
                                              <p:pRg st="12" end="12"/>
                                            </p:txEl>
                                          </p:spTgt>
                                        </p:tgtEl>
                                        <p:attrNameLst>
                                          <p:attrName>style.visibility</p:attrName>
                                        </p:attrNameLst>
                                      </p:cBhvr>
                                      <p:to>
                                        <p:strVal val="visible"/>
                                      </p:to>
                                    </p:set>
                                    <p:animEffect transition="in" filter="randombar(horizontal)">
                                      <p:cBhvr>
                                        <p:cTn id="68" dur="500"/>
                                        <p:tgtEl>
                                          <p:spTgt spid="22016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8"/>
          <p:cNvPicPr preferRelativeResize="0"/>
          <p:nvPr/>
        </p:nvPicPr>
        <p:blipFill rotWithShape="1">
          <a:blip r:embed="rId3">
            <a:extLst>
              <a:ext uri="{28A0092B-C50C-407E-A947-70E740481C1C}">
                <a14:useLocalDpi xmlns:a14="http://schemas.microsoft.com/office/drawing/2010/main" val="0"/>
              </a:ext>
            </a:extLst>
          </a:blip>
          <a:srcRect l="23434" t="7633" r="20168"/>
          <a:stretch/>
        </p:blipFill>
        <p:spPr>
          <a:xfrm>
            <a:off x="0" y="0"/>
            <a:ext cx="4602480" cy="5143500"/>
          </a:xfrm>
          <a:prstGeom prst="rect">
            <a:avLst/>
          </a:prstGeom>
          <a:noFill/>
          <a:ln>
            <a:noFill/>
          </a:ln>
        </p:spPr>
      </p:pic>
      <p:sp>
        <p:nvSpPr>
          <p:cNvPr id="116" name="Google Shape;116;p18"/>
          <p:cNvSpPr txBox="1">
            <a:spLocks noGrp="1"/>
          </p:cNvSpPr>
          <p:nvPr>
            <p:ph type="sldNum" idx="12"/>
          </p:nvPr>
        </p:nvSpPr>
        <p:spPr>
          <a:xfrm>
            <a:off x="4800600" y="1194900"/>
            <a:ext cx="4114800" cy="2753700"/>
          </a:xfrm>
          <a:prstGeom prst="rect">
            <a:avLst/>
          </a:prstGeom>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solidFill>
                  <a:schemeClr val="tx1"/>
                </a:solidFill>
              </a:rPr>
              <a:t>Attachment Theory</a:t>
            </a:r>
            <a:endParaRPr dirty="0">
              <a:solidFill>
                <a:schemeClr val="tx1"/>
              </a:solidFill>
            </a:endParaRPr>
          </a:p>
        </p:txBody>
      </p:sp>
    </p:spTree>
    <p:extLst>
      <p:ext uri="{BB962C8B-B14F-4D97-AF65-F5344CB8AC3E}">
        <p14:creationId xmlns:p14="http://schemas.microsoft.com/office/powerpoint/2010/main" val="10573244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7" name="Cloud Callout 6"/>
          <p:cNvSpPr/>
          <p:nvPr/>
        </p:nvSpPr>
        <p:spPr>
          <a:xfrm rot="513343">
            <a:off x="4774303" y="407378"/>
            <a:ext cx="2971800" cy="1600200"/>
          </a:xfrm>
          <a:prstGeom prst="cloudCallout">
            <a:avLst>
              <a:gd name="adj1" fmla="val 60241"/>
              <a:gd name="adj2" fmla="val 48991"/>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Users\lefirestone\Desktop\bigstock-Composite-of-six-images-of-a-n-22925909.jpg"/>
          <p:cNvPicPr>
            <a:picLocks noChangeAspect="1" noChangeArrowheads="1"/>
          </p:cNvPicPr>
          <p:nvPr/>
        </p:nvPicPr>
        <p:blipFill rotWithShape="1">
          <a:blip r:embed="rId3">
            <a:extLst>
              <a:ext uri="{28A0092B-C50C-407E-A947-70E740481C1C}">
                <a14:useLocalDpi xmlns:a14="http://schemas.microsoft.com/office/drawing/2010/main" val="0"/>
              </a:ext>
            </a:extLst>
          </a:blip>
          <a:srcRect l="1995" t="3540" r="67223" b="51298"/>
          <a:stretch/>
        </p:blipFill>
        <p:spPr bwMode="auto">
          <a:xfrm>
            <a:off x="5943600" y="2419350"/>
            <a:ext cx="2662686" cy="24340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30556" y="699646"/>
            <a:ext cx="2459293" cy="1015663"/>
          </a:xfrm>
          <a:prstGeom prst="rect">
            <a:avLst/>
          </a:prstGeom>
          <a:noFill/>
        </p:spPr>
        <p:txBody>
          <a:bodyPr wrap="square" rtlCol="0">
            <a:spAutoFit/>
          </a:bodyPr>
          <a:lstStyle/>
          <a:p>
            <a:pPr algn="ctr"/>
            <a:r>
              <a:rPr lang="en-US" sz="2000" dirty="0" smtClean="0">
                <a:latin typeface="Tahoma" panose="020B0604030504040204" pitchFamily="34" charset="0"/>
                <a:cs typeface="Tahoma" panose="020B0604030504040204" pitchFamily="34" charset="0"/>
              </a:rPr>
              <a:t>How do I get these people to take care of me?</a:t>
            </a:r>
            <a:endParaRPr lang="en-US" sz="2000" dirty="0">
              <a:latin typeface="Tahoma" panose="020B0604030504040204" pitchFamily="34" charset="0"/>
              <a:cs typeface="Tahoma" panose="020B0604030504040204" pitchFamily="34" charset="0"/>
            </a:endParaRPr>
          </a:p>
        </p:txBody>
      </p:sp>
      <p:sp>
        <p:nvSpPr>
          <p:cNvPr id="8" name="Google Shape;116;p18"/>
          <p:cNvSpPr txBox="1">
            <a:spLocks noGrp="1"/>
          </p:cNvSpPr>
          <p:nvPr>
            <p:ph type="sldNum" idx="12"/>
          </p:nvPr>
        </p:nvSpPr>
        <p:spPr>
          <a:xfrm>
            <a:off x="228600" y="1226235"/>
            <a:ext cx="4114800" cy="2753700"/>
          </a:xfrm>
          <a:prstGeom prst="rect">
            <a:avLst/>
          </a:prstGeom>
          <a:ln>
            <a:solidFill>
              <a:schemeClr val="bg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0" dirty="0" smtClean="0">
                <a:solidFill>
                  <a:schemeClr val="bg1"/>
                </a:solidFill>
              </a:rPr>
              <a:t>What is Attachment Theory?</a:t>
            </a:r>
            <a:endParaRPr sz="5000" dirty="0">
              <a:solidFill>
                <a:schemeClr val="bg1"/>
              </a:solidFill>
            </a:endParaRPr>
          </a:p>
        </p:txBody>
      </p:sp>
    </p:spTree>
    <p:extLst>
      <p:ext uri="{BB962C8B-B14F-4D97-AF65-F5344CB8AC3E}">
        <p14:creationId xmlns:p14="http://schemas.microsoft.com/office/powerpoint/2010/main" val="94237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56246" y="514351"/>
            <a:ext cx="2469864" cy="2057400"/>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C:\Users\lefirestone\Desktop\bigstock-Composite-of-six-images-of-a-n-22925909.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74" t="51588" r="34999" b="3040"/>
          <a:stretch/>
        </p:blipFill>
        <p:spPr bwMode="auto">
          <a:xfrm>
            <a:off x="5611510" y="438151"/>
            <a:ext cx="2410353" cy="20606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P:\public\DATA\MARKETING\iSTOCK IMAGES\Relationships\Voices_in_Relationships.jpg"/>
          <p:cNvPicPr>
            <a:picLocks noChangeAspect="1" noChangeArrowheads="1"/>
          </p:cNvPicPr>
          <p:nvPr/>
        </p:nvPicPr>
        <p:blipFill rotWithShape="1">
          <a:blip r:embed="rId4">
            <a:extLst>
              <a:ext uri="{28A0092B-C50C-407E-A947-70E740481C1C}">
                <a14:useLocalDpi xmlns:a14="http://schemas.microsoft.com/office/drawing/2010/main" val="0"/>
              </a:ext>
            </a:extLst>
          </a:blip>
          <a:srcRect l="35340" t="951" b="1"/>
          <a:stretch/>
        </p:blipFill>
        <p:spPr bwMode="auto">
          <a:xfrm>
            <a:off x="5611510" y="438150"/>
            <a:ext cx="2394620" cy="20606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209550"/>
            <a:ext cx="4038600" cy="1411317"/>
          </a:xfrm>
          <a:ln>
            <a:solidFill>
              <a:schemeClr val="bg1"/>
            </a:solidFill>
          </a:ln>
        </p:spPr>
        <p:txBody>
          <a:bodyPr/>
          <a:lstStyle/>
          <a:p>
            <a:r>
              <a:rPr lang="en-US" sz="4000" b="0" dirty="0" smtClean="0">
                <a:solidFill>
                  <a:schemeClr val="bg1"/>
                </a:solidFill>
                <a:latin typeface="Tahoma" panose="020B0604030504040204" pitchFamily="34" charset="0"/>
              </a:rPr>
              <a:t>Understanding Attachment</a:t>
            </a:r>
            <a:endParaRPr lang="en-US" sz="4000" b="0" dirty="0">
              <a:solidFill>
                <a:schemeClr val="bg1"/>
              </a:solidFill>
              <a:latin typeface="Tahoma" panose="020B0604030504040204" pitchFamily="34" charset="0"/>
            </a:endParaRPr>
          </a:p>
        </p:txBody>
      </p:sp>
      <p:sp>
        <p:nvSpPr>
          <p:cNvPr id="8" name="Content Placeholder 2"/>
          <p:cNvSpPr>
            <a:spLocks noGrp="1"/>
          </p:cNvSpPr>
          <p:nvPr>
            <p:ph idx="4294967295"/>
          </p:nvPr>
        </p:nvSpPr>
        <p:spPr>
          <a:xfrm>
            <a:off x="0" y="1733550"/>
            <a:ext cx="4572000" cy="1666875"/>
          </a:xfrm>
        </p:spPr>
        <p:txBody>
          <a:bodyPr>
            <a:noAutofit/>
          </a:bodyPr>
          <a:lstStyle/>
          <a:p>
            <a:pPr marL="457200" indent="-457200">
              <a:lnSpc>
                <a:spcPct val="100000"/>
              </a:lnSpc>
              <a:spcBef>
                <a:spcPts val="0"/>
              </a:spcBef>
              <a:buClr>
                <a:srgbClr val="FFC000"/>
              </a:buClr>
              <a:buFont typeface="Arial" panose="020B0604020202020204" pitchFamily="34" charset="0"/>
              <a:buChar char="•"/>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A</a:t>
            </a: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ttachment patterns are formed in infancy, during the first two years of life. </a:t>
            </a:r>
          </a:p>
          <a:p>
            <a:pPr marL="457200" indent="-457200">
              <a:lnSpc>
                <a:spcPct val="100000"/>
              </a:lnSpc>
              <a:spcBef>
                <a:spcPts val="0"/>
              </a:spcBef>
              <a:buClr>
                <a:srgbClr val="FFC000"/>
              </a:buClr>
              <a:buFont typeface="Arial" panose="020B0604020202020204" pitchFamily="34" charset="0"/>
              <a:buChar char="•"/>
            </a:pPr>
            <a:endPar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457200" indent="-457200">
              <a:lnSpc>
                <a:spcPct val="100000"/>
              </a:lnSpc>
              <a:spcBef>
                <a:spcPts val="0"/>
              </a:spcBef>
              <a:buClr>
                <a:srgbClr val="FFC000"/>
              </a:buClr>
              <a:buFont typeface="Arial" panose="020B0604020202020204" pitchFamily="34" charset="0"/>
              <a:buChar char="•"/>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Once established, it is a </a:t>
            </a: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pattern that affects us throughout our lives, particularly in how we </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relate in intimate relationships and </a:t>
            </a: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with our children. </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600" dirty="0" smtClean="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5683536" y="2836968"/>
            <a:ext cx="2469864" cy="2057400"/>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C:\Users\lefirestone\Desktop\bigstock-Composite-of-six-images-of-a-n-22925909.jpg"/>
          <p:cNvPicPr>
            <a:picLocks noChangeAspect="1" noChangeArrowheads="1"/>
          </p:cNvPicPr>
          <p:nvPr/>
        </p:nvPicPr>
        <p:blipFill rotWithShape="1">
          <a:blip r:embed="rId3">
            <a:extLst>
              <a:ext uri="{28A0092B-C50C-407E-A947-70E740481C1C}">
                <a14:useLocalDpi xmlns:a14="http://schemas.microsoft.com/office/drawing/2010/main" val="0"/>
              </a:ext>
            </a:extLst>
          </a:blip>
          <a:srcRect l="67788" t="51836" r="2377" b="2791"/>
          <a:stretch/>
        </p:blipFill>
        <p:spPr bwMode="auto">
          <a:xfrm>
            <a:off x="5638800" y="2760768"/>
            <a:ext cx="2382338" cy="2060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public\DATA\MARKETING\iSTOCK IMAGES\Self\Happy_Woman.JPG"/>
          <p:cNvPicPr>
            <a:picLocks noChangeAspect="1" noChangeArrowheads="1"/>
          </p:cNvPicPr>
          <p:nvPr/>
        </p:nvPicPr>
        <p:blipFill rotWithShape="1">
          <a:blip r:embed="rId5">
            <a:extLst>
              <a:ext uri="{28A0092B-C50C-407E-A947-70E740481C1C}">
                <a14:useLocalDpi xmlns:a14="http://schemas.microsoft.com/office/drawing/2010/main" val="0"/>
              </a:ext>
            </a:extLst>
          </a:blip>
          <a:srcRect l="11040"/>
          <a:stretch/>
        </p:blipFill>
        <p:spPr bwMode="auto">
          <a:xfrm>
            <a:off x="5638800" y="2760767"/>
            <a:ext cx="2383063" cy="2060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3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10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000"/>
                                        <p:tgtEl>
                                          <p:spTgt spid="8">
                                            <p:txEl>
                                              <p:pRg st="2" end="2"/>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1)">
                                      <p:cBhvr>
                                        <p:cTn id="28" dur="2000"/>
                                        <p:tgtEl>
                                          <p:spTgt spid="16"/>
                                        </p:tgtEl>
                                      </p:cBhvr>
                                    </p:animEffect>
                                  </p:childTnLst>
                                </p:cTn>
                              </p:par>
                              <p:par>
                                <p:cTn id="29" presetID="21" presetClass="entr" presetSubtype="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8" grpId="0" uiExpand="1" build="p"/>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152400" y="1276350"/>
            <a:ext cx="4343400" cy="676200"/>
          </a:xfrm>
        </p:spPr>
        <p:txBody>
          <a:bodyPr/>
          <a:lstStyle/>
          <a:p>
            <a:pPr lvl="0"/>
            <a:r>
              <a:rPr lang="en-US" sz="4500" b="0" dirty="0" smtClean="0">
                <a:solidFill>
                  <a:schemeClr val="tx1">
                    <a:lumMod val="95000"/>
                    <a:lumOff val="5000"/>
                  </a:schemeClr>
                </a:solidFill>
                <a:latin typeface="Tahoma" panose="020B0604030504040204" pitchFamily="34" charset="0"/>
              </a:rPr>
              <a:t>Internal Working Models</a:t>
            </a:r>
            <a:endParaRPr lang="en-US" sz="4500" b="0" dirty="0">
              <a:solidFill>
                <a:schemeClr val="tx1">
                  <a:lumMod val="95000"/>
                  <a:lumOff val="5000"/>
                </a:schemeClr>
              </a:solidFill>
              <a:latin typeface="Tahoma" panose="020B0604030504040204" pitchFamily="34" charset="0"/>
            </a:endParaRPr>
          </a:p>
        </p:txBody>
      </p:sp>
      <p:sp>
        <p:nvSpPr>
          <p:cNvPr id="187" name="Shape 187"/>
          <p:cNvSpPr txBox="1">
            <a:spLocks noGrp="1"/>
          </p:cNvSpPr>
          <p:nvPr>
            <p:ph type="body" idx="1"/>
          </p:nvPr>
        </p:nvSpPr>
        <p:spPr>
          <a:xfrm>
            <a:off x="76200" y="1962150"/>
            <a:ext cx="4419600" cy="2651700"/>
          </a:xfrm>
        </p:spPr>
        <p:txBody>
          <a:bodyPr/>
          <a:lstStyle/>
          <a:p>
            <a:pPr marL="127000" indent="0">
              <a:buNone/>
            </a:pPr>
            <a:r>
              <a:rPr lang="en-US" sz="2000" dirty="0" smtClean="0">
                <a:solidFill>
                  <a:schemeClr val="tx1"/>
                </a:solidFill>
              </a:rPr>
              <a:t>Our early relationships provide a template for how relationships go. Can I depend on others? Will they soothe me when I need it? Will they see me for who I really am?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224" r="18019"/>
          <a:stretch/>
        </p:blipFill>
        <p:spPr>
          <a:xfrm flipH="1">
            <a:off x="4572000" y="0"/>
            <a:ext cx="4572000" cy="5143500"/>
          </a:xfrm>
          <a:prstGeom prst="rect">
            <a:avLst/>
          </a:prstGeom>
        </p:spPr>
      </p:pic>
    </p:spTree>
    <p:extLst>
      <p:ext uri="{BB962C8B-B14F-4D97-AF65-F5344CB8AC3E}">
        <p14:creationId xmlns:p14="http://schemas.microsoft.com/office/powerpoint/2010/main" val="21752694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a:spLocks noChangeArrowheads="1"/>
          </p:cNvSpPr>
          <p:nvPr/>
        </p:nvSpPr>
        <p:spPr bwMode="auto">
          <a:xfrm rot="2674236">
            <a:off x="3163646" y="1775673"/>
            <a:ext cx="4728882" cy="2251622"/>
          </a:xfrm>
          <a:prstGeom prst="ellipse">
            <a:avLst/>
          </a:prstGeom>
          <a:noFill/>
          <a:ln w="38100" algn="ctr">
            <a:solidFill>
              <a:srgbClr val="FFC000"/>
            </a:solidFill>
            <a:round/>
            <a:headEnd/>
            <a:tailEnd/>
          </a:ln>
          <a:extLst/>
        </p:spPr>
        <p:txBody>
          <a:bodyPr/>
          <a:lstStyle/>
          <a:p>
            <a:pPr>
              <a:buClrTx/>
              <a:buFontTx/>
              <a:buNone/>
              <a:defRPr/>
            </a:pPr>
            <a:endParaRPr lang="en-US" sz="1000" b="1">
              <a:solidFill>
                <a:srgbClr val="FFC000"/>
              </a:solidFill>
              <a:latin typeface="Trebuchet MS" pitchFamily="34" charset="0"/>
              <a:rtl val="0"/>
            </a:endParaRPr>
          </a:p>
        </p:txBody>
      </p:sp>
      <p:sp>
        <p:nvSpPr>
          <p:cNvPr id="66563" name="Line 3"/>
          <p:cNvSpPr>
            <a:spLocks noChangeShapeType="1"/>
          </p:cNvSpPr>
          <p:nvPr/>
        </p:nvSpPr>
        <p:spPr bwMode="auto">
          <a:xfrm>
            <a:off x="4460875" y="1450181"/>
            <a:ext cx="0" cy="3009900"/>
          </a:xfrm>
          <a:prstGeom prst="line">
            <a:avLst/>
          </a:prstGeom>
          <a:noFill/>
          <a:ln w="12700">
            <a:solidFill>
              <a:schemeClr val="tx1">
                <a:lumMod val="95000"/>
                <a:lumOff val="5000"/>
              </a:schemeClr>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buClrTx/>
              <a:buFontTx/>
              <a:buNone/>
            </a:pPr>
            <a:endParaRPr lang="en-US" sz="1000" b="1">
              <a:solidFill>
                <a:schemeClr val="tx1">
                  <a:lumMod val="95000"/>
                  <a:lumOff val="5000"/>
                </a:schemeClr>
              </a:solidFill>
              <a:latin typeface="Barlow" panose="020B0604020202020204" charset="0"/>
              <a:rtl val="0"/>
            </a:endParaRPr>
          </a:p>
        </p:txBody>
      </p:sp>
      <p:sp>
        <p:nvSpPr>
          <p:cNvPr id="66564" name="Line 4"/>
          <p:cNvSpPr>
            <a:spLocks noChangeShapeType="1"/>
          </p:cNvSpPr>
          <p:nvPr/>
        </p:nvSpPr>
        <p:spPr bwMode="auto">
          <a:xfrm flipH="1">
            <a:off x="2495553" y="2955131"/>
            <a:ext cx="3933825" cy="0"/>
          </a:xfrm>
          <a:prstGeom prst="line">
            <a:avLst/>
          </a:prstGeom>
          <a:noFill/>
          <a:ln w="12700">
            <a:solidFill>
              <a:schemeClr val="tx1">
                <a:lumMod val="95000"/>
                <a:lumOff val="5000"/>
              </a:schemeClr>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buClrTx/>
              <a:buFontTx/>
              <a:buNone/>
            </a:pPr>
            <a:endParaRPr lang="en-US" sz="1000" b="1">
              <a:solidFill>
                <a:schemeClr val="tx1">
                  <a:lumMod val="95000"/>
                  <a:lumOff val="5000"/>
                </a:schemeClr>
              </a:solidFill>
              <a:latin typeface="Barlow" panose="020B0604020202020204" charset="0"/>
              <a:rtl val="0"/>
            </a:endParaRPr>
          </a:p>
        </p:txBody>
      </p:sp>
      <p:sp>
        <p:nvSpPr>
          <p:cNvPr id="66565" name="Rectangle 11"/>
          <p:cNvSpPr>
            <a:spLocks noChangeArrowheads="1"/>
          </p:cNvSpPr>
          <p:nvPr/>
        </p:nvSpPr>
        <p:spPr bwMode="auto">
          <a:xfrm>
            <a:off x="1066803" y="2849167"/>
            <a:ext cx="1439863"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defRPr>
            </a:lvl9pPr>
          </a:lstStyle>
          <a:p>
            <a:pPr fontAlgn="base">
              <a:spcBef>
                <a:spcPct val="50000"/>
              </a:spcBef>
              <a:spcAft>
                <a:spcPct val="0"/>
              </a:spcAft>
              <a:buClrTx/>
              <a:buFontTx/>
              <a:buNone/>
            </a:pPr>
            <a:r>
              <a:rPr lang="en-US" altLang="en-US" sz="1200" dirty="0">
                <a:solidFill>
                  <a:schemeClr val="tx1">
                    <a:lumMod val="95000"/>
                    <a:lumOff val="5000"/>
                  </a:schemeClr>
                </a:solidFill>
                <a:latin typeface="Tahoma" panose="020B0604030504040204" pitchFamily="34" charset="0"/>
                <a:cs typeface="Tahoma" panose="020B0604030504040204" pitchFamily="34" charset="0"/>
                <a:rtl val="0"/>
              </a:rPr>
              <a:t>LOW ANXIETY</a:t>
            </a:r>
          </a:p>
        </p:txBody>
      </p:sp>
      <p:sp>
        <p:nvSpPr>
          <p:cNvPr id="66566" name="Rectangle 12"/>
          <p:cNvSpPr>
            <a:spLocks noChangeArrowheads="1"/>
          </p:cNvSpPr>
          <p:nvPr/>
        </p:nvSpPr>
        <p:spPr bwMode="auto">
          <a:xfrm>
            <a:off x="3724275" y="1200150"/>
            <a:ext cx="1533525"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defRPr>
            </a:lvl9pPr>
          </a:lstStyle>
          <a:p>
            <a:pPr fontAlgn="base">
              <a:spcBef>
                <a:spcPct val="50000"/>
              </a:spcBef>
              <a:spcAft>
                <a:spcPct val="0"/>
              </a:spcAft>
              <a:buClrTx/>
              <a:buFontTx/>
              <a:buNone/>
            </a:pPr>
            <a:r>
              <a:rPr lang="en-US" altLang="en-US" sz="1200" dirty="0">
                <a:solidFill>
                  <a:schemeClr val="tx1">
                    <a:lumMod val="95000"/>
                    <a:lumOff val="5000"/>
                  </a:schemeClr>
                </a:solidFill>
                <a:latin typeface="Tahoma" panose="020B0604030504040204" pitchFamily="34" charset="0"/>
                <a:cs typeface="Tahoma" panose="020B0604030504040204" pitchFamily="34" charset="0"/>
                <a:rtl val="0"/>
              </a:rPr>
              <a:t>HIGH AVOIDANCE</a:t>
            </a:r>
          </a:p>
        </p:txBody>
      </p:sp>
      <p:sp>
        <p:nvSpPr>
          <p:cNvPr id="66567" name="Line 13"/>
          <p:cNvSpPr>
            <a:spLocks noChangeShapeType="1"/>
          </p:cNvSpPr>
          <p:nvPr/>
        </p:nvSpPr>
        <p:spPr bwMode="auto">
          <a:xfrm flipH="1">
            <a:off x="3071813" y="1889524"/>
            <a:ext cx="2781300" cy="2131219"/>
          </a:xfrm>
          <a:prstGeom prst="line">
            <a:avLst/>
          </a:prstGeom>
          <a:noFill/>
          <a:ln w="12700">
            <a:solidFill>
              <a:schemeClr val="tx1">
                <a:lumMod val="95000"/>
                <a:lumOff val="5000"/>
              </a:schemeClr>
            </a:solidFill>
            <a:prstDash val="sysDot"/>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buClrTx/>
              <a:buFontTx/>
              <a:buNone/>
            </a:pPr>
            <a:endParaRPr lang="en-US" sz="1000" b="1">
              <a:solidFill>
                <a:schemeClr val="tx1">
                  <a:lumMod val="95000"/>
                  <a:lumOff val="5000"/>
                </a:schemeClr>
              </a:solidFill>
              <a:latin typeface="Barlow" panose="020B0604020202020204" charset="0"/>
              <a:rtl val="0"/>
            </a:endParaRPr>
          </a:p>
        </p:txBody>
      </p:sp>
      <p:sp>
        <p:nvSpPr>
          <p:cNvPr id="66568" name="Line 14"/>
          <p:cNvSpPr>
            <a:spLocks noChangeShapeType="1"/>
          </p:cNvSpPr>
          <p:nvPr/>
        </p:nvSpPr>
        <p:spPr bwMode="auto">
          <a:xfrm flipH="1" flipV="1">
            <a:off x="3068638" y="1890712"/>
            <a:ext cx="2786062" cy="2128838"/>
          </a:xfrm>
          <a:prstGeom prst="line">
            <a:avLst/>
          </a:prstGeom>
          <a:noFill/>
          <a:ln w="12700">
            <a:solidFill>
              <a:schemeClr val="tx1">
                <a:lumMod val="95000"/>
                <a:lumOff val="5000"/>
              </a:schemeClr>
            </a:solidFill>
            <a:prstDash val="sysDot"/>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buClrTx/>
              <a:buFontTx/>
              <a:buNone/>
            </a:pPr>
            <a:endParaRPr lang="en-US" sz="1000" b="1">
              <a:solidFill>
                <a:schemeClr val="tx1">
                  <a:lumMod val="95000"/>
                  <a:lumOff val="5000"/>
                </a:schemeClr>
              </a:solidFill>
              <a:latin typeface="Barlow" panose="020B0604020202020204" charset="0"/>
              <a:rtl val="0"/>
            </a:endParaRPr>
          </a:p>
        </p:txBody>
      </p:sp>
      <p:sp>
        <p:nvSpPr>
          <p:cNvPr id="66569" name="Rectangle 15"/>
          <p:cNvSpPr>
            <a:spLocks noChangeArrowheads="1"/>
          </p:cNvSpPr>
          <p:nvPr/>
        </p:nvSpPr>
        <p:spPr bwMode="auto">
          <a:xfrm>
            <a:off x="0" y="4897041"/>
            <a:ext cx="9144000" cy="27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defRPr>
            </a:lvl9pPr>
          </a:lstStyle>
          <a:p>
            <a:pPr algn="ctr" fontAlgn="base">
              <a:lnSpc>
                <a:spcPts val="1600"/>
              </a:lnSpc>
              <a:spcBef>
                <a:spcPct val="50000"/>
              </a:spcBef>
              <a:spcAft>
                <a:spcPct val="0"/>
              </a:spcAft>
              <a:buClrTx/>
              <a:buFontTx/>
              <a:buNone/>
            </a:pPr>
            <a:r>
              <a:rPr lang="en-US" altLang="en-US" b="0" i="1" dirty="0">
                <a:solidFill>
                  <a:schemeClr val="tx1">
                    <a:lumMod val="95000"/>
                    <a:lumOff val="5000"/>
                  </a:schemeClr>
                </a:solidFill>
                <a:latin typeface="Tahoma" panose="020B0604030504040204" pitchFamily="34" charset="0"/>
                <a:ea typeface="Open Sans" panose="020B0604020202020204" charset="0"/>
                <a:cs typeface="Open Sans" panose="020B0604020202020204" charset="0"/>
                <a:rtl val="0"/>
              </a:rPr>
              <a:t>Adapted from Ainsworth et al. (1978), Bartholomew  &amp; Horowitz (1991), Fraley &amp; Shaver (2000)</a:t>
            </a:r>
          </a:p>
        </p:txBody>
      </p:sp>
      <p:sp>
        <p:nvSpPr>
          <p:cNvPr id="16" name="Oval 15"/>
          <p:cNvSpPr>
            <a:spLocks noChangeArrowheads="1"/>
          </p:cNvSpPr>
          <p:nvPr/>
        </p:nvSpPr>
        <p:spPr bwMode="auto">
          <a:xfrm>
            <a:off x="2211388" y="2647950"/>
            <a:ext cx="2436812" cy="2021681"/>
          </a:xfrm>
          <a:prstGeom prst="ellipse">
            <a:avLst/>
          </a:prstGeom>
          <a:noFill/>
          <a:ln w="38100" algn="ctr">
            <a:solidFill>
              <a:schemeClr val="tx1">
                <a:lumMod val="95000"/>
                <a:lumOff val="5000"/>
              </a:schemeClr>
            </a:solidFill>
            <a:round/>
            <a:headEnd/>
            <a:tailEnd/>
          </a:ln>
          <a:extLst/>
        </p:spPr>
        <p:txBody>
          <a:bodyPr/>
          <a:lstStyle/>
          <a:p>
            <a:pPr>
              <a:buClrTx/>
              <a:buFontTx/>
              <a:buNone/>
              <a:defRPr/>
            </a:pPr>
            <a:endParaRPr lang="en-US" sz="1000" b="1">
              <a:solidFill>
                <a:schemeClr val="tx1">
                  <a:lumMod val="95000"/>
                  <a:lumOff val="5000"/>
                </a:schemeClr>
              </a:solidFill>
              <a:latin typeface="Barlow" panose="020B0604020202020204" charset="0"/>
              <a:rtl val="0"/>
            </a:endParaRPr>
          </a:p>
        </p:txBody>
      </p:sp>
      <p:sp>
        <p:nvSpPr>
          <p:cNvPr id="66573" name="Rectangle 10"/>
          <p:cNvSpPr>
            <a:spLocks noChangeArrowheads="1"/>
          </p:cNvSpPr>
          <p:nvPr/>
        </p:nvSpPr>
        <p:spPr bwMode="auto">
          <a:xfrm>
            <a:off x="2495553" y="4165999"/>
            <a:ext cx="1824037" cy="20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defRPr>
            </a:lvl9pPr>
          </a:lstStyle>
          <a:p>
            <a:pPr fontAlgn="base">
              <a:lnSpc>
                <a:spcPct val="60000"/>
              </a:lnSpc>
              <a:spcBef>
                <a:spcPct val="50000"/>
              </a:spcBef>
              <a:spcAft>
                <a:spcPct val="0"/>
              </a:spcAft>
              <a:buClrTx/>
              <a:buFontTx/>
              <a:buNone/>
            </a:pPr>
            <a:r>
              <a:rPr lang="en-US" altLang="en-US" sz="1200" dirty="0">
                <a:solidFill>
                  <a:schemeClr val="tx1">
                    <a:lumMod val="95000"/>
                    <a:lumOff val="5000"/>
                  </a:schemeClr>
                </a:solidFill>
                <a:latin typeface="Tahoma" panose="020B0604030504040204" pitchFamily="34" charset="0"/>
                <a:cs typeface="Tahoma" panose="020B0604030504040204" pitchFamily="34" charset="0"/>
                <a:rtl val="0"/>
              </a:rPr>
              <a:t>SECURE</a:t>
            </a:r>
          </a:p>
        </p:txBody>
      </p:sp>
      <p:sp>
        <p:nvSpPr>
          <p:cNvPr id="66574" name="Rectangle 9"/>
          <p:cNvSpPr>
            <a:spLocks noChangeArrowheads="1"/>
          </p:cNvSpPr>
          <p:nvPr/>
        </p:nvSpPr>
        <p:spPr bwMode="auto">
          <a:xfrm>
            <a:off x="5484816" y="4019550"/>
            <a:ext cx="1824037" cy="20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defRPr>
            </a:lvl9pPr>
          </a:lstStyle>
          <a:p>
            <a:pPr fontAlgn="base">
              <a:lnSpc>
                <a:spcPct val="60000"/>
              </a:lnSpc>
              <a:spcBef>
                <a:spcPct val="50000"/>
              </a:spcBef>
              <a:spcAft>
                <a:spcPct val="0"/>
              </a:spcAft>
              <a:buClrTx/>
              <a:buFontTx/>
              <a:buNone/>
            </a:pPr>
            <a:r>
              <a:rPr lang="en-US" altLang="en-US" sz="1200" dirty="0">
                <a:solidFill>
                  <a:schemeClr val="tx1">
                    <a:lumMod val="95000"/>
                    <a:lumOff val="5000"/>
                  </a:schemeClr>
                </a:solidFill>
                <a:latin typeface="Tahoma" panose="020B0604030504040204" pitchFamily="34" charset="0"/>
                <a:cs typeface="Tahoma" panose="020B0604030504040204" pitchFamily="34" charset="0"/>
                <a:rtl val="0"/>
              </a:rPr>
              <a:t>PREOCCUPIED</a:t>
            </a:r>
          </a:p>
        </p:txBody>
      </p:sp>
      <p:sp>
        <p:nvSpPr>
          <p:cNvPr id="66575" name="Rectangle 5"/>
          <p:cNvSpPr>
            <a:spLocks noChangeArrowheads="1"/>
          </p:cNvSpPr>
          <p:nvPr/>
        </p:nvSpPr>
        <p:spPr bwMode="auto">
          <a:xfrm>
            <a:off x="6408738" y="2850358"/>
            <a:ext cx="1439862"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defRPr>
            </a:lvl9pPr>
          </a:lstStyle>
          <a:p>
            <a:pPr fontAlgn="base">
              <a:spcBef>
                <a:spcPct val="50000"/>
              </a:spcBef>
              <a:spcAft>
                <a:spcPct val="0"/>
              </a:spcAft>
              <a:buClrTx/>
              <a:buFontTx/>
              <a:buNone/>
            </a:pPr>
            <a:r>
              <a:rPr lang="en-US" altLang="en-US" sz="1200" dirty="0">
                <a:solidFill>
                  <a:schemeClr val="tx1">
                    <a:lumMod val="95000"/>
                    <a:lumOff val="5000"/>
                  </a:schemeClr>
                </a:solidFill>
                <a:latin typeface="Tahoma" panose="020B0604030504040204" pitchFamily="34" charset="0"/>
                <a:cs typeface="Tahoma" panose="020B0604030504040204" pitchFamily="34" charset="0"/>
                <a:rtl val="0"/>
              </a:rPr>
              <a:t>HIGH ANXIETY</a:t>
            </a:r>
          </a:p>
        </p:txBody>
      </p:sp>
      <p:sp>
        <p:nvSpPr>
          <p:cNvPr id="66576" name="Rectangle 8"/>
          <p:cNvSpPr>
            <a:spLocks noChangeArrowheads="1"/>
          </p:cNvSpPr>
          <p:nvPr/>
        </p:nvSpPr>
        <p:spPr bwMode="auto">
          <a:xfrm>
            <a:off x="6021070" y="1595438"/>
            <a:ext cx="1824038"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defRPr>
            </a:lvl9pPr>
          </a:lstStyle>
          <a:p>
            <a:pPr fontAlgn="base">
              <a:spcBef>
                <a:spcPct val="50000"/>
              </a:spcBef>
              <a:spcAft>
                <a:spcPct val="0"/>
              </a:spcAft>
              <a:buClrTx/>
              <a:buFontTx/>
              <a:buNone/>
            </a:pPr>
            <a:r>
              <a:rPr lang="en-US" altLang="en-US" sz="1200" dirty="0">
                <a:solidFill>
                  <a:schemeClr val="tx1">
                    <a:lumMod val="95000"/>
                    <a:lumOff val="5000"/>
                  </a:schemeClr>
                </a:solidFill>
                <a:latin typeface="Tahoma" panose="020B0604030504040204" pitchFamily="34" charset="0"/>
                <a:cs typeface="Tahoma" panose="020B0604030504040204" pitchFamily="34" charset="0"/>
                <a:rtl val="0"/>
              </a:rPr>
              <a:t>FEARFUL AVOIDANT</a:t>
            </a:r>
          </a:p>
        </p:txBody>
      </p:sp>
      <p:sp>
        <p:nvSpPr>
          <p:cNvPr id="66577" name="TextBox 19"/>
          <p:cNvSpPr txBox="1">
            <a:spLocks noChangeArrowheads="1"/>
          </p:cNvSpPr>
          <p:nvPr/>
        </p:nvSpPr>
        <p:spPr bwMode="auto">
          <a:xfrm>
            <a:off x="0" y="4743452"/>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defRPr>
            </a:lvl9pPr>
          </a:lstStyle>
          <a:p>
            <a:pPr algn="ctr" eaLnBrk="1" fontAlgn="base" hangingPunct="1">
              <a:spcBef>
                <a:spcPct val="0"/>
              </a:spcBef>
              <a:spcAft>
                <a:spcPct val="0"/>
              </a:spcAft>
              <a:buClrTx/>
              <a:buFontTx/>
              <a:buNone/>
            </a:pPr>
            <a:r>
              <a:rPr lang="en-US" altLang="en-US" b="0" i="1" dirty="0">
                <a:solidFill>
                  <a:schemeClr val="tx1">
                    <a:lumMod val="95000"/>
                    <a:lumOff val="5000"/>
                  </a:schemeClr>
                </a:solidFill>
                <a:latin typeface="Tahoma" panose="020B0604030504040204" pitchFamily="34" charset="0"/>
                <a:ea typeface="Open Sans" panose="020B0604020202020204" charset="0"/>
                <a:cs typeface="Tahoma" panose="020B0604030504040204" pitchFamily="34" charset="0"/>
                <a:rtl val="0"/>
              </a:rPr>
              <a:t>From: “Secure and Insecure Love:  An Attachment Perspective” Phillip R. Shaver, Ph.D.</a:t>
            </a:r>
          </a:p>
        </p:txBody>
      </p:sp>
      <p:sp>
        <p:nvSpPr>
          <p:cNvPr id="66578" name="Rectangle 7"/>
          <p:cNvSpPr>
            <a:spLocks noChangeArrowheads="1"/>
          </p:cNvSpPr>
          <p:nvPr/>
        </p:nvSpPr>
        <p:spPr bwMode="auto">
          <a:xfrm>
            <a:off x="1524003" y="1595439"/>
            <a:ext cx="1886735"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6038" rIns="0" bIns="46038">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defRPr>
            </a:lvl9pPr>
          </a:lstStyle>
          <a:p>
            <a:pPr fontAlgn="base">
              <a:spcBef>
                <a:spcPct val="50000"/>
              </a:spcBef>
              <a:spcAft>
                <a:spcPct val="0"/>
              </a:spcAft>
              <a:buClrTx/>
              <a:buFontTx/>
              <a:buNone/>
            </a:pPr>
            <a:r>
              <a:rPr lang="en-US" altLang="en-US" sz="1200" dirty="0">
                <a:solidFill>
                  <a:schemeClr val="tx1">
                    <a:lumMod val="95000"/>
                    <a:lumOff val="5000"/>
                  </a:schemeClr>
                </a:solidFill>
                <a:latin typeface="Tahoma" panose="020B0604030504040204" pitchFamily="34" charset="0"/>
                <a:cs typeface="Tahoma" panose="020B0604030504040204" pitchFamily="34" charset="0"/>
                <a:rtl val="0"/>
              </a:rPr>
              <a:t>DISMISSING AVOIDANT</a:t>
            </a:r>
          </a:p>
        </p:txBody>
      </p:sp>
      <p:sp>
        <p:nvSpPr>
          <p:cNvPr id="66579" name="Rectangle 6"/>
          <p:cNvSpPr>
            <a:spLocks noChangeArrowheads="1"/>
          </p:cNvSpPr>
          <p:nvPr/>
        </p:nvSpPr>
        <p:spPr bwMode="auto">
          <a:xfrm>
            <a:off x="4105278" y="4476750"/>
            <a:ext cx="1533525"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defRPr>
            </a:lvl9pPr>
          </a:lstStyle>
          <a:p>
            <a:pPr fontAlgn="base">
              <a:spcBef>
                <a:spcPct val="50000"/>
              </a:spcBef>
              <a:spcAft>
                <a:spcPct val="0"/>
              </a:spcAft>
              <a:buClrTx/>
              <a:buFontTx/>
              <a:buNone/>
            </a:pPr>
            <a:r>
              <a:rPr lang="en-US" altLang="en-US" sz="1200" dirty="0">
                <a:solidFill>
                  <a:schemeClr val="tx1">
                    <a:lumMod val="95000"/>
                    <a:lumOff val="5000"/>
                  </a:schemeClr>
                </a:solidFill>
                <a:latin typeface="Tahoma" panose="020B0604030504040204" pitchFamily="34" charset="0"/>
                <a:cs typeface="Tahoma" panose="020B0604030504040204" pitchFamily="34" charset="0"/>
                <a:rtl val="0"/>
              </a:rPr>
              <a:t>LOW AVOIDANCE</a:t>
            </a:r>
          </a:p>
        </p:txBody>
      </p:sp>
      <p:sp>
        <p:nvSpPr>
          <p:cNvPr id="2" name="TextBox 1"/>
          <p:cNvSpPr txBox="1"/>
          <p:nvPr/>
        </p:nvSpPr>
        <p:spPr>
          <a:xfrm>
            <a:off x="0" y="57150"/>
            <a:ext cx="9144000" cy="1092607"/>
          </a:xfrm>
          <a:prstGeom prst="rect">
            <a:avLst/>
          </a:prstGeom>
          <a:noFill/>
        </p:spPr>
        <p:txBody>
          <a:bodyPr wrap="square" rtlCol="0">
            <a:spAutoFit/>
          </a:bodyPr>
          <a:lstStyle/>
          <a:p>
            <a:pPr algn="ctr">
              <a:buClrTx/>
              <a:buFontTx/>
              <a:buNone/>
            </a:pPr>
            <a:r>
              <a:rPr lang="en-US" sz="4000" u="sng" dirty="0" smtClean="0">
                <a:solidFill>
                  <a:schemeClr val="tx1">
                    <a:lumMod val="95000"/>
                    <a:lumOff val="5000"/>
                  </a:schemeClr>
                </a:solidFill>
                <a:latin typeface="Tahoma" panose="020B0604030504040204" pitchFamily="34" charset="0"/>
                <a:rtl val="0"/>
              </a:rPr>
              <a:t>Adult</a:t>
            </a:r>
            <a:r>
              <a:rPr lang="en-US" sz="4000" dirty="0" smtClean="0">
                <a:solidFill>
                  <a:schemeClr val="tx1">
                    <a:lumMod val="95000"/>
                    <a:lumOff val="5000"/>
                  </a:schemeClr>
                </a:solidFill>
                <a:latin typeface="Tahoma" panose="020B0604030504040204" pitchFamily="34" charset="0"/>
                <a:rtl val="0"/>
              </a:rPr>
              <a:t> attachment ‘styles’:</a:t>
            </a:r>
          </a:p>
          <a:p>
            <a:pPr algn="ctr">
              <a:buClrTx/>
              <a:buFontTx/>
              <a:buNone/>
            </a:pPr>
            <a:r>
              <a:rPr lang="en-US" sz="2500" i="1" dirty="0" smtClean="0">
                <a:solidFill>
                  <a:srgbClr val="FFC000"/>
                </a:solidFill>
                <a:latin typeface="Tahoma" panose="020B0604030504040204" pitchFamily="34" charset="0"/>
                <a:rtl val="0"/>
              </a:rPr>
              <a:t>Regions</a:t>
            </a:r>
            <a:r>
              <a:rPr lang="en-US" sz="2500" dirty="0" smtClean="0">
                <a:solidFill>
                  <a:srgbClr val="FFC000"/>
                </a:solidFill>
                <a:latin typeface="Tahoma" panose="020B0604030504040204" pitchFamily="34" charset="0"/>
                <a:rtl val="0"/>
              </a:rPr>
              <a:t> in a two-dimensional space</a:t>
            </a:r>
            <a:endParaRPr lang="en-US" sz="2500" dirty="0">
              <a:solidFill>
                <a:srgbClr val="FFC000"/>
              </a:solidFill>
              <a:latin typeface="Tahoma" panose="020B0604030504040204" pitchFamily="34" charset="0"/>
              <a:rtl val="0"/>
            </a:endParaRPr>
          </a:p>
        </p:txBody>
      </p:sp>
    </p:spTree>
    <p:extLst>
      <p:ext uri="{BB962C8B-B14F-4D97-AF65-F5344CB8AC3E}">
        <p14:creationId xmlns:p14="http://schemas.microsoft.com/office/powerpoint/2010/main" val="1422546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ctrTitle"/>
          </p:nvPr>
        </p:nvSpPr>
        <p:spPr>
          <a:xfrm>
            <a:off x="925200" y="925200"/>
            <a:ext cx="7293300" cy="329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b="0" dirty="0" smtClean="0">
                <a:solidFill>
                  <a:schemeClr val="bg1"/>
                </a:solidFill>
                <a:effectLst>
                  <a:outerShdw blurRad="38100" dist="38100" dir="2700000" algn="tl">
                    <a:srgbClr val="000000">
                      <a:alpha val="43137"/>
                    </a:srgbClr>
                  </a:outerShdw>
                </a:effectLst>
                <a:latin typeface="Tahoma" panose="020B0604030504040204" pitchFamily="34" charset="0"/>
              </a:rPr>
              <a:t>Part 1</a:t>
            </a:r>
            <a:endParaRPr sz="4500" b="0" dirty="0" smtClean="0">
              <a:solidFill>
                <a:schemeClr val="bg1"/>
              </a:solidFill>
              <a:effectLst>
                <a:outerShdw blurRad="38100" dist="38100" dir="2700000" algn="tl">
                  <a:srgbClr val="000000">
                    <a:alpha val="43137"/>
                  </a:srgbClr>
                </a:outerShdw>
              </a:effectLst>
              <a:latin typeface="Tahoma" panose="020B0604030504040204" pitchFamily="34" charset="0"/>
            </a:endParaRPr>
          </a:p>
          <a:p>
            <a:pPr marL="0" lvl="0" indent="0" algn="ctr" rtl="0">
              <a:spcBef>
                <a:spcPts val="0"/>
              </a:spcBef>
              <a:spcAft>
                <a:spcPts val="0"/>
              </a:spcAft>
              <a:buNone/>
            </a:pPr>
            <a:r>
              <a:rPr lang="en" sz="3400" b="0" dirty="0" smtClean="0">
                <a:effectLst>
                  <a:outerShdw blurRad="38100" dist="38100" dir="2700000" algn="tl">
                    <a:srgbClr val="000000">
                      <a:alpha val="43137"/>
                    </a:srgbClr>
                  </a:outerShdw>
                </a:effectLst>
                <a:latin typeface="Tahoma" panose="020B0604030504040204" pitchFamily="34" charset="0"/>
                <a:cs typeface="Tahoma" panose="020B0604030504040204" pitchFamily="34" charset="0"/>
              </a:rPr>
              <a:t>What does it mean to be loving?</a:t>
            </a:r>
            <a:endParaRPr sz="3400" b="0" dirty="0">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58203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685800" y="438150"/>
            <a:ext cx="7772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defRPr>
            </a:lvl9pPr>
          </a:lstStyle>
          <a:p>
            <a:pPr algn="ctr" eaLnBrk="1" fontAlgn="base" hangingPunct="1">
              <a:spcBef>
                <a:spcPct val="50000"/>
              </a:spcBef>
              <a:spcAft>
                <a:spcPct val="0"/>
              </a:spcAft>
            </a:pPr>
            <a:r>
              <a:rPr lang="en-US" altLang="en-US" sz="4000" b="0" dirty="0" smtClean="0">
                <a:solidFill>
                  <a:schemeClr val="tx1">
                    <a:lumMod val="95000"/>
                    <a:lumOff val="5000"/>
                  </a:schemeClr>
                </a:solidFill>
                <a:latin typeface="Tahoma" panose="020B0604030504040204" pitchFamily="34" charset="0"/>
                <a:ea typeface="MS PGothic" pitchFamily="34" charset="-128"/>
                <a:cs typeface="MV Boli" panose="02000500030200090000" pitchFamily="2" charset="0"/>
              </a:rPr>
              <a:t>Is Your Attachment Style Affecting Your Relationship?</a:t>
            </a:r>
            <a:endParaRPr lang="en-US" altLang="en-US" sz="4000" b="0" dirty="0">
              <a:solidFill>
                <a:schemeClr val="tx1">
                  <a:lumMod val="95000"/>
                  <a:lumOff val="5000"/>
                </a:schemeClr>
              </a:solidFill>
              <a:latin typeface="Tahoma" panose="020B0604030504040204" pitchFamily="34" charset="0"/>
              <a:ea typeface="MS PGothic" pitchFamily="34" charset="-128"/>
              <a:cs typeface="MV Boli" panose="02000500030200090000" pitchFamily="2" charset="0"/>
            </a:endParaRPr>
          </a:p>
        </p:txBody>
      </p:sp>
      <p:sp>
        <p:nvSpPr>
          <p:cNvPr id="2" name="TextBox 1"/>
          <p:cNvSpPr txBox="1"/>
          <p:nvPr/>
        </p:nvSpPr>
        <p:spPr>
          <a:xfrm>
            <a:off x="1219200" y="1885950"/>
            <a:ext cx="7467600" cy="2808461"/>
          </a:xfrm>
          <a:prstGeom prst="rect">
            <a:avLst/>
          </a:prstGeom>
          <a:noFill/>
        </p:spPr>
        <p:txBody>
          <a:bodyPr wrap="square" rtlCol="0">
            <a:spAutoFit/>
          </a:bodyPr>
          <a:lstStyle/>
          <a:p>
            <a:pPr fontAlgn="base">
              <a:spcAft>
                <a:spcPct val="0"/>
              </a:spcAft>
            </a:pPr>
            <a:r>
              <a:rPr lang="en-US" altLang="en-US" sz="2500" b="1" dirty="0">
                <a:solidFill>
                  <a:srgbClr val="FFC000"/>
                </a:solidFill>
                <a:latin typeface="Tahoma" panose="020B0604030504040204" pitchFamily="34" charset="0"/>
                <a:ea typeface="MS PGothic" pitchFamily="34" charset="-128"/>
              </a:rPr>
              <a:t>Secure Attachment: </a:t>
            </a:r>
            <a:endParaRPr lang="en-US" altLang="en-US" sz="2500" b="1" dirty="0" smtClean="0">
              <a:solidFill>
                <a:srgbClr val="FFC000"/>
              </a:solidFill>
              <a:latin typeface="Tahoma" panose="020B0604030504040204" pitchFamily="34" charset="0"/>
              <a:ea typeface="MS PGothic" pitchFamily="34" charset="-128"/>
            </a:endParaRPr>
          </a:p>
          <a:p>
            <a:pPr fontAlgn="base">
              <a:spcAft>
                <a:spcPct val="0"/>
              </a:spcAft>
            </a:pPr>
            <a:r>
              <a:rPr lang="en-US" altLang="en-US" sz="2500" dirty="0" smtClean="0">
                <a:solidFill>
                  <a:schemeClr val="tx1">
                    <a:lumMod val="95000"/>
                    <a:lumOff val="5000"/>
                  </a:schemeClr>
                </a:solidFill>
                <a:latin typeface="Tahoma" panose="020B0604030504040204" pitchFamily="34" charset="0"/>
                <a:ea typeface="MS PGothic" pitchFamily="34" charset="-128"/>
              </a:rPr>
              <a:t>Tend </a:t>
            </a:r>
            <a:r>
              <a:rPr lang="en-US" altLang="en-US" sz="2500" dirty="0">
                <a:solidFill>
                  <a:schemeClr val="tx1">
                    <a:lumMod val="95000"/>
                    <a:lumOff val="5000"/>
                  </a:schemeClr>
                </a:solidFill>
                <a:latin typeface="Tahoma" panose="020B0604030504040204" pitchFamily="34" charset="0"/>
                <a:ea typeface="MS PGothic" pitchFamily="34" charset="-128"/>
              </a:rPr>
              <a:t>to be more satisfied in their </a:t>
            </a:r>
            <a:r>
              <a:rPr lang="en-US" altLang="en-US" sz="2500" dirty="0" smtClean="0">
                <a:solidFill>
                  <a:schemeClr val="tx1">
                    <a:lumMod val="95000"/>
                    <a:lumOff val="5000"/>
                  </a:schemeClr>
                </a:solidFill>
                <a:latin typeface="Tahoma" panose="020B0604030504040204" pitchFamily="34" charset="0"/>
                <a:ea typeface="MS PGothic" pitchFamily="34" charset="-128"/>
              </a:rPr>
              <a:t>relationships </a:t>
            </a:r>
            <a:endParaRPr lang="en-US" altLang="en-US" sz="2500" dirty="0">
              <a:solidFill>
                <a:schemeClr val="tx1">
                  <a:lumMod val="95000"/>
                  <a:lumOff val="5000"/>
                </a:schemeClr>
              </a:solidFill>
              <a:latin typeface="Tahoma" panose="020B0604030504040204" pitchFamily="34" charset="0"/>
              <a:ea typeface="MS PGothic" pitchFamily="34" charset="-128"/>
            </a:endParaRPr>
          </a:p>
          <a:p>
            <a:pPr fontAlgn="base">
              <a:spcBef>
                <a:spcPct val="50000"/>
              </a:spcBef>
              <a:spcAft>
                <a:spcPct val="0"/>
              </a:spcAft>
            </a:pPr>
            <a:r>
              <a:rPr lang="en-US" altLang="en-US" sz="2500" b="1" dirty="0" smtClean="0">
                <a:solidFill>
                  <a:srgbClr val="FFC000"/>
                </a:solidFill>
                <a:latin typeface="Tahoma" panose="020B0604030504040204" pitchFamily="34" charset="0"/>
                <a:ea typeface="MS PGothic" pitchFamily="34" charset="-128"/>
              </a:rPr>
              <a:t>Preoccupied Attachment:                                               </a:t>
            </a:r>
            <a:r>
              <a:rPr lang="en-US" altLang="en-US" sz="2500" dirty="0" smtClean="0">
                <a:solidFill>
                  <a:schemeClr val="tx1">
                    <a:lumMod val="95000"/>
                    <a:lumOff val="5000"/>
                  </a:schemeClr>
                </a:solidFill>
                <a:latin typeface="Tahoma" panose="020B0604030504040204" pitchFamily="34" charset="0"/>
                <a:ea typeface="MS PGothic" pitchFamily="34" charset="-128"/>
              </a:rPr>
              <a:t>Tend </a:t>
            </a:r>
            <a:r>
              <a:rPr lang="en-US" altLang="en-US" sz="2500" dirty="0">
                <a:solidFill>
                  <a:schemeClr val="tx1">
                    <a:lumMod val="95000"/>
                    <a:lumOff val="5000"/>
                  </a:schemeClr>
                </a:solidFill>
                <a:latin typeface="Tahoma" panose="020B0604030504040204" pitchFamily="34" charset="0"/>
                <a:ea typeface="MS PGothic" pitchFamily="34" charset="-128"/>
              </a:rPr>
              <a:t>to be desperate to form a fantasy bond. Instead of feeling real love or trust toward their partner, they often feel emotional </a:t>
            </a:r>
            <a:r>
              <a:rPr lang="en-US" altLang="en-US" sz="2500" dirty="0" smtClean="0">
                <a:solidFill>
                  <a:schemeClr val="tx1">
                    <a:lumMod val="95000"/>
                    <a:lumOff val="5000"/>
                  </a:schemeClr>
                </a:solidFill>
                <a:latin typeface="Tahoma" panose="020B0604030504040204" pitchFamily="34" charset="0"/>
                <a:ea typeface="MS PGothic" pitchFamily="34" charset="-128"/>
              </a:rPr>
              <a:t>hunger </a:t>
            </a:r>
            <a:endParaRPr lang="en-US" altLang="en-US" sz="2500" dirty="0">
              <a:solidFill>
                <a:schemeClr val="tx1">
                  <a:lumMod val="95000"/>
                  <a:lumOff val="5000"/>
                </a:schemeClr>
              </a:solidFill>
              <a:latin typeface="Tahoma" panose="020B0604030504040204" pitchFamily="34" charset="0"/>
              <a:ea typeface="MS PGothic" pitchFamily="34" charset="-128"/>
            </a:endParaRPr>
          </a:p>
          <a:p>
            <a:endParaRPr lang="en-US" dirty="0">
              <a:solidFill>
                <a:srgbClr val="1D405D"/>
              </a:solidFill>
            </a:endParaRPr>
          </a:p>
        </p:txBody>
      </p:sp>
    </p:spTree>
    <p:extLst>
      <p:ext uri="{BB962C8B-B14F-4D97-AF65-F5344CB8AC3E}">
        <p14:creationId xmlns:p14="http://schemas.microsoft.com/office/powerpoint/2010/main" val="2190963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1885950"/>
            <a:ext cx="7620000" cy="2846933"/>
          </a:xfrm>
          <a:prstGeom prst="rect">
            <a:avLst/>
          </a:prstGeom>
          <a:noFill/>
        </p:spPr>
        <p:txBody>
          <a:bodyPr wrap="square" rtlCol="0">
            <a:spAutoFit/>
          </a:bodyPr>
          <a:lstStyle/>
          <a:p>
            <a:pPr fontAlgn="base">
              <a:spcAft>
                <a:spcPct val="0"/>
              </a:spcAft>
            </a:pPr>
            <a:r>
              <a:rPr lang="en-US" altLang="en-US" sz="2500" b="1" dirty="0" smtClean="0">
                <a:solidFill>
                  <a:srgbClr val="FFC000"/>
                </a:solidFill>
                <a:latin typeface="Tahoma" panose="020B0604030504040204" pitchFamily="34" charset="0"/>
                <a:ea typeface="MS PGothic" pitchFamily="34" charset="-128"/>
              </a:rPr>
              <a:t>Dismissive </a:t>
            </a:r>
            <a:r>
              <a:rPr lang="en-US" altLang="en-US" sz="2500" b="1" dirty="0">
                <a:solidFill>
                  <a:srgbClr val="FFC000"/>
                </a:solidFill>
                <a:latin typeface="Tahoma" panose="020B0604030504040204" pitchFamily="34" charset="0"/>
                <a:ea typeface="MS PGothic" pitchFamily="34" charset="-128"/>
              </a:rPr>
              <a:t>Attachment: </a:t>
            </a:r>
            <a:endParaRPr lang="en-US" altLang="en-US" sz="2500" b="1" dirty="0" smtClean="0">
              <a:solidFill>
                <a:srgbClr val="FFC000"/>
              </a:solidFill>
              <a:latin typeface="Tahoma" panose="020B0604030504040204" pitchFamily="34" charset="0"/>
              <a:ea typeface="MS PGothic" pitchFamily="34" charset="-128"/>
            </a:endParaRPr>
          </a:p>
          <a:p>
            <a:pPr fontAlgn="base">
              <a:spcAft>
                <a:spcPct val="0"/>
              </a:spcAft>
            </a:pPr>
            <a:r>
              <a:rPr lang="en-US" altLang="en-US" sz="2500" dirty="0" smtClean="0">
                <a:solidFill>
                  <a:schemeClr val="tx1">
                    <a:lumMod val="95000"/>
                    <a:lumOff val="5000"/>
                  </a:schemeClr>
                </a:solidFill>
                <a:latin typeface="Tahoma" panose="020B0604030504040204" pitchFamily="34" charset="0"/>
                <a:ea typeface="MS PGothic" pitchFamily="34" charset="-128"/>
              </a:rPr>
              <a:t>Have </a:t>
            </a:r>
            <a:r>
              <a:rPr lang="en-US" altLang="en-US" sz="2500" dirty="0">
                <a:solidFill>
                  <a:schemeClr val="tx1">
                    <a:lumMod val="95000"/>
                    <a:lumOff val="5000"/>
                  </a:schemeClr>
                </a:solidFill>
                <a:latin typeface="Tahoma" panose="020B0604030504040204" pitchFamily="34" charset="0"/>
                <a:ea typeface="MS PGothic" pitchFamily="34" charset="-128"/>
              </a:rPr>
              <a:t>the tendency to emotionally distance themselves from their </a:t>
            </a:r>
            <a:r>
              <a:rPr lang="en-US" altLang="en-US" sz="2500" dirty="0" smtClean="0">
                <a:solidFill>
                  <a:schemeClr val="tx1">
                    <a:lumMod val="95000"/>
                    <a:lumOff val="5000"/>
                  </a:schemeClr>
                </a:solidFill>
                <a:latin typeface="Tahoma" panose="020B0604030504040204" pitchFamily="34" charset="0"/>
                <a:ea typeface="MS PGothic" pitchFamily="34" charset="-128"/>
              </a:rPr>
              <a:t>partner</a:t>
            </a:r>
          </a:p>
          <a:p>
            <a:pPr fontAlgn="base">
              <a:spcAft>
                <a:spcPct val="0"/>
              </a:spcAft>
            </a:pPr>
            <a:endParaRPr lang="en-US" altLang="en-US" sz="1500" dirty="0">
              <a:solidFill>
                <a:srgbClr val="1D405D"/>
              </a:solidFill>
              <a:latin typeface="Tahoma" panose="020B0604030504040204" pitchFamily="34" charset="0"/>
              <a:ea typeface="MS PGothic" pitchFamily="34" charset="-128"/>
            </a:endParaRPr>
          </a:p>
          <a:p>
            <a:pPr fontAlgn="base">
              <a:spcAft>
                <a:spcPct val="0"/>
              </a:spcAft>
            </a:pPr>
            <a:r>
              <a:rPr lang="en-US" altLang="en-US" sz="2500" b="1" dirty="0" smtClean="0">
                <a:solidFill>
                  <a:srgbClr val="FFC000"/>
                </a:solidFill>
                <a:latin typeface="Tahoma" panose="020B0604030504040204" pitchFamily="34" charset="0"/>
                <a:ea typeface="MS PGothic" pitchFamily="34" charset="-128"/>
              </a:rPr>
              <a:t>Fearful-Avoidant Attachment: </a:t>
            </a:r>
          </a:p>
          <a:p>
            <a:pPr fontAlgn="base">
              <a:spcAft>
                <a:spcPct val="0"/>
              </a:spcAft>
            </a:pPr>
            <a:r>
              <a:rPr lang="en-US" altLang="en-US" sz="2500" dirty="0" smtClean="0">
                <a:solidFill>
                  <a:schemeClr val="tx1">
                    <a:lumMod val="95000"/>
                    <a:lumOff val="5000"/>
                  </a:schemeClr>
                </a:solidFill>
                <a:latin typeface="Tahoma" panose="020B0604030504040204" pitchFamily="34" charset="0"/>
                <a:ea typeface="MS PGothic" pitchFamily="34" charset="-128"/>
              </a:rPr>
              <a:t>Live in an ambivalent state in which they’re afraid of being too close to or too distant from others</a:t>
            </a:r>
          </a:p>
          <a:p>
            <a:endParaRPr lang="en-US" dirty="0">
              <a:latin typeface="Tahoma" panose="020B0604030504040204" pitchFamily="34" charset="0"/>
            </a:endParaRPr>
          </a:p>
        </p:txBody>
      </p:sp>
      <p:sp>
        <p:nvSpPr>
          <p:cNvPr id="5" name="Text Box 2"/>
          <p:cNvSpPr txBox="1">
            <a:spLocks noChangeArrowheads="1"/>
          </p:cNvSpPr>
          <p:nvPr/>
        </p:nvSpPr>
        <p:spPr bwMode="auto">
          <a:xfrm>
            <a:off x="685800" y="438150"/>
            <a:ext cx="7772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defRPr>
            </a:lvl9pPr>
          </a:lstStyle>
          <a:p>
            <a:pPr algn="ctr" eaLnBrk="1" fontAlgn="base" hangingPunct="1">
              <a:spcBef>
                <a:spcPct val="50000"/>
              </a:spcBef>
              <a:spcAft>
                <a:spcPct val="0"/>
              </a:spcAft>
            </a:pPr>
            <a:r>
              <a:rPr lang="en-US" altLang="en-US" sz="4000" b="0" dirty="0" smtClean="0">
                <a:solidFill>
                  <a:schemeClr val="tx1">
                    <a:lumMod val="95000"/>
                    <a:lumOff val="5000"/>
                  </a:schemeClr>
                </a:solidFill>
                <a:latin typeface="Tahoma" panose="020B0604030504040204" pitchFamily="34" charset="0"/>
                <a:ea typeface="MS PGothic" pitchFamily="34" charset="-128"/>
                <a:cs typeface="MV Boli" panose="02000500030200090000" pitchFamily="2" charset="0"/>
              </a:rPr>
              <a:t>Is Your Attachment Style Affecting Your Relationship?</a:t>
            </a:r>
            <a:endParaRPr lang="en-US" altLang="en-US" sz="4000" b="0" dirty="0">
              <a:solidFill>
                <a:schemeClr val="tx1">
                  <a:lumMod val="95000"/>
                  <a:lumOff val="5000"/>
                </a:schemeClr>
              </a:solidFill>
              <a:latin typeface="Tahoma" panose="020B0604030504040204" pitchFamily="34" charset="0"/>
              <a:ea typeface="MS PGothic" pitchFamily="34" charset="-128"/>
              <a:cs typeface="MV Boli" panose="02000500030200090000" pitchFamily="2" charset="0"/>
            </a:endParaRPr>
          </a:p>
        </p:txBody>
      </p:sp>
    </p:spTree>
    <p:extLst>
      <p:ext uri="{BB962C8B-B14F-4D97-AF65-F5344CB8AC3E}">
        <p14:creationId xmlns:p14="http://schemas.microsoft.com/office/powerpoint/2010/main" val="649716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0080"/>
          <a:stretch/>
        </p:blipFill>
        <p:spPr>
          <a:xfrm>
            <a:off x="1676400" y="-3810"/>
            <a:ext cx="7467600" cy="5143500"/>
          </a:xfrm>
          <a:prstGeom prst="rect">
            <a:avLst/>
          </a:prstGeom>
          <a:effectLst>
            <a:softEdge rad="635000"/>
          </a:effectLst>
        </p:spPr>
      </p:pic>
      <p:sp>
        <p:nvSpPr>
          <p:cNvPr id="75779" name="Rectangle 2"/>
          <p:cNvSpPr>
            <a:spLocks noGrp="1" noChangeArrowheads="1"/>
          </p:cNvSpPr>
          <p:nvPr>
            <p:ph type="title" idx="4294967295"/>
          </p:nvPr>
        </p:nvSpPr>
        <p:spPr>
          <a:xfrm>
            <a:off x="304800" y="133350"/>
            <a:ext cx="7696200" cy="701675"/>
          </a:xfrm>
        </p:spPr>
        <p:txBody>
          <a:bodyPr/>
          <a:lstStyle/>
          <a:p>
            <a:pPr algn="l"/>
            <a:r>
              <a:rPr lang="en-US" altLang="en-US" sz="3500" b="0" dirty="0" smtClean="0">
                <a:solidFill>
                  <a:schemeClr val="tx1">
                    <a:lumMod val="95000"/>
                    <a:lumOff val="5000"/>
                  </a:schemeClr>
                </a:solidFill>
                <a:latin typeface="Tahoma" panose="020B0604030504040204" pitchFamily="34" charset="0"/>
                <a:ea typeface="Times New Roman (Hebrew)"/>
                <a:cs typeface="MV Boli" panose="02000500030200090000" pitchFamily="2" charset="0"/>
              </a:rPr>
              <a:t>Attachment and Relationships</a:t>
            </a:r>
          </a:p>
        </p:txBody>
      </p:sp>
      <p:sp>
        <p:nvSpPr>
          <p:cNvPr id="99331" name="Rectangle 3"/>
          <p:cNvSpPr>
            <a:spLocks noGrp="1" noChangeArrowheads="1"/>
          </p:cNvSpPr>
          <p:nvPr>
            <p:ph type="body" idx="4294967295"/>
          </p:nvPr>
        </p:nvSpPr>
        <p:spPr>
          <a:xfrm>
            <a:off x="0" y="666750"/>
            <a:ext cx="5105400" cy="2914650"/>
          </a:xfrm>
          <a:noFill/>
        </p:spPr>
        <p:txBody>
          <a:bodyPr/>
          <a:lstStyle/>
          <a:p>
            <a:pPr marL="342900" indent="-342900">
              <a:lnSpc>
                <a:spcPct val="100000"/>
              </a:lnSpc>
              <a:spcBef>
                <a:spcPct val="40000"/>
              </a:spcBef>
              <a:buClr>
                <a:srgbClr val="FFC000"/>
              </a:buClr>
              <a:buFont typeface="Arial" panose="020B0604020202020204" pitchFamily="34" charset="0"/>
              <a:buChar char="•"/>
              <a:defRPr/>
            </a:pPr>
            <a:r>
              <a:rPr lang="en-US" sz="1600" dirty="0" smtClean="0">
                <a:solidFill>
                  <a:schemeClr val="tx1">
                    <a:lumMod val="95000"/>
                    <a:lumOff val="5000"/>
                  </a:schemeClr>
                </a:solidFill>
                <a:effectLst/>
                <a:latin typeface="Tahoma" panose="020B0604030504040204" pitchFamily="34" charset="0"/>
                <a:ea typeface="Tahoma" panose="020B0604030504040204" pitchFamily="34" charset="0"/>
                <a:cs typeface="Times New Roman" pitchFamily="18" charset="0"/>
              </a:rPr>
              <a:t>Attachment anxiety and avoidance are related to deficits in caring for relationship partners and engaging in altruistic behavior. (e.g., </a:t>
            </a:r>
            <a:r>
              <a:rPr lang="en-US" sz="1600" dirty="0" err="1" smtClean="0">
                <a:solidFill>
                  <a:schemeClr val="tx1">
                    <a:lumMod val="95000"/>
                    <a:lumOff val="5000"/>
                  </a:schemeClr>
                </a:solidFill>
                <a:effectLst/>
                <a:latin typeface="Tahoma" panose="020B0604030504040204" pitchFamily="34" charset="0"/>
                <a:ea typeface="Tahoma" panose="020B0604030504040204" pitchFamily="34" charset="0"/>
                <a:cs typeface="Times New Roman" pitchFamily="18" charset="0"/>
              </a:rPr>
              <a:t>Kunce</a:t>
            </a:r>
            <a:r>
              <a:rPr lang="en-US" sz="1600" dirty="0" smtClean="0">
                <a:solidFill>
                  <a:schemeClr val="tx1">
                    <a:lumMod val="95000"/>
                    <a:lumOff val="5000"/>
                  </a:schemeClr>
                </a:solidFill>
                <a:effectLst/>
                <a:latin typeface="Tahoma" panose="020B0604030504040204" pitchFamily="34" charset="0"/>
                <a:ea typeface="Tahoma" panose="020B0604030504040204" pitchFamily="34" charset="0"/>
                <a:cs typeface="Times New Roman" pitchFamily="18" charset="0"/>
              </a:rPr>
              <a:t> &amp; Shaver, 1994; </a:t>
            </a:r>
            <a:r>
              <a:rPr lang="en-US" sz="1600" dirty="0" err="1" smtClean="0">
                <a:solidFill>
                  <a:schemeClr val="tx1">
                    <a:lumMod val="95000"/>
                    <a:lumOff val="5000"/>
                  </a:schemeClr>
                </a:solidFill>
                <a:effectLst/>
                <a:latin typeface="Tahoma" panose="020B0604030504040204" pitchFamily="34" charset="0"/>
                <a:ea typeface="Tahoma" panose="020B0604030504040204" pitchFamily="34" charset="0"/>
                <a:cs typeface="Times New Roman" pitchFamily="18" charset="0"/>
              </a:rPr>
              <a:t>Gillath</a:t>
            </a:r>
            <a:r>
              <a:rPr lang="en-US" sz="1600" dirty="0" smtClean="0">
                <a:solidFill>
                  <a:schemeClr val="tx1">
                    <a:lumMod val="95000"/>
                    <a:lumOff val="5000"/>
                  </a:schemeClr>
                </a:solidFill>
                <a:effectLst/>
                <a:latin typeface="Tahoma" panose="020B0604030504040204" pitchFamily="34" charset="0"/>
                <a:ea typeface="Tahoma" panose="020B0604030504040204" pitchFamily="34" charset="0"/>
                <a:cs typeface="Times New Roman" pitchFamily="18" charset="0"/>
              </a:rPr>
              <a:t> et al., 2005).</a:t>
            </a:r>
          </a:p>
          <a:p>
            <a:pPr marL="342900" indent="-342900">
              <a:lnSpc>
                <a:spcPct val="100000"/>
              </a:lnSpc>
              <a:spcBef>
                <a:spcPct val="40000"/>
              </a:spcBef>
              <a:buClr>
                <a:srgbClr val="FFC000"/>
              </a:buClr>
              <a:buFont typeface="Arial" panose="020B0604020202020204" pitchFamily="34" charset="0"/>
              <a:buChar char="•"/>
              <a:defRPr/>
            </a:pPr>
            <a:r>
              <a:rPr lang="en-US" sz="1600" b="1" dirty="0" smtClean="0">
                <a:solidFill>
                  <a:schemeClr val="tx1">
                    <a:lumMod val="95000"/>
                    <a:lumOff val="5000"/>
                  </a:schemeClr>
                </a:solidFill>
                <a:effectLst/>
                <a:latin typeface="Tahoma" panose="020B0604030504040204" pitchFamily="34" charset="0"/>
                <a:ea typeface="Tahoma" panose="020B0604030504040204" pitchFamily="34" charset="0"/>
                <a:cs typeface="Times New Roman" pitchFamily="18" charset="0"/>
              </a:rPr>
              <a:t>Preoccupied people </a:t>
            </a:r>
            <a:r>
              <a:rPr lang="en-US" sz="1600" dirty="0" smtClean="0">
                <a:solidFill>
                  <a:schemeClr val="tx1">
                    <a:lumMod val="95000"/>
                    <a:lumOff val="5000"/>
                  </a:schemeClr>
                </a:solidFill>
                <a:effectLst/>
                <a:latin typeface="Tahoma" panose="020B0604030504040204" pitchFamily="34" charset="0"/>
                <a:ea typeface="Tahoma" panose="020B0604030504040204" pitchFamily="34" charset="0"/>
                <a:cs typeface="Times New Roman" pitchFamily="18" charset="0"/>
              </a:rPr>
              <a:t>tend to be self-focused when engaged in supposedly caring/altruistic actions, leading to intrusiveness, poor assessment of others’ actual needs, and personal distress. </a:t>
            </a:r>
          </a:p>
          <a:p>
            <a:pPr marL="342900" indent="-342900">
              <a:lnSpc>
                <a:spcPct val="100000"/>
              </a:lnSpc>
              <a:spcBef>
                <a:spcPct val="40000"/>
              </a:spcBef>
              <a:buClr>
                <a:srgbClr val="FFC000"/>
              </a:buClr>
              <a:buFont typeface="Arial" panose="020B0604020202020204" pitchFamily="34" charset="0"/>
              <a:buChar char="•"/>
              <a:defRPr/>
            </a:pPr>
            <a:r>
              <a:rPr lang="en-US" sz="1600" b="1" dirty="0" smtClean="0">
                <a:solidFill>
                  <a:schemeClr val="tx1">
                    <a:lumMod val="95000"/>
                    <a:lumOff val="5000"/>
                  </a:schemeClr>
                </a:solidFill>
                <a:effectLst/>
                <a:latin typeface="Tahoma" panose="020B0604030504040204" pitchFamily="34" charset="0"/>
                <a:ea typeface="Tahoma" panose="020B0604030504040204" pitchFamily="34" charset="0"/>
                <a:cs typeface="Times New Roman" pitchFamily="18" charset="0"/>
              </a:rPr>
              <a:t>Dismissive people </a:t>
            </a:r>
            <a:r>
              <a:rPr lang="en-US" sz="1600" dirty="0" smtClean="0">
                <a:solidFill>
                  <a:schemeClr val="tx1">
                    <a:lumMod val="95000"/>
                    <a:lumOff val="5000"/>
                  </a:schemeClr>
                </a:solidFill>
                <a:effectLst/>
                <a:latin typeface="Tahoma" panose="020B0604030504040204" pitchFamily="34" charset="0"/>
                <a:ea typeface="Tahoma" panose="020B0604030504040204" pitchFamily="34" charset="0"/>
                <a:cs typeface="Times New Roman" pitchFamily="18" charset="0"/>
              </a:rPr>
              <a:t>tend to be less interested in helping others and to derogate needy others.    They are relatively deficient in the domain of compassion and love.</a:t>
            </a:r>
          </a:p>
        </p:txBody>
      </p:sp>
      <p:sp>
        <p:nvSpPr>
          <p:cNvPr id="75781" name="TextBox 4"/>
          <p:cNvSpPr txBox="1">
            <a:spLocks noChangeArrowheads="1"/>
          </p:cNvSpPr>
          <p:nvPr/>
        </p:nvSpPr>
        <p:spPr bwMode="auto">
          <a:xfrm>
            <a:off x="228600" y="4857751"/>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b="1">
                <a:solidFill>
                  <a:schemeClr val="tx1"/>
                </a:solidFill>
                <a:latin typeface="Arial" pitchFamily="34" charset="0"/>
              </a:defRPr>
            </a:lvl1pPr>
            <a:lvl2pPr marL="742950" indent="-285750" eaLnBrk="0" hangingPunct="0">
              <a:defRPr sz="1000" b="1">
                <a:solidFill>
                  <a:schemeClr val="tx1"/>
                </a:solidFill>
                <a:latin typeface="Arial" pitchFamily="34" charset="0"/>
              </a:defRPr>
            </a:lvl2pPr>
            <a:lvl3pPr marL="1143000" indent="-228600" eaLnBrk="0" hangingPunct="0">
              <a:defRPr sz="1000" b="1">
                <a:solidFill>
                  <a:schemeClr val="tx1"/>
                </a:solidFill>
                <a:latin typeface="Arial" pitchFamily="34" charset="0"/>
              </a:defRPr>
            </a:lvl3pPr>
            <a:lvl4pPr marL="1600200" indent="-228600" eaLnBrk="0" hangingPunct="0">
              <a:defRPr sz="1000" b="1">
                <a:solidFill>
                  <a:schemeClr val="tx1"/>
                </a:solidFill>
                <a:latin typeface="Arial" pitchFamily="34" charset="0"/>
              </a:defRPr>
            </a:lvl4pPr>
            <a:lvl5pPr marL="2057400" indent="-228600" eaLnBrk="0" hangingPunct="0">
              <a:defRPr sz="1000" b="1">
                <a:solidFill>
                  <a:schemeClr val="tx1"/>
                </a:solidFill>
                <a:latin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defRPr>
            </a:lvl9pPr>
          </a:lstStyle>
          <a:p>
            <a:pPr algn="ctr" eaLnBrk="1" fontAlgn="base" hangingPunct="1">
              <a:spcBef>
                <a:spcPct val="0"/>
              </a:spcBef>
              <a:spcAft>
                <a:spcPct val="0"/>
              </a:spcAft>
            </a:pPr>
            <a:r>
              <a:rPr lang="en-US" altLang="en-US" sz="1400" b="0" dirty="0">
                <a:solidFill>
                  <a:schemeClr val="tx1">
                    <a:lumMod val="95000"/>
                    <a:lumOff val="5000"/>
                  </a:schemeClr>
                </a:solidFill>
                <a:latin typeface="Tahoma" panose="020B0604030504040204" pitchFamily="34" charset="0"/>
              </a:rPr>
              <a:t>From: “Secure and Insecure Love:  An Attachment Perspective” Phillip R. Shaver, Ph.D.</a:t>
            </a:r>
            <a:endParaRPr lang="en-US" altLang="en-US" sz="1400" b="0" dirty="0">
              <a:solidFill>
                <a:schemeClr val="tx1">
                  <a:lumMod val="95000"/>
                  <a:lumOff val="5000"/>
                </a:schemeClr>
              </a:solidFill>
              <a:latin typeface="Tahoma" panose="020B0604030504040204" pitchFamily="34" charset="0"/>
              <a:ea typeface="Times New Roman" pitchFamily="18" charset="0"/>
              <a:cs typeface="Arial" pitchFamily="34" charset="0"/>
            </a:endParaRPr>
          </a:p>
          <a:p>
            <a:pPr eaLnBrk="1" fontAlgn="base" hangingPunct="1">
              <a:spcBef>
                <a:spcPct val="0"/>
              </a:spcBef>
              <a:spcAft>
                <a:spcPct val="0"/>
              </a:spcAft>
            </a:pPr>
            <a:endParaRPr lang="en-US" altLang="en-US" dirty="0">
              <a:solidFill>
                <a:srgbClr val="FFFFFF"/>
              </a:solidFill>
            </a:endParaRPr>
          </a:p>
        </p:txBody>
      </p:sp>
    </p:spTree>
    <p:extLst>
      <p:ext uri="{BB962C8B-B14F-4D97-AF65-F5344CB8AC3E}">
        <p14:creationId xmlns:p14="http://schemas.microsoft.com/office/powerpoint/2010/main" val="224655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fade">
                                      <p:cBhvr>
                                        <p:cTn id="7" dur="1000"/>
                                        <p:tgtEl>
                                          <p:spTgt spid="75779"/>
                                        </p:tgtEl>
                                      </p:cBhvr>
                                    </p:animEffect>
                                    <p:anim calcmode="lin" valueType="num">
                                      <p:cBhvr>
                                        <p:cTn id="8" dur="1000" fill="hold"/>
                                        <p:tgtEl>
                                          <p:spTgt spid="75779"/>
                                        </p:tgtEl>
                                        <p:attrNameLst>
                                          <p:attrName>ppt_x</p:attrName>
                                        </p:attrNameLst>
                                      </p:cBhvr>
                                      <p:tavLst>
                                        <p:tav tm="0">
                                          <p:val>
                                            <p:strVal val="#ppt_x"/>
                                          </p:val>
                                        </p:tav>
                                        <p:tav tm="100000">
                                          <p:val>
                                            <p:strVal val="#ppt_x"/>
                                          </p:val>
                                        </p:tav>
                                      </p:tavLst>
                                    </p:anim>
                                    <p:anim calcmode="lin" valueType="num">
                                      <p:cBhvr>
                                        <p:cTn id="9" dur="1000" fill="hold"/>
                                        <p:tgtEl>
                                          <p:spTgt spid="7577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9331">
                                            <p:txEl>
                                              <p:pRg st="0" end="0"/>
                                            </p:txEl>
                                          </p:spTgt>
                                        </p:tgtEl>
                                        <p:attrNameLst>
                                          <p:attrName>style.visibility</p:attrName>
                                        </p:attrNameLst>
                                      </p:cBhvr>
                                      <p:to>
                                        <p:strVal val="visible"/>
                                      </p:to>
                                    </p:set>
                                    <p:animEffect transition="in" filter="fade">
                                      <p:cBhvr>
                                        <p:cTn id="14" dur="500"/>
                                        <p:tgtEl>
                                          <p:spTgt spid="9933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9331">
                                            <p:txEl>
                                              <p:pRg st="1" end="1"/>
                                            </p:txEl>
                                          </p:spTgt>
                                        </p:tgtEl>
                                        <p:attrNameLst>
                                          <p:attrName>style.visibility</p:attrName>
                                        </p:attrNameLst>
                                      </p:cBhvr>
                                      <p:to>
                                        <p:strVal val="visible"/>
                                      </p:to>
                                    </p:set>
                                    <p:animEffect transition="in" filter="fade">
                                      <p:cBhvr>
                                        <p:cTn id="19" dur="500"/>
                                        <p:tgtEl>
                                          <p:spTgt spid="9933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9331">
                                            <p:txEl>
                                              <p:pRg st="2" end="2"/>
                                            </p:txEl>
                                          </p:spTgt>
                                        </p:tgtEl>
                                        <p:attrNameLst>
                                          <p:attrName>style.visibility</p:attrName>
                                        </p:attrNameLst>
                                      </p:cBhvr>
                                      <p:to>
                                        <p:strVal val="visible"/>
                                      </p:to>
                                    </p:set>
                                    <p:animEffect transition="in" filter="fade">
                                      <p:cBhvr>
                                        <p:cTn id="24" dur="500"/>
                                        <p:tgtEl>
                                          <p:spTgt spid="99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9933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8"/>
          <p:cNvPicPr preferRelativeResize="0"/>
          <p:nvPr/>
        </p:nvPicPr>
        <p:blipFill rotWithShape="1">
          <a:blip r:embed="rId3">
            <a:extLst>
              <a:ext uri="{28A0092B-C50C-407E-A947-70E740481C1C}">
                <a14:useLocalDpi xmlns:a14="http://schemas.microsoft.com/office/drawing/2010/main" val="0"/>
              </a:ext>
            </a:extLst>
          </a:blip>
          <a:srcRect l="7328" r="10265"/>
          <a:stretch/>
        </p:blipFill>
        <p:spPr>
          <a:xfrm>
            <a:off x="0" y="0"/>
            <a:ext cx="4572000" cy="5143500"/>
          </a:xfrm>
          <a:prstGeom prst="rect">
            <a:avLst/>
          </a:prstGeom>
          <a:noFill/>
          <a:ln>
            <a:noFill/>
          </a:ln>
        </p:spPr>
      </p:pic>
      <p:sp>
        <p:nvSpPr>
          <p:cNvPr id="116" name="Google Shape;116;p18"/>
          <p:cNvSpPr txBox="1">
            <a:spLocks noGrp="1"/>
          </p:cNvSpPr>
          <p:nvPr>
            <p:ph type="sldNum" idx="12"/>
          </p:nvPr>
        </p:nvSpPr>
        <p:spPr>
          <a:xfrm>
            <a:off x="4800600" y="1194900"/>
            <a:ext cx="4114800" cy="2753700"/>
          </a:xfrm>
          <a:prstGeom prst="rect">
            <a:avLst/>
          </a:prstGeom>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solidFill>
                  <a:schemeClr val="tx1"/>
                </a:solidFill>
              </a:rPr>
              <a:t>Emotion-focused Therapy</a:t>
            </a:r>
            <a:endParaRPr dirty="0">
              <a:solidFill>
                <a:schemeClr val="tx1"/>
              </a:solidFill>
            </a:endParaRPr>
          </a:p>
        </p:txBody>
      </p:sp>
    </p:spTree>
    <p:extLst>
      <p:ext uri="{BB962C8B-B14F-4D97-AF65-F5344CB8AC3E}">
        <p14:creationId xmlns:p14="http://schemas.microsoft.com/office/powerpoint/2010/main" val="2272205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1496" y="777556"/>
            <a:ext cx="3798104" cy="26824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1974" y="2118775"/>
            <a:ext cx="4309626" cy="2864633"/>
          </a:xfrm>
          <a:prstGeom prst="rect">
            <a:avLst/>
          </a:prstGeom>
        </p:spPr>
      </p:pic>
      <p:sp>
        <p:nvSpPr>
          <p:cNvPr id="13" name="Shape 90"/>
          <p:cNvSpPr txBox="1">
            <a:spLocks/>
          </p:cNvSpPr>
          <p:nvPr/>
        </p:nvSpPr>
        <p:spPr>
          <a:xfrm>
            <a:off x="5181600" y="590550"/>
            <a:ext cx="2057400" cy="1143000"/>
          </a:xfrm>
          <a:prstGeom prst="rect">
            <a:avLst/>
          </a:prstGeom>
          <a:noFill/>
          <a:ln>
            <a:solidFill>
              <a:schemeClr val="tx1"/>
            </a:solid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1pPr>
            <a:lvl2pPr lvl="1">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2pPr>
            <a:lvl3pPr lvl="2">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3pPr>
            <a:lvl4pPr lvl="3">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4pPr>
            <a:lvl5pPr lvl="4">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5pPr>
            <a:lvl6pPr lvl="5">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6pPr>
            <a:lvl7pPr lvl="6">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7pPr>
            <a:lvl8pPr lvl="7">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8pPr>
            <a:lvl9pPr lvl="8">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9pPr>
          </a:lstStyle>
          <a:p>
            <a:pPr algn="ctr"/>
            <a:r>
              <a:rPr lang="en" sz="5500" dirty="0" smtClean="0">
                <a:solidFill>
                  <a:schemeClr val="tx1"/>
                </a:solidFill>
                <a:latin typeface="Tahoma" panose="020B0604030504040204" pitchFamily="34" charset="0"/>
              </a:rPr>
              <a:t>Fear</a:t>
            </a:r>
            <a:endParaRPr lang="en" sz="5500" dirty="0">
              <a:solidFill>
                <a:schemeClr val="tx1"/>
              </a:solidFill>
              <a:latin typeface="Tahoma" panose="020B0604030504040204" pitchFamily="34" charset="0"/>
            </a:endParaRPr>
          </a:p>
        </p:txBody>
      </p:sp>
      <p:sp>
        <p:nvSpPr>
          <p:cNvPr id="14" name="Shape 90"/>
          <p:cNvSpPr txBox="1">
            <a:spLocks/>
          </p:cNvSpPr>
          <p:nvPr/>
        </p:nvSpPr>
        <p:spPr>
          <a:xfrm>
            <a:off x="6172200" y="3827834"/>
            <a:ext cx="6476999" cy="1159800"/>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1pPr>
            <a:lvl2pPr lvl="1">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2pPr>
            <a:lvl3pPr lvl="2">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3pPr>
            <a:lvl4pPr lvl="3">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4pPr>
            <a:lvl5pPr lvl="4">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5pPr>
            <a:lvl6pPr lvl="5">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6pPr>
            <a:lvl7pPr lvl="6">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7pPr>
            <a:lvl8pPr lvl="7">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8pPr>
            <a:lvl9pPr lvl="8">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9pPr>
          </a:lstStyle>
          <a:p>
            <a:r>
              <a:rPr lang="en" sz="3500" dirty="0" smtClean="0">
                <a:solidFill>
                  <a:srgbClr val="FFC000"/>
                </a:solidFill>
                <a:latin typeface="Tahoma" panose="020B0604030504040204" pitchFamily="34" charset="0"/>
              </a:rPr>
              <a:t>maladaptive</a:t>
            </a:r>
            <a:endParaRPr lang="en" sz="3500" dirty="0">
              <a:solidFill>
                <a:srgbClr val="FFC000"/>
              </a:solidFill>
              <a:latin typeface="Tahoma" panose="020B0604030504040204" pitchFamily="34" charset="0"/>
            </a:endParaRPr>
          </a:p>
        </p:txBody>
      </p:sp>
      <p:sp>
        <p:nvSpPr>
          <p:cNvPr id="15" name="Shape 90"/>
          <p:cNvSpPr txBox="1">
            <a:spLocks/>
          </p:cNvSpPr>
          <p:nvPr/>
        </p:nvSpPr>
        <p:spPr>
          <a:xfrm>
            <a:off x="621496" y="438150"/>
            <a:ext cx="6236504" cy="1159800"/>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1pPr>
            <a:lvl2pPr lvl="1">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2pPr>
            <a:lvl3pPr lvl="2">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3pPr>
            <a:lvl4pPr lvl="3">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4pPr>
            <a:lvl5pPr lvl="4">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5pPr>
            <a:lvl6pPr lvl="5">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6pPr>
            <a:lvl7pPr lvl="6">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7pPr>
            <a:lvl8pPr lvl="7">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8pPr>
            <a:lvl9pPr lvl="8">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9pPr>
          </a:lstStyle>
          <a:p>
            <a:r>
              <a:rPr lang="en" sz="3500" dirty="0" smtClean="0">
                <a:solidFill>
                  <a:srgbClr val="FFC000"/>
                </a:solidFill>
                <a:latin typeface="Tahoma" panose="020B0604030504040204" pitchFamily="34" charset="0"/>
              </a:rPr>
              <a:t>adaptive</a:t>
            </a:r>
            <a:endParaRPr lang="en" sz="3500" dirty="0">
              <a:solidFill>
                <a:srgbClr val="FFC000"/>
              </a:solidFill>
              <a:latin typeface="Tahoma" panose="020B0604030504040204" pitchFamily="34" charset="0"/>
            </a:endParaRPr>
          </a:p>
        </p:txBody>
      </p:sp>
    </p:spTree>
    <p:extLst>
      <p:ext uri="{BB962C8B-B14F-4D97-AF65-F5344CB8AC3E}">
        <p14:creationId xmlns:p14="http://schemas.microsoft.com/office/powerpoint/2010/main" val="11315152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14350"/>
            <a:ext cx="4419234" cy="294144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872118" y="2114550"/>
            <a:ext cx="3908957" cy="2873084"/>
          </a:xfrm>
          <a:prstGeom prst="rect">
            <a:avLst/>
          </a:prstGeom>
        </p:spPr>
      </p:pic>
      <p:sp>
        <p:nvSpPr>
          <p:cNvPr id="11" name="Shape 90"/>
          <p:cNvSpPr txBox="1">
            <a:spLocks/>
          </p:cNvSpPr>
          <p:nvPr/>
        </p:nvSpPr>
        <p:spPr>
          <a:xfrm>
            <a:off x="5715000" y="3545550"/>
            <a:ext cx="6476999" cy="1159800"/>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1pPr>
            <a:lvl2pPr lvl="1">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2pPr>
            <a:lvl3pPr lvl="2">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3pPr>
            <a:lvl4pPr lvl="3">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4pPr>
            <a:lvl5pPr lvl="4">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5pPr>
            <a:lvl6pPr lvl="5">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6pPr>
            <a:lvl7pPr lvl="6">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7pPr>
            <a:lvl8pPr lvl="7">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8pPr>
            <a:lvl9pPr lvl="8">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9pPr>
          </a:lstStyle>
          <a:p>
            <a:r>
              <a:rPr lang="en" sz="3500" dirty="0" smtClean="0">
                <a:solidFill>
                  <a:srgbClr val="FFC000"/>
                </a:solidFill>
                <a:latin typeface="Tahoma" panose="020B0604030504040204" pitchFamily="34" charset="0"/>
              </a:rPr>
              <a:t>maladaptive</a:t>
            </a:r>
            <a:endParaRPr lang="en" sz="3500" dirty="0">
              <a:solidFill>
                <a:srgbClr val="FFC000"/>
              </a:solidFill>
              <a:latin typeface="Tahoma" panose="020B0604030504040204" pitchFamily="34" charset="0"/>
            </a:endParaRPr>
          </a:p>
        </p:txBody>
      </p:sp>
      <p:sp>
        <p:nvSpPr>
          <p:cNvPr id="12" name="Shape 90"/>
          <p:cNvSpPr txBox="1">
            <a:spLocks/>
          </p:cNvSpPr>
          <p:nvPr/>
        </p:nvSpPr>
        <p:spPr>
          <a:xfrm>
            <a:off x="228601" y="209550"/>
            <a:ext cx="3657600" cy="1159800"/>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1pPr>
            <a:lvl2pPr lvl="1">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2pPr>
            <a:lvl3pPr lvl="2">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3pPr>
            <a:lvl4pPr lvl="3">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4pPr>
            <a:lvl5pPr lvl="4">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5pPr>
            <a:lvl6pPr lvl="5">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6pPr>
            <a:lvl7pPr lvl="6">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7pPr>
            <a:lvl8pPr lvl="7">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8pPr>
            <a:lvl9pPr lvl="8">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9pPr>
          </a:lstStyle>
          <a:p>
            <a:r>
              <a:rPr lang="en" sz="3500" dirty="0" smtClean="0">
                <a:solidFill>
                  <a:srgbClr val="FFC000"/>
                </a:solidFill>
                <a:latin typeface="Tahoma" panose="020B0604030504040204" pitchFamily="34" charset="0"/>
              </a:rPr>
              <a:t>adaptive</a:t>
            </a:r>
            <a:endParaRPr lang="en" sz="3500" dirty="0">
              <a:solidFill>
                <a:srgbClr val="FFC000"/>
              </a:solidFill>
              <a:latin typeface="Tahoma" panose="020B0604030504040204" pitchFamily="34" charset="0"/>
            </a:endParaRPr>
          </a:p>
        </p:txBody>
      </p:sp>
      <p:sp>
        <p:nvSpPr>
          <p:cNvPr id="7" name="Shape 90"/>
          <p:cNvSpPr txBox="1">
            <a:spLocks/>
          </p:cNvSpPr>
          <p:nvPr/>
        </p:nvSpPr>
        <p:spPr>
          <a:xfrm>
            <a:off x="5181600" y="590550"/>
            <a:ext cx="2057400" cy="1143000"/>
          </a:xfrm>
          <a:prstGeom prst="rect">
            <a:avLst/>
          </a:prstGeom>
          <a:noFill/>
          <a:ln>
            <a:solidFill>
              <a:schemeClr val="tx1"/>
            </a:solid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1pPr>
            <a:lvl2pPr lvl="1">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2pPr>
            <a:lvl3pPr lvl="2">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3pPr>
            <a:lvl4pPr lvl="3">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4pPr>
            <a:lvl5pPr lvl="4">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5pPr>
            <a:lvl6pPr lvl="5">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6pPr>
            <a:lvl7pPr lvl="6">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7pPr>
            <a:lvl8pPr lvl="7">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8pPr>
            <a:lvl9pPr lvl="8">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9pPr>
          </a:lstStyle>
          <a:p>
            <a:pPr algn="ctr"/>
            <a:r>
              <a:rPr lang="en" sz="5500" dirty="0" smtClean="0">
                <a:solidFill>
                  <a:schemeClr val="tx1"/>
                </a:solidFill>
                <a:latin typeface="Tahoma" panose="020B0604030504040204" pitchFamily="34" charset="0"/>
              </a:rPr>
              <a:t>Anger</a:t>
            </a:r>
            <a:endParaRPr lang="en" sz="5500" dirty="0">
              <a:solidFill>
                <a:schemeClr val="tx1"/>
              </a:solidFill>
              <a:latin typeface="Tahoma" panose="020B0604030504040204" pitchFamily="34" charset="0"/>
            </a:endParaRPr>
          </a:p>
        </p:txBody>
      </p:sp>
    </p:spTree>
    <p:extLst>
      <p:ext uri="{BB962C8B-B14F-4D97-AF65-F5344CB8AC3E}">
        <p14:creationId xmlns:p14="http://schemas.microsoft.com/office/powerpoint/2010/main" val="20455581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ctrTitle" idx="4294967295"/>
          </p:nvPr>
        </p:nvSpPr>
        <p:spPr>
          <a:xfrm>
            <a:off x="4572000" y="2114550"/>
            <a:ext cx="4572000" cy="1160463"/>
          </a:xfrm>
          <a:prstGeom prst="rect">
            <a:avLst/>
          </a:prstGeom>
        </p:spPr>
        <p:txBody>
          <a:bodyPr wrap="square" lIns="91425" tIns="91425" rIns="91425" bIns="91425" anchor="b" anchorCtr="0">
            <a:noAutofit/>
          </a:bodyPr>
          <a:lstStyle/>
          <a:p>
            <a:pPr lvl="0"/>
            <a:r>
              <a:rPr lang="en" sz="32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Where maladaptive emotions come </a:t>
            </a:r>
            <a:r>
              <a:rPr lang="en" sz="3200" b="0" dirty="0">
                <a:solidFill>
                  <a:schemeClr val="tx1"/>
                </a:solidFill>
                <a:latin typeface="Tahoma" panose="020B0604030504040204" pitchFamily="34" charset="0"/>
                <a:ea typeface="Tahoma" panose="020B0604030504040204" pitchFamily="34" charset="0"/>
                <a:cs typeface="Tahoma" panose="020B0604030504040204" pitchFamily="34" charset="0"/>
              </a:rPr>
              <a:t>from</a:t>
            </a:r>
            <a:br>
              <a:rPr lang="en" sz="3200" b="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 sz="3000" b="0" dirty="0">
                <a:solidFill>
                  <a:schemeClr val="tx1"/>
                </a:solidFill>
                <a:latin typeface="Tahoma" panose="020B0604030504040204" pitchFamily="34" charset="0"/>
                <a:ea typeface="Tahoma" panose="020B0604030504040204" pitchFamily="34" charset="0"/>
                <a:cs typeface="Tahoma" panose="020B0604030504040204" pitchFamily="34" charset="0"/>
              </a:rPr>
              <a:t>How we develop negative schemas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915" r="9075" b="8788"/>
          <a:stretch/>
        </p:blipFill>
        <p:spPr>
          <a:xfrm>
            <a:off x="0" y="-19050"/>
            <a:ext cx="4572000" cy="2787343"/>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4821" r="12223" b="22375"/>
          <a:stretch/>
        </p:blipFill>
        <p:spPr>
          <a:xfrm>
            <a:off x="0" y="2646373"/>
            <a:ext cx="4572000" cy="2516177"/>
          </a:xfrm>
          <a:prstGeom prst="rect">
            <a:avLst/>
          </a:prstGeom>
        </p:spPr>
      </p:pic>
      <p:sp>
        <p:nvSpPr>
          <p:cNvPr id="6" name="Google Shape;116;p18"/>
          <p:cNvSpPr txBox="1">
            <a:spLocks noGrp="1"/>
          </p:cNvSpPr>
          <p:nvPr>
            <p:ph type="sldNum" idx="12"/>
          </p:nvPr>
        </p:nvSpPr>
        <p:spPr>
          <a:xfrm>
            <a:off x="2514600" y="1733550"/>
            <a:ext cx="1905000" cy="182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3500" dirty="0">
              <a:effectLst>
                <a:outerShdw blurRad="38100" dist="38100" dir="2700000" algn="tl">
                  <a:srgbClr val="000000">
                    <a:alpha val="43137"/>
                  </a:srgbClr>
                </a:outerShdw>
              </a:effectLst>
            </a:endParaRPr>
          </a:p>
        </p:txBody>
      </p:sp>
      <p:sp>
        <p:nvSpPr>
          <p:cNvPr id="8" name="Google Shape;372;p36"/>
          <p:cNvSpPr/>
          <p:nvPr/>
        </p:nvSpPr>
        <p:spPr>
          <a:xfrm>
            <a:off x="2895600" y="2096165"/>
            <a:ext cx="1046166" cy="113063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121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Shape 90"/>
          <p:cNvSpPr txBox="1">
            <a:spLocks/>
          </p:cNvSpPr>
          <p:nvPr/>
        </p:nvSpPr>
        <p:spPr>
          <a:xfrm>
            <a:off x="4800600" y="2343150"/>
            <a:ext cx="4343400" cy="1159800"/>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1pPr>
            <a:lvl2pPr lvl="1">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2pPr>
            <a:lvl3pPr lvl="2">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3pPr>
            <a:lvl4pPr lvl="3">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4pPr>
            <a:lvl5pPr lvl="4">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5pPr>
            <a:lvl6pPr lvl="5">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6pPr>
            <a:lvl7pPr lvl="6">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7pPr>
            <a:lvl8pPr lvl="7">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8pPr>
            <a:lvl9pPr lvl="8">
              <a:lnSpc>
                <a:spcPct val="115000"/>
              </a:lnSpc>
              <a:spcBef>
                <a:spcPts val="0"/>
              </a:spcBef>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9pPr>
          </a:lstStyle>
          <a:p>
            <a:r>
              <a:rPr lang="en" sz="5500" dirty="0" smtClean="0">
                <a:solidFill>
                  <a:srgbClr val="FFC000"/>
                </a:solidFill>
                <a:latin typeface="Tahoma" panose="020B0604030504040204" pitchFamily="34" charset="0"/>
              </a:rPr>
              <a:t>Schemas:</a:t>
            </a:r>
          </a:p>
          <a:p>
            <a:r>
              <a:rPr lang="en" sz="2300" dirty="0" smtClean="0">
                <a:solidFill>
                  <a:schemeClr val="tx1">
                    <a:lumMod val="95000"/>
                    <a:lumOff val="5000"/>
                  </a:schemeClr>
                </a:solidFill>
                <a:latin typeface="Tahoma" panose="020B0604030504040204" pitchFamily="34" charset="0"/>
              </a:rPr>
              <a:t>Experiences we have become schemas (feelings, actions, beliefs)</a:t>
            </a:r>
          </a:p>
          <a:p>
            <a:endParaRPr lang="en" sz="5500" dirty="0">
              <a:solidFill>
                <a:srgbClr val="FFC000"/>
              </a:solidFill>
              <a:latin typeface="Barlow" panose="020B0604020202020204" charset="0"/>
            </a:endParaRPr>
          </a:p>
        </p:txBody>
      </p:sp>
      <p:sp>
        <p:nvSpPr>
          <p:cNvPr id="2" name="TextBox 1"/>
          <p:cNvSpPr txBox="1"/>
          <p:nvPr/>
        </p:nvSpPr>
        <p:spPr>
          <a:xfrm>
            <a:off x="4572000" y="2495550"/>
            <a:ext cx="4800600" cy="1107996"/>
          </a:xfrm>
          <a:prstGeom prst="rect">
            <a:avLst/>
          </a:prstGeom>
          <a:noFill/>
        </p:spPr>
        <p:txBody>
          <a:bodyPr wrap="square" rtlCol="0">
            <a:spAutoFit/>
          </a:bodyPr>
          <a:lstStyle/>
          <a:p>
            <a:pPr marL="342900" indent="-342900">
              <a:buClr>
                <a:srgbClr val="FFC000"/>
              </a:buClr>
              <a:buFont typeface="Arial" panose="020B0604020202020204" pitchFamily="34" charset="0"/>
              <a:buChar char="•"/>
            </a:pPr>
            <a:r>
              <a:rPr lang="en" sz="2200" dirty="0" smtClean="0">
                <a:solidFill>
                  <a:schemeClr val="tx1">
                    <a:lumMod val="95000"/>
                    <a:lumOff val="5000"/>
                  </a:schemeClr>
                </a:solidFill>
                <a:highlight>
                  <a:srgbClr val="FFFFFF"/>
                </a:highlight>
                <a:latin typeface="Tahoma" panose="020B0604030504040204" pitchFamily="34" charset="0"/>
                <a:ea typeface="Zilla Slab Light"/>
                <a:sym typeface="Zilla Slab Light"/>
              </a:rPr>
              <a:t>Develop </a:t>
            </a:r>
            <a:r>
              <a:rPr lang="en" sz="2200" dirty="0">
                <a:solidFill>
                  <a:schemeClr val="tx1">
                    <a:lumMod val="95000"/>
                    <a:lumOff val="5000"/>
                  </a:schemeClr>
                </a:solidFill>
                <a:highlight>
                  <a:srgbClr val="FFFFFF"/>
                </a:highlight>
                <a:latin typeface="Tahoma" panose="020B0604030504040204" pitchFamily="34" charset="0"/>
                <a:ea typeface="Zilla Slab Light"/>
                <a:sym typeface="Zilla Slab Light"/>
              </a:rPr>
              <a:t>while growing </a:t>
            </a:r>
            <a:r>
              <a:rPr lang="en" sz="2200" dirty="0" smtClean="0">
                <a:solidFill>
                  <a:schemeClr val="tx1">
                    <a:lumMod val="95000"/>
                    <a:lumOff val="5000"/>
                  </a:schemeClr>
                </a:solidFill>
                <a:highlight>
                  <a:srgbClr val="FFFFFF"/>
                </a:highlight>
                <a:latin typeface="Tahoma" panose="020B0604030504040204" pitchFamily="34" charset="0"/>
                <a:ea typeface="Zilla Slab Light"/>
                <a:sym typeface="Zilla Slab Light"/>
              </a:rPr>
              <a:t>up</a:t>
            </a:r>
          </a:p>
          <a:p>
            <a:pPr marL="342900" indent="-342900">
              <a:buClr>
                <a:srgbClr val="FFC000"/>
              </a:buClr>
              <a:buFont typeface="Arial" panose="020B0604020202020204" pitchFamily="34" charset="0"/>
              <a:buChar char="•"/>
            </a:pPr>
            <a:r>
              <a:rPr lang="en" sz="2200" dirty="0" smtClean="0">
                <a:solidFill>
                  <a:schemeClr val="tx1">
                    <a:lumMod val="95000"/>
                    <a:lumOff val="5000"/>
                  </a:schemeClr>
                </a:solidFill>
                <a:highlight>
                  <a:srgbClr val="FFFFFF"/>
                </a:highlight>
                <a:latin typeface="Tahoma" panose="020B0604030504040204" pitchFamily="34" charset="0"/>
                <a:ea typeface="Zilla Slab Light"/>
                <a:sym typeface="Zilla Slab Light"/>
              </a:rPr>
              <a:t>Triggered </a:t>
            </a:r>
            <a:r>
              <a:rPr lang="en" sz="2200" dirty="0">
                <a:solidFill>
                  <a:schemeClr val="tx1">
                    <a:lumMod val="95000"/>
                    <a:lumOff val="5000"/>
                  </a:schemeClr>
                </a:solidFill>
                <a:highlight>
                  <a:srgbClr val="FFFFFF"/>
                </a:highlight>
                <a:latin typeface="Tahoma" panose="020B0604030504040204" pitchFamily="34" charset="0"/>
                <a:ea typeface="Zilla Slab Light"/>
                <a:sym typeface="Zilla Slab Light"/>
              </a:rPr>
              <a:t>by current </a:t>
            </a:r>
            <a:r>
              <a:rPr lang="en" sz="2200" dirty="0" smtClean="0">
                <a:solidFill>
                  <a:schemeClr val="tx1">
                    <a:lumMod val="95000"/>
                    <a:lumOff val="5000"/>
                  </a:schemeClr>
                </a:solidFill>
                <a:highlight>
                  <a:srgbClr val="FFFFFF"/>
                </a:highlight>
                <a:latin typeface="Tahoma" panose="020B0604030504040204" pitchFamily="34" charset="0"/>
                <a:ea typeface="Zilla Slab Light"/>
                <a:sym typeface="Zilla Slab Light"/>
              </a:rPr>
              <a:t>events</a:t>
            </a:r>
            <a:endParaRPr lang="en" sz="2200" dirty="0">
              <a:solidFill>
                <a:schemeClr val="tx1">
                  <a:lumMod val="95000"/>
                  <a:lumOff val="5000"/>
                </a:schemeClr>
              </a:solidFill>
              <a:highlight>
                <a:srgbClr val="FFFFFF"/>
              </a:highlight>
              <a:latin typeface="Tahoma" panose="020B0604030504040204" pitchFamily="34" charset="0"/>
              <a:ea typeface="Zilla Slab Light"/>
              <a:sym typeface="Zilla Slab Light"/>
            </a:endParaRPr>
          </a:p>
          <a:p>
            <a:pPr marL="342900" indent="-342900">
              <a:buClr>
                <a:srgbClr val="FFC000"/>
              </a:buClr>
              <a:buFont typeface="Arial" panose="020B0604020202020204" pitchFamily="34" charset="0"/>
              <a:buChar char="•"/>
            </a:pPr>
            <a:r>
              <a:rPr lang="en" sz="2200" dirty="0" smtClean="0">
                <a:solidFill>
                  <a:schemeClr val="tx1">
                    <a:lumMod val="95000"/>
                    <a:lumOff val="5000"/>
                  </a:schemeClr>
                </a:solidFill>
                <a:highlight>
                  <a:srgbClr val="FFFFFF"/>
                </a:highlight>
                <a:latin typeface="Tahoma" panose="020B0604030504040204" pitchFamily="34" charset="0"/>
                <a:ea typeface="Zilla Slab Light"/>
                <a:sym typeface="Zilla Slab Light"/>
              </a:rPr>
              <a:t>Lead </a:t>
            </a:r>
            <a:r>
              <a:rPr lang="en" sz="2200" dirty="0">
                <a:solidFill>
                  <a:schemeClr val="tx1">
                    <a:lumMod val="95000"/>
                    <a:lumOff val="5000"/>
                  </a:schemeClr>
                </a:solidFill>
                <a:highlight>
                  <a:srgbClr val="FFFFFF"/>
                </a:highlight>
                <a:latin typeface="Tahoma" panose="020B0604030504040204" pitchFamily="34" charset="0"/>
                <a:ea typeface="Zilla Slab Light"/>
                <a:sym typeface="Zilla Slab Light"/>
              </a:rPr>
              <a:t>to maladaptive reactions</a:t>
            </a:r>
            <a:endParaRPr lang="en-US" sz="2200" dirty="0">
              <a:solidFill>
                <a:schemeClr val="tx1">
                  <a:lumMod val="95000"/>
                  <a:lumOff val="5000"/>
                </a:schemeClr>
              </a:solidFill>
              <a:latin typeface="Tahoma" panose="020B060403050404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3333"/>
          <a:stretch/>
        </p:blipFill>
        <p:spPr>
          <a:xfrm>
            <a:off x="0" y="3810"/>
            <a:ext cx="4572000" cy="5143500"/>
          </a:xfrm>
          <a:prstGeom prst="rect">
            <a:avLst/>
          </a:prstGeom>
        </p:spPr>
      </p:pic>
    </p:spTree>
    <p:extLst>
      <p:ext uri="{BB962C8B-B14F-4D97-AF65-F5344CB8AC3E}">
        <p14:creationId xmlns:p14="http://schemas.microsoft.com/office/powerpoint/2010/main" val="61287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4648200" y="205975"/>
            <a:ext cx="44196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800" b="0" dirty="0" smtClean="0">
                <a:solidFill>
                  <a:schemeClr val="tx1">
                    <a:lumMod val="95000"/>
                    <a:lumOff val="5000"/>
                  </a:schemeClr>
                </a:solidFill>
                <a:latin typeface="Tahoma" panose="020B0604030504040204" pitchFamily="34" charset="0"/>
                <a:cs typeface="MV Boli" panose="02000500030200090000" pitchFamily="2" charset="0"/>
              </a:rPr>
              <a:t>Two Main Conflicts</a:t>
            </a:r>
            <a:endParaRPr sz="3800" b="0" dirty="0">
              <a:solidFill>
                <a:schemeClr val="tx1">
                  <a:lumMod val="95000"/>
                  <a:lumOff val="5000"/>
                </a:schemeClr>
              </a:solidFill>
              <a:latin typeface="Tahoma" panose="020B0604030504040204" pitchFamily="34" charset="0"/>
              <a:cs typeface="MV Boli" panose="02000500030200090000" pitchFamily="2" charset="0"/>
            </a:endParaRPr>
          </a:p>
        </p:txBody>
      </p:sp>
      <p:sp>
        <p:nvSpPr>
          <p:cNvPr id="187" name="Shape 187"/>
          <p:cNvSpPr txBox="1">
            <a:spLocks noGrp="1"/>
          </p:cNvSpPr>
          <p:nvPr>
            <p:ph type="body" idx="4294967295"/>
          </p:nvPr>
        </p:nvSpPr>
        <p:spPr>
          <a:xfrm>
            <a:off x="4630332" y="1242149"/>
            <a:ext cx="4495800" cy="2651125"/>
          </a:xfrm>
          <a:prstGeom prst="rect">
            <a:avLst/>
          </a:prstGeom>
        </p:spPr>
        <p:txBody>
          <a:bodyPr spcFirstLastPara="1" wrap="square" lIns="91425" tIns="91425" rIns="91425" bIns="91425" anchor="t" anchorCtr="0">
            <a:noAutofit/>
          </a:bodyPr>
          <a:lstStyle/>
          <a:p>
            <a:pPr marL="0" indent="0">
              <a:spcBef>
                <a:spcPts val="400"/>
              </a:spcBef>
              <a:buClr>
                <a:schemeClr val="accent1">
                  <a:lumMod val="50000"/>
                </a:schemeClr>
              </a:buClr>
              <a:buNone/>
            </a:pPr>
            <a:r>
              <a:rPr lang="en-US" sz="35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Attachment</a:t>
            </a:r>
          </a:p>
          <a:p>
            <a:pPr indent="-457200">
              <a:spcBef>
                <a:spcPts val="400"/>
              </a:spcBef>
              <a:buClr>
                <a:srgbClr val="FFC000"/>
              </a:buClr>
              <a:buFont typeface="Courier New" panose="02070309020205020404" pitchFamily="49" charset="0"/>
              <a:buChar char="o"/>
            </a:pPr>
            <a:r>
              <a:rPr lang="en-US" sz="2800" dirty="0" smtClean="0">
                <a:solidFill>
                  <a:srgbClr val="FFC000"/>
                </a:solidFill>
                <a:latin typeface="Tahoma" panose="020B0604030504040204" pitchFamily="34" charset="0"/>
                <a:ea typeface="Tahoma" panose="020B0604030504040204" pitchFamily="34" charset="0"/>
                <a:cs typeface="Tahoma" panose="020B0604030504040204" pitchFamily="34" charset="0"/>
              </a:rPr>
              <a:t>Pursuer/ </a:t>
            </a:r>
            <a:r>
              <a:rPr lang="en-US" sz="2800"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Distancer</a:t>
            </a:r>
            <a:endParaRPr lang="en-US" sz="2800" dirty="0" smtClean="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0" indent="0">
              <a:spcBef>
                <a:spcPts val="400"/>
              </a:spcBef>
              <a:buClr>
                <a:schemeClr val="accent1">
                  <a:lumMod val="50000"/>
                </a:schemeClr>
              </a:buClr>
              <a:buNone/>
            </a:pPr>
            <a:r>
              <a:rPr lang="en-US" sz="35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Identity</a:t>
            </a:r>
          </a:p>
          <a:p>
            <a:pPr indent="-457200">
              <a:spcBef>
                <a:spcPts val="400"/>
              </a:spcBef>
              <a:buClr>
                <a:srgbClr val="FFC000"/>
              </a:buClr>
              <a:buFont typeface="Courier New" panose="02070309020205020404" pitchFamily="49" charset="0"/>
              <a:buChar char="o"/>
            </a:pPr>
            <a:r>
              <a:rPr lang="en-US" sz="2800" dirty="0" smtClean="0">
                <a:solidFill>
                  <a:srgbClr val="FFC000"/>
                </a:solidFill>
                <a:latin typeface="Tahoma" panose="020B0604030504040204" pitchFamily="34" charset="0"/>
                <a:ea typeface="Tahoma" panose="020B0604030504040204" pitchFamily="34" charset="0"/>
                <a:cs typeface="Tahoma" panose="020B0604030504040204" pitchFamily="34" charset="0"/>
              </a:rPr>
              <a:t>Dominant/ Submissive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837"/>
          <a:stretch/>
        </p:blipFill>
        <p:spPr>
          <a:xfrm>
            <a:off x="0" y="-19050"/>
            <a:ext cx="4572000" cy="265202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1750"/>
          <a:stretch/>
        </p:blipFill>
        <p:spPr>
          <a:xfrm>
            <a:off x="0" y="2632975"/>
            <a:ext cx="4572000" cy="2510525"/>
          </a:xfrm>
          <a:prstGeom prst="rect">
            <a:avLst/>
          </a:prstGeom>
        </p:spPr>
      </p:pic>
      <p:sp>
        <p:nvSpPr>
          <p:cNvPr id="6" name="Google Shape;116;p18"/>
          <p:cNvSpPr txBox="1">
            <a:spLocks noGrp="1"/>
          </p:cNvSpPr>
          <p:nvPr>
            <p:ph type="sldNum" idx="12"/>
          </p:nvPr>
        </p:nvSpPr>
        <p:spPr>
          <a:xfrm>
            <a:off x="1143000" y="1718575"/>
            <a:ext cx="1905000" cy="182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3500" dirty="0">
              <a:effectLst>
                <a:outerShdw blurRad="38100" dist="38100" dir="2700000" algn="tl">
                  <a:srgbClr val="000000">
                    <a:alpha val="43137"/>
                  </a:srgbClr>
                </a:outerShdw>
              </a:effectLst>
            </a:endParaRPr>
          </a:p>
        </p:txBody>
      </p:sp>
      <p:sp>
        <p:nvSpPr>
          <p:cNvPr id="7" name="Google Shape;372;p36"/>
          <p:cNvSpPr/>
          <p:nvPr/>
        </p:nvSpPr>
        <p:spPr>
          <a:xfrm>
            <a:off x="1524000" y="2081190"/>
            <a:ext cx="1046166" cy="113063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17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7">
                                            <p:txEl>
                                              <p:pRg st="0" end="0"/>
                                            </p:txEl>
                                          </p:spTgt>
                                        </p:tgtEl>
                                        <p:attrNameLst>
                                          <p:attrName>style.visibility</p:attrName>
                                        </p:attrNameLst>
                                      </p:cBhvr>
                                      <p:to>
                                        <p:strVal val="visible"/>
                                      </p:to>
                                    </p:set>
                                    <p:animEffect transition="in" filter="fade">
                                      <p:cBhvr>
                                        <p:cTn id="7" dur="1000"/>
                                        <p:tgtEl>
                                          <p:spTgt spid="187">
                                            <p:txEl>
                                              <p:pRg st="0" end="0"/>
                                            </p:txEl>
                                          </p:spTgt>
                                        </p:tgtEl>
                                      </p:cBhvr>
                                    </p:animEffect>
                                    <p:anim calcmode="lin" valueType="num">
                                      <p:cBhvr>
                                        <p:cTn id="8" dur="1000" fill="hold"/>
                                        <p:tgtEl>
                                          <p:spTgt spid="1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7">
                                            <p:txEl>
                                              <p:pRg st="1" end="1"/>
                                            </p:txEl>
                                          </p:spTgt>
                                        </p:tgtEl>
                                        <p:attrNameLst>
                                          <p:attrName>style.visibility</p:attrName>
                                        </p:attrNameLst>
                                      </p:cBhvr>
                                      <p:to>
                                        <p:strVal val="visible"/>
                                      </p:to>
                                    </p:set>
                                    <p:animEffect transition="in" filter="fade">
                                      <p:cBhvr>
                                        <p:cTn id="14" dur="1000"/>
                                        <p:tgtEl>
                                          <p:spTgt spid="187">
                                            <p:txEl>
                                              <p:pRg st="1" end="1"/>
                                            </p:txEl>
                                          </p:spTgt>
                                        </p:tgtEl>
                                      </p:cBhvr>
                                    </p:animEffect>
                                    <p:anim calcmode="lin" valueType="num">
                                      <p:cBhvr>
                                        <p:cTn id="15" dur="1000" fill="hold"/>
                                        <p:tgtEl>
                                          <p:spTgt spid="18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7">
                                            <p:txEl>
                                              <p:pRg st="2" end="2"/>
                                            </p:txEl>
                                          </p:spTgt>
                                        </p:tgtEl>
                                        <p:attrNameLst>
                                          <p:attrName>style.visibility</p:attrName>
                                        </p:attrNameLst>
                                      </p:cBhvr>
                                      <p:to>
                                        <p:strVal val="visible"/>
                                      </p:to>
                                    </p:set>
                                    <p:animEffect transition="in" filter="fade">
                                      <p:cBhvr>
                                        <p:cTn id="21" dur="1000"/>
                                        <p:tgtEl>
                                          <p:spTgt spid="187">
                                            <p:txEl>
                                              <p:pRg st="2" end="2"/>
                                            </p:txEl>
                                          </p:spTgt>
                                        </p:tgtEl>
                                      </p:cBhvr>
                                    </p:animEffect>
                                    <p:anim calcmode="lin" valueType="num">
                                      <p:cBhvr>
                                        <p:cTn id="22" dur="1000" fill="hold"/>
                                        <p:tgtEl>
                                          <p:spTgt spid="18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7">
                                            <p:txEl>
                                              <p:pRg st="3" end="3"/>
                                            </p:txEl>
                                          </p:spTgt>
                                        </p:tgtEl>
                                        <p:attrNameLst>
                                          <p:attrName>style.visibility</p:attrName>
                                        </p:attrNameLst>
                                      </p:cBhvr>
                                      <p:to>
                                        <p:strVal val="visible"/>
                                      </p:to>
                                    </p:set>
                                    <p:animEffect transition="in" filter="fade">
                                      <p:cBhvr>
                                        <p:cTn id="28" dur="1000"/>
                                        <p:tgtEl>
                                          <p:spTgt spid="187">
                                            <p:txEl>
                                              <p:pRg st="3" end="3"/>
                                            </p:txEl>
                                          </p:spTgt>
                                        </p:tgtEl>
                                      </p:cBhvr>
                                    </p:animEffect>
                                    <p:anim calcmode="lin" valueType="num">
                                      <p:cBhvr>
                                        <p:cTn id="29" dur="1000" fill="hold"/>
                                        <p:tgtEl>
                                          <p:spTgt spid="18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8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095" r="20932"/>
          <a:stretch/>
        </p:blipFill>
        <p:spPr>
          <a:xfrm>
            <a:off x="0" y="-9617"/>
            <a:ext cx="4635695" cy="5153117"/>
          </a:xfrm>
          <a:prstGeom prst="rect">
            <a:avLst/>
          </a:prstGeom>
        </p:spPr>
      </p:pic>
      <p:sp>
        <p:nvSpPr>
          <p:cNvPr id="187" name="Shape 187"/>
          <p:cNvSpPr txBox="1">
            <a:spLocks noGrp="1"/>
          </p:cNvSpPr>
          <p:nvPr>
            <p:ph type="body" idx="4294967295"/>
          </p:nvPr>
        </p:nvSpPr>
        <p:spPr>
          <a:xfrm>
            <a:off x="4572000" y="971550"/>
            <a:ext cx="4495800" cy="2651125"/>
          </a:xfrm>
          <a:prstGeom prst="rect">
            <a:avLst/>
          </a:prstGeom>
        </p:spPr>
        <p:txBody>
          <a:bodyPr spcFirstLastPara="1" wrap="square" lIns="91425" tIns="91425" rIns="91425" bIns="91425" anchor="t" anchorCtr="0">
            <a:noAutofit/>
          </a:bodyPr>
          <a:lstStyle/>
          <a:p>
            <a:pPr marL="285750" indent="-285750">
              <a:spcBef>
                <a:spcPts val="400"/>
              </a:spcBef>
              <a:buClr>
                <a:srgbClr val="FFC000"/>
              </a:buClr>
              <a:buFont typeface="Arial" panose="020B0604020202020204" pitchFamily="34" charset="0"/>
              <a:buChar char="•"/>
            </a:pPr>
            <a:r>
              <a:rPr lang="en-US" sz="1800" dirty="0" smtClean="0">
                <a:solidFill>
                  <a:srgbClr val="151515"/>
                </a:solidFill>
                <a:latin typeface="Tahoma" panose="020B0604030504040204" pitchFamily="34" charset="0"/>
                <a:ea typeface="Tahoma" panose="020B0604030504040204" pitchFamily="34" charset="0"/>
                <a:cs typeface="Tahoma" panose="020B0604030504040204" pitchFamily="34" charset="0"/>
              </a:rPr>
              <a:t>Both </a:t>
            </a:r>
            <a:r>
              <a:rPr lang="en-US" sz="1800" dirty="0">
                <a:solidFill>
                  <a:srgbClr val="151515"/>
                </a:solidFill>
                <a:latin typeface="Tahoma" panose="020B0604030504040204" pitchFamily="34" charset="0"/>
                <a:ea typeface="Tahoma" panose="020B0604030504040204" pitchFamily="34" charset="0"/>
                <a:cs typeface="Tahoma" panose="020B0604030504040204" pitchFamily="34" charset="0"/>
              </a:rPr>
              <a:t>partners </a:t>
            </a:r>
            <a:r>
              <a:rPr lang="en-US" sz="1800" dirty="0" smtClean="0">
                <a:solidFill>
                  <a:srgbClr val="151515"/>
                </a:solidFill>
                <a:latin typeface="Tahoma" panose="020B0604030504040204" pitchFamily="34" charset="0"/>
                <a:ea typeface="Tahoma" panose="020B0604030504040204" pitchFamily="34" charset="0"/>
                <a:cs typeface="Tahoma" panose="020B0604030504040204" pitchFamily="34" charset="0"/>
              </a:rPr>
              <a:t>push </a:t>
            </a:r>
            <a:r>
              <a:rPr lang="en-US" sz="1800" dirty="0">
                <a:solidFill>
                  <a:srgbClr val="151515"/>
                </a:solidFill>
                <a:latin typeface="Tahoma" panose="020B0604030504040204" pitchFamily="34" charset="0"/>
                <a:ea typeface="Tahoma" panose="020B0604030504040204" pitchFamily="34" charset="0"/>
                <a:cs typeface="Tahoma" panose="020B0604030504040204" pitchFamily="34" charset="0"/>
              </a:rPr>
              <a:t>or provoke </a:t>
            </a:r>
            <a:r>
              <a:rPr lang="en-US" sz="1800" dirty="0" smtClean="0">
                <a:solidFill>
                  <a:srgbClr val="151515"/>
                </a:solidFill>
                <a:latin typeface="Tahoma" panose="020B0604030504040204" pitchFamily="34" charset="0"/>
                <a:ea typeface="Tahoma" panose="020B0604030504040204" pitchFamily="34" charset="0"/>
                <a:cs typeface="Tahoma" panose="020B0604030504040204" pitchFamily="34" charset="0"/>
              </a:rPr>
              <a:t>in </a:t>
            </a:r>
            <a:r>
              <a:rPr lang="en-US" sz="1800" dirty="0">
                <a:solidFill>
                  <a:srgbClr val="151515"/>
                </a:solidFill>
                <a:latin typeface="Tahoma" panose="020B0604030504040204" pitchFamily="34" charset="0"/>
                <a:ea typeface="Tahoma" panose="020B0604030504040204" pitchFamily="34" charset="0"/>
                <a:cs typeface="Tahoma" panose="020B0604030504040204" pitchFamily="34" charset="0"/>
              </a:rPr>
              <a:t>ways that encourage </a:t>
            </a:r>
            <a:r>
              <a:rPr lang="en-US" sz="1800" dirty="0" smtClean="0">
                <a:solidFill>
                  <a:srgbClr val="151515"/>
                </a:solidFill>
                <a:latin typeface="Tahoma" panose="020B0604030504040204" pitchFamily="34" charset="0"/>
                <a:ea typeface="Tahoma" panose="020B0604030504040204" pitchFamily="34" charset="0"/>
                <a:cs typeface="Tahoma" panose="020B0604030504040204" pitchFamily="34" charset="0"/>
              </a:rPr>
              <a:t>the other person </a:t>
            </a:r>
            <a:r>
              <a:rPr lang="en-US" sz="1800" dirty="0">
                <a:solidFill>
                  <a:srgbClr val="151515"/>
                </a:solidFill>
                <a:latin typeface="Tahoma" panose="020B0604030504040204" pitchFamily="34" charset="0"/>
                <a:ea typeface="Tahoma" panose="020B0604030504040204" pitchFamily="34" charset="0"/>
                <a:cs typeface="Tahoma" panose="020B0604030504040204" pitchFamily="34" charset="0"/>
              </a:rPr>
              <a:t>to play the other half of </a:t>
            </a:r>
            <a:r>
              <a:rPr lang="en-US" sz="1800" dirty="0" smtClean="0">
                <a:solidFill>
                  <a:srgbClr val="151515"/>
                </a:solidFill>
                <a:latin typeface="Tahoma" panose="020B0604030504040204" pitchFamily="34" charset="0"/>
                <a:ea typeface="Tahoma" panose="020B0604030504040204" pitchFamily="34" charset="0"/>
                <a:cs typeface="Tahoma" panose="020B0604030504040204" pitchFamily="34" charset="0"/>
              </a:rPr>
              <a:t>old</a:t>
            </a:r>
            <a:r>
              <a:rPr lang="en-US" sz="1800" dirty="0">
                <a:solidFill>
                  <a:srgbClr val="151515"/>
                </a:solidFill>
                <a:latin typeface="Tahoma" panose="020B0604030504040204" pitchFamily="34" charset="0"/>
                <a:ea typeface="Tahoma" panose="020B0604030504040204" pitchFamily="34" charset="0"/>
                <a:cs typeface="Tahoma" panose="020B0604030504040204" pitchFamily="34" charset="0"/>
              </a:rPr>
              <a:t>, familiar dynamics. </a:t>
            </a:r>
            <a:endParaRPr lang="en-US" sz="1800" dirty="0" smtClean="0">
              <a:solidFill>
                <a:srgbClr val="151515"/>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400"/>
              </a:spcBef>
              <a:buClr>
                <a:srgbClr val="FFC000"/>
              </a:buClr>
              <a:buFont typeface="Arial" panose="020B0604020202020204" pitchFamily="34" charset="0"/>
              <a:buChar char="•"/>
            </a:pPr>
            <a:endParaRPr lang="en-US" sz="1000" dirty="0" smtClean="0">
              <a:solidFill>
                <a:srgbClr val="151515"/>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400"/>
              </a:spcBef>
              <a:buClr>
                <a:srgbClr val="FFC000"/>
              </a:buClr>
              <a:buFont typeface="Arial" panose="020B0604020202020204" pitchFamily="34" charset="0"/>
              <a:buChar char="•"/>
            </a:pPr>
            <a:r>
              <a:rPr lang="en-US" sz="1800" dirty="0" smtClean="0">
                <a:solidFill>
                  <a:srgbClr val="151515"/>
                </a:solidFill>
                <a:latin typeface="Tahoma" panose="020B0604030504040204" pitchFamily="34" charset="0"/>
                <a:ea typeface="Tahoma" panose="020B0604030504040204" pitchFamily="34" charset="0"/>
                <a:cs typeface="Tahoma" panose="020B0604030504040204" pitchFamily="34" charset="0"/>
              </a:rPr>
              <a:t>Relationship starts </a:t>
            </a:r>
            <a:r>
              <a:rPr lang="en-US" sz="1800" dirty="0">
                <a:solidFill>
                  <a:srgbClr val="151515"/>
                </a:solidFill>
                <a:latin typeface="Tahoma" panose="020B0604030504040204" pitchFamily="34" charset="0"/>
                <a:ea typeface="Tahoma" panose="020B0604030504040204" pitchFamily="34" charset="0"/>
                <a:cs typeface="Tahoma" panose="020B0604030504040204" pitchFamily="34" charset="0"/>
              </a:rPr>
              <a:t>to look </a:t>
            </a:r>
            <a:r>
              <a:rPr lang="en-US" sz="1800" dirty="0" smtClean="0">
                <a:solidFill>
                  <a:srgbClr val="151515"/>
                </a:solidFill>
                <a:latin typeface="Tahoma" panose="020B0604030504040204" pitchFamily="34" charset="0"/>
                <a:ea typeface="Tahoma" panose="020B0604030504040204" pitchFamily="34" charset="0"/>
                <a:cs typeface="Tahoma" panose="020B0604030504040204" pitchFamily="34" charset="0"/>
              </a:rPr>
              <a:t>more like </a:t>
            </a:r>
            <a:r>
              <a:rPr lang="en-US" sz="1800" dirty="0">
                <a:solidFill>
                  <a:srgbClr val="151515"/>
                </a:solidFill>
                <a:latin typeface="Tahoma" panose="020B0604030504040204" pitchFamily="34" charset="0"/>
                <a:ea typeface="Tahoma" panose="020B0604030504040204" pitchFamily="34" charset="0"/>
                <a:cs typeface="Tahoma" panose="020B0604030504040204" pitchFamily="34" charset="0"/>
              </a:rPr>
              <a:t>those of their </a:t>
            </a:r>
            <a:r>
              <a:rPr lang="en-US" sz="1800" dirty="0" smtClean="0">
                <a:solidFill>
                  <a:srgbClr val="151515"/>
                </a:solidFill>
                <a:latin typeface="Tahoma" panose="020B0604030504040204" pitchFamily="34" charset="0"/>
                <a:ea typeface="Tahoma" panose="020B0604030504040204" pitchFamily="34" charset="0"/>
                <a:cs typeface="Tahoma" panose="020B0604030504040204" pitchFamily="34" charset="0"/>
              </a:rPr>
              <a:t>past.</a:t>
            </a:r>
          </a:p>
          <a:p>
            <a:pPr marL="285750" indent="-285750">
              <a:spcBef>
                <a:spcPts val="400"/>
              </a:spcBef>
              <a:buClr>
                <a:srgbClr val="FFC000"/>
              </a:buClr>
              <a:buFont typeface="Arial" panose="020B0604020202020204" pitchFamily="34" charset="0"/>
              <a:buChar char="•"/>
            </a:pPr>
            <a:endParaRPr lang="en-US" sz="1000" dirty="0" smtClean="0">
              <a:solidFill>
                <a:srgbClr val="151515"/>
              </a:solidFill>
              <a:latin typeface="Tahoma" panose="020B0604030504040204" pitchFamily="34" charset="0"/>
              <a:ea typeface="Tahoma" panose="020B0604030504040204" pitchFamily="34" charset="0"/>
              <a:cs typeface="Tahoma" panose="020B0604030504040204" pitchFamily="34" charset="0"/>
            </a:endParaRPr>
          </a:p>
          <a:p>
            <a:pPr marL="285750" indent="-285750">
              <a:spcBef>
                <a:spcPts val="400"/>
              </a:spcBef>
              <a:buClr>
                <a:srgbClr val="FFC000"/>
              </a:buClr>
              <a:buFont typeface="Arial" panose="020B0604020202020204" pitchFamily="34" charset="0"/>
              <a:buChar char="•"/>
            </a:pPr>
            <a:r>
              <a:rPr lang="en-US" sz="1800" dirty="0" smtClean="0">
                <a:solidFill>
                  <a:srgbClr val="151515"/>
                </a:solidFill>
                <a:latin typeface="Tahoma" panose="020B0604030504040204" pitchFamily="34" charset="0"/>
                <a:ea typeface="Tahoma" panose="020B0604030504040204" pitchFamily="34" charset="0"/>
                <a:cs typeface="Tahoma" panose="020B0604030504040204" pitchFamily="34" charset="0"/>
              </a:rPr>
              <a:t>Reinforces </a:t>
            </a:r>
            <a:r>
              <a:rPr lang="en-US" sz="1800" dirty="0">
                <a:solidFill>
                  <a:srgbClr val="151515"/>
                </a:solidFill>
                <a:latin typeface="Tahoma" panose="020B0604030504040204" pitchFamily="34" charset="0"/>
                <a:ea typeface="Tahoma" panose="020B0604030504040204" pitchFamily="34" charset="0"/>
                <a:cs typeface="Tahoma" panose="020B0604030504040204" pitchFamily="34" charset="0"/>
              </a:rPr>
              <a:t>each partner’s working model, confirming what they already believe about love and </a:t>
            </a:r>
            <a:r>
              <a:rPr lang="en-US" sz="1800" dirty="0" smtClean="0">
                <a:solidFill>
                  <a:srgbClr val="151515"/>
                </a:solidFill>
                <a:latin typeface="Tahoma" panose="020B0604030504040204" pitchFamily="34" charset="0"/>
                <a:ea typeface="Tahoma" panose="020B0604030504040204" pitchFamily="34" charset="0"/>
                <a:cs typeface="Tahoma" panose="020B0604030504040204" pitchFamily="34" charset="0"/>
              </a:rPr>
              <a:t>relationships.</a:t>
            </a:r>
            <a:endParaRPr sz="1800" dirty="0">
              <a:solidFill>
                <a:srgbClr val="151515"/>
              </a:solidFill>
              <a:latin typeface="Tahoma" panose="020B0604030504040204" pitchFamily="34" charset="0"/>
              <a:ea typeface="Tahoma" panose="020B0604030504040204" pitchFamily="34" charset="0"/>
              <a:cs typeface="Tahoma" panose="020B0604030504040204" pitchFamily="34" charset="0"/>
            </a:endParaRPr>
          </a:p>
        </p:txBody>
      </p:sp>
      <p:sp>
        <p:nvSpPr>
          <p:cNvPr id="12" name="Shape 186"/>
          <p:cNvSpPr txBox="1">
            <a:spLocks noGrp="1"/>
          </p:cNvSpPr>
          <p:nvPr>
            <p:ph type="title"/>
          </p:nvPr>
        </p:nvSpPr>
        <p:spPr>
          <a:xfrm>
            <a:off x="4620454" y="133350"/>
            <a:ext cx="4523545"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500" b="0" dirty="0" smtClean="0">
                <a:solidFill>
                  <a:schemeClr val="tx1"/>
                </a:solidFill>
                <a:latin typeface="Tahoma" panose="020B0604030504040204" pitchFamily="34" charset="0"/>
                <a:cs typeface="MV Boli" panose="02000500030200090000" pitchFamily="2" charset="0"/>
              </a:rPr>
              <a:t>Perpetuating Cycles</a:t>
            </a:r>
            <a:endParaRPr sz="3500" b="0" dirty="0">
              <a:solidFill>
                <a:schemeClr val="tx1"/>
              </a:solidFill>
              <a:latin typeface="Tahoma" panose="020B0604030504040204" pitchFamily="34" charset="0"/>
              <a:cs typeface="MV Boli" panose="02000500030200090000" pitchFamily="2" charset="0"/>
            </a:endParaRPr>
          </a:p>
        </p:txBody>
      </p:sp>
      <p:sp>
        <p:nvSpPr>
          <p:cNvPr id="14" name="Freeform 13"/>
          <p:cNvSpPr/>
          <p:nvPr/>
        </p:nvSpPr>
        <p:spPr>
          <a:xfrm>
            <a:off x="1193350" y="1123950"/>
            <a:ext cx="2087891" cy="1131570"/>
          </a:xfrm>
          <a:custGeom>
            <a:avLst/>
            <a:gdLst>
              <a:gd name="connsiteX0" fmla="*/ 0 w 2087891"/>
              <a:gd name="connsiteY0" fmla="*/ 807720 h 853440"/>
              <a:gd name="connsiteX1" fmla="*/ 22860 w 2087891"/>
              <a:gd name="connsiteY1" fmla="*/ 701040 h 853440"/>
              <a:gd name="connsiteX2" fmla="*/ 38100 w 2087891"/>
              <a:gd name="connsiteY2" fmla="*/ 655320 h 853440"/>
              <a:gd name="connsiteX3" fmla="*/ 45720 w 2087891"/>
              <a:gd name="connsiteY3" fmla="*/ 632460 h 853440"/>
              <a:gd name="connsiteX4" fmla="*/ 53340 w 2087891"/>
              <a:gd name="connsiteY4" fmla="*/ 609600 h 853440"/>
              <a:gd name="connsiteX5" fmla="*/ 60960 w 2087891"/>
              <a:gd name="connsiteY5" fmla="*/ 579120 h 853440"/>
              <a:gd name="connsiteX6" fmla="*/ 76200 w 2087891"/>
              <a:gd name="connsiteY6" fmla="*/ 518160 h 853440"/>
              <a:gd name="connsiteX7" fmla="*/ 106680 w 2087891"/>
              <a:gd name="connsiteY7" fmla="*/ 472440 h 853440"/>
              <a:gd name="connsiteX8" fmla="*/ 129540 w 2087891"/>
              <a:gd name="connsiteY8" fmla="*/ 426720 h 853440"/>
              <a:gd name="connsiteX9" fmla="*/ 144780 w 2087891"/>
              <a:gd name="connsiteY9" fmla="*/ 381000 h 853440"/>
              <a:gd name="connsiteX10" fmla="*/ 167640 w 2087891"/>
              <a:gd name="connsiteY10" fmla="*/ 358140 h 853440"/>
              <a:gd name="connsiteX11" fmla="*/ 198120 w 2087891"/>
              <a:gd name="connsiteY11" fmla="*/ 312420 h 853440"/>
              <a:gd name="connsiteX12" fmla="*/ 213360 w 2087891"/>
              <a:gd name="connsiteY12" fmla="*/ 281940 h 853440"/>
              <a:gd name="connsiteX13" fmla="*/ 236220 w 2087891"/>
              <a:gd name="connsiteY13" fmla="*/ 266700 h 853440"/>
              <a:gd name="connsiteX14" fmla="*/ 281940 w 2087891"/>
              <a:gd name="connsiteY14" fmla="*/ 220980 h 853440"/>
              <a:gd name="connsiteX15" fmla="*/ 304800 w 2087891"/>
              <a:gd name="connsiteY15" fmla="*/ 198120 h 853440"/>
              <a:gd name="connsiteX16" fmla="*/ 350520 w 2087891"/>
              <a:gd name="connsiteY16" fmla="*/ 167640 h 853440"/>
              <a:gd name="connsiteX17" fmla="*/ 373380 w 2087891"/>
              <a:gd name="connsiteY17" fmla="*/ 160020 h 853440"/>
              <a:gd name="connsiteX18" fmla="*/ 396240 w 2087891"/>
              <a:gd name="connsiteY18" fmla="*/ 144780 h 853440"/>
              <a:gd name="connsiteX19" fmla="*/ 449580 w 2087891"/>
              <a:gd name="connsiteY19" fmla="*/ 129540 h 853440"/>
              <a:gd name="connsiteX20" fmla="*/ 472440 w 2087891"/>
              <a:gd name="connsiteY20" fmla="*/ 114300 h 853440"/>
              <a:gd name="connsiteX21" fmla="*/ 495300 w 2087891"/>
              <a:gd name="connsiteY21" fmla="*/ 106680 h 853440"/>
              <a:gd name="connsiteX22" fmla="*/ 518160 w 2087891"/>
              <a:gd name="connsiteY22" fmla="*/ 91440 h 853440"/>
              <a:gd name="connsiteX23" fmla="*/ 548640 w 2087891"/>
              <a:gd name="connsiteY23" fmla="*/ 83820 h 853440"/>
              <a:gd name="connsiteX24" fmla="*/ 579120 w 2087891"/>
              <a:gd name="connsiteY24" fmla="*/ 68580 h 853440"/>
              <a:gd name="connsiteX25" fmla="*/ 640080 w 2087891"/>
              <a:gd name="connsiteY25" fmla="*/ 53340 h 853440"/>
              <a:gd name="connsiteX26" fmla="*/ 670560 w 2087891"/>
              <a:gd name="connsiteY26" fmla="*/ 45720 h 853440"/>
              <a:gd name="connsiteX27" fmla="*/ 716280 w 2087891"/>
              <a:gd name="connsiteY27" fmla="*/ 30480 h 853440"/>
              <a:gd name="connsiteX28" fmla="*/ 792480 w 2087891"/>
              <a:gd name="connsiteY28" fmla="*/ 22860 h 853440"/>
              <a:gd name="connsiteX29" fmla="*/ 830580 w 2087891"/>
              <a:gd name="connsiteY29" fmla="*/ 15240 h 853440"/>
              <a:gd name="connsiteX30" fmla="*/ 929640 w 2087891"/>
              <a:gd name="connsiteY30" fmla="*/ 0 h 853440"/>
              <a:gd name="connsiteX31" fmla="*/ 1348740 w 2087891"/>
              <a:gd name="connsiteY31" fmla="*/ 7620 h 853440"/>
              <a:gd name="connsiteX32" fmla="*/ 1371600 w 2087891"/>
              <a:gd name="connsiteY32" fmla="*/ 15240 h 853440"/>
              <a:gd name="connsiteX33" fmla="*/ 1455420 w 2087891"/>
              <a:gd name="connsiteY33" fmla="*/ 38100 h 853440"/>
              <a:gd name="connsiteX34" fmla="*/ 1478280 w 2087891"/>
              <a:gd name="connsiteY34" fmla="*/ 45720 h 853440"/>
              <a:gd name="connsiteX35" fmla="*/ 1501140 w 2087891"/>
              <a:gd name="connsiteY35" fmla="*/ 60960 h 853440"/>
              <a:gd name="connsiteX36" fmla="*/ 1546860 w 2087891"/>
              <a:gd name="connsiteY36" fmla="*/ 76200 h 853440"/>
              <a:gd name="connsiteX37" fmla="*/ 1569720 w 2087891"/>
              <a:gd name="connsiteY37" fmla="*/ 91440 h 853440"/>
              <a:gd name="connsiteX38" fmla="*/ 1630680 w 2087891"/>
              <a:gd name="connsiteY38" fmla="*/ 121920 h 853440"/>
              <a:gd name="connsiteX39" fmla="*/ 1661160 w 2087891"/>
              <a:gd name="connsiteY39" fmla="*/ 144780 h 853440"/>
              <a:gd name="connsiteX40" fmla="*/ 1706880 w 2087891"/>
              <a:gd name="connsiteY40" fmla="*/ 175260 h 853440"/>
              <a:gd name="connsiteX41" fmla="*/ 1729740 w 2087891"/>
              <a:gd name="connsiteY41" fmla="*/ 198120 h 853440"/>
              <a:gd name="connsiteX42" fmla="*/ 1760220 w 2087891"/>
              <a:gd name="connsiteY42" fmla="*/ 213360 h 853440"/>
              <a:gd name="connsiteX43" fmla="*/ 1783080 w 2087891"/>
              <a:gd name="connsiteY43" fmla="*/ 236220 h 853440"/>
              <a:gd name="connsiteX44" fmla="*/ 1805940 w 2087891"/>
              <a:gd name="connsiteY44" fmla="*/ 251460 h 853440"/>
              <a:gd name="connsiteX45" fmla="*/ 1851660 w 2087891"/>
              <a:gd name="connsiteY45" fmla="*/ 297180 h 853440"/>
              <a:gd name="connsiteX46" fmla="*/ 1874520 w 2087891"/>
              <a:gd name="connsiteY46" fmla="*/ 320040 h 853440"/>
              <a:gd name="connsiteX47" fmla="*/ 1927860 w 2087891"/>
              <a:gd name="connsiteY47" fmla="*/ 388620 h 853440"/>
              <a:gd name="connsiteX48" fmla="*/ 1965960 w 2087891"/>
              <a:gd name="connsiteY48" fmla="*/ 434340 h 853440"/>
              <a:gd name="connsiteX49" fmla="*/ 1988820 w 2087891"/>
              <a:gd name="connsiteY49" fmla="*/ 480060 h 853440"/>
              <a:gd name="connsiteX50" fmla="*/ 2004060 w 2087891"/>
              <a:gd name="connsiteY50" fmla="*/ 525780 h 853440"/>
              <a:gd name="connsiteX51" fmla="*/ 2026920 w 2087891"/>
              <a:gd name="connsiteY51" fmla="*/ 579120 h 853440"/>
              <a:gd name="connsiteX52" fmla="*/ 2034540 w 2087891"/>
              <a:gd name="connsiteY52" fmla="*/ 609600 h 853440"/>
              <a:gd name="connsiteX53" fmla="*/ 2049780 w 2087891"/>
              <a:gd name="connsiteY53" fmla="*/ 632460 h 853440"/>
              <a:gd name="connsiteX54" fmla="*/ 2057400 w 2087891"/>
              <a:gd name="connsiteY54" fmla="*/ 655320 h 853440"/>
              <a:gd name="connsiteX55" fmla="*/ 2072640 w 2087891"/>
              <a:gd name="connsiteY55" fmla="*/ 762000 h 853440"/>
              <a:gd name="connsiteX56" fmla="*/ 2087880 w 2087891"/>
              <a:gd name="connsiteY56" fmla="*/ 853440 h 8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87891" h="853440">
                <a:moveTo>
                  <a:pt x="0" y="807720"/>
                </a:moveTo>
                <a:cubicBezTo>
                  <a:pt x="7620" y="772160"/>
                  <a:pt x="14040" y="736321"/>
                  <a:pt x="22860" y="701040"/>
                </a:cubicBezTo>
                <a:cubicBezTo>
                  <a:pt x="26756" y="685455"/>
                  <a:pt x="33020" y="670560"/>
                  <a:pt x="38100" y="655320"/>
                </a:cubicBezTo>
                <a:lnTo>
                  <a:pt x="45720" y="632460"/>
                </a:lnTo>
                <a:cubicBezTo>
                  <a:pt x="48260" y="624840"/>
                  <a:pt x="51392" y="617392"/>
                  <a:pt x="53340" y="609600"/>
                </a:cubicBezTo>
                <a:cubicBezTo>
                  <a:pt x="55880" y="599440"/>
                  <a:pt x="58688" y="589343"/>
                  <a:pt x="60960" y="579120"/>
                </a:cubicBezTo>
                <a:cubicBezTo>
                  <a:pt x="63462" y="567860"/>
                  <a:pt x="68635" y="531777"/>
                  <a:pt x="76200" y="518160"/>
                </a:cubicBezTo>
                <a:cubicBezTo>
                  <a:pt x="85095" y="502149"/>
                  <a:pt x="100888" y="489816"/>
                  <a:pt x="106680" y="472440"/>
                </a:cubicBezTo>
                <a:cubicBezTo>
                  <a:pt x="134470" y="389070"/>
                  <a:pt x="90149" y="515350"/>
                  <a:pt x="129540" y="426720"/>
                </a:cubicBezTo>
                <a:cubicBezTo>
                  <a:pt x="136064" y="412040"/>
                  <a:pt x="133421" y="392359"/>
                  <a:pt x="144780" y="381000"/>
                </a:cubicBezTo>
                <a:cubicBezTo>
                  <a:pt x="152400" y="373380"/>
                  <a:pt x="161024" y="366646"/>
                  <a:pt x="167640" y="358140"/>
                </a:cubicBezTo>
                <a:cubicBezTo>
                  <a:pt x="178885" y="343682"/>
                  <a:pt x="189929" y="328803"/>
                  <a:pt x="198120" y="312420"/>
                </a:cubicBezTo>
                <a:cubicBezTo>
                  <a:pt x="203200" y="302260"/>
                  <a:pt x="206088" y="290666"/>
                  <a:pt x="213360" y="281940"/>
                </a:cubicBezTo>
                <a:cubicBezTo>
                  <a:pt x="219223" y="274905"/>
                  <a:pt x="229375" y="272784"/>
                  <a:pt x="236220" y="266700"/>
                </a:cubicBezTo>
                <a:cubicBezTo>
                  <a:pt x="252329" y="252381"/>
                  <a:pt x="266700" y="236220"/>
                  <a:pt x="281940" y="220980"/>
                </a:cubicBezTo>
                <a:cubicBezTo>
                  <a:pt x="289560" y="213360"/>
                  <a:pt x="295834" y="204098"/>
                  <a:pt x="304800" y="198120"/>
                </a:cubicBezTo>
                <a:cubicBezTo>
                  <a:pt x="320040" y="187960"/>
                  <a:pt x="333144" y="173432"/>
                  <a:pt x="350520" y="167640"/>
                </a:cubicBezTo>
                <a:cubicBezTo>
                  <a:pt x="358140" y="165100"/>
                  <a:pt x="366196" y="163612"/>
                  <a:pt x="373380" y="160020"/>
                </a:cubicBezTo>
                <a:cubicBezTo>
                  <a:pt x="381571" y="155924"/>
                  <a:pt x="387822" y="148388"/>
                  <a:pt x="396240" y="144780"/>
                </a:cubicBezTo>
                <a:cubicBezTo>
                  <a:pt x="430420" y="130131"/>
                  <a:pt x="419923" y="144368"/>
                  <a:pt x="449580" y="129540"/>
                </a:cubicBezTo>
                <a:cubicBezTo>
                  <a:pt x="457771" y="125444"/>
                  <a:pt x="464249" y="118396"/>
                  <a:pt x="472440" y="114300"/>
                </a:cubicBezTo>
                <a:cubicBezTo>
                  <a:pt x="479624" y="110708"/>
                  <a:pt x="488116" y="110272"/>
                  <a:pt x="495300" y="106680"/>
                </a:cubicBezTo>
                <a:cubicBezTo>
                  <a:pt x="503491" y="102584"/>
                  <a:pt x="509742" y="95048"/>
                  <a:pt x="518160" y="91440"/>
                </a:cubicBezTo>
                <a:cubicBezTo>
                  <a:pt x="527786" y="87315"/>
                  <a:pt x="538834" y="87497"/>
                  <a:pt x="548640" y="83820"/>
                </a:cubicBezTo>
                <a:cubicBezTo>
                  <a:pt x="559276" y="79832"/>
                  <a:pt x="568344" y="72172"/>
                  <a:pt x="579120" y="68580"/>
                </a:cubicBezTo>
                <a:cubicBezTo>
                  <a:pt x="598991" y="61956"/>
                  <a:pt x="619760" y="58420"/>
                  <a:pt x="640080" y="53340"/>
                </a:cubicBezTo>
                <a:cubicBezTo>
                  <a:pt x="650240" y="50800"/>
                  <a:pt x="660625" y="49032"/>
                  <a:pt x="670560" y="45720"/>
                </a:cubicBezTo>
                <a:cubicBezTo>
                  <a:pt x="685800" y="40640"/>
                  <a:pt x="700295" y="32078"/>
                  <a:pt x="716280" y="30480"/>
                </a:cubicBezTo>
                <a:cubicBezTo>
                  <a:pt x="741680" y="27940"/>
                  <a:pt x="767177" y="26234"/>
                  <a:pt x="792480" y="22860"/>
                </a:cubicBezTo>
                <a:cubicBezTo>
                  <a:pt x="805318" y="21148"/>
                  <a:pt x="817779" y="17209"/>
                  <a:pt x="830580" y="15240"/>
                </a:cubicBezTo>
                <a:cubicBezTo>
                  <a:pt x="950524" y="-3213"/>
                  <a:pt x="842283" y="17471"/>
                  <a:pt x="929640" y="0"/>
                </a:cubicBezTo>
                <a:lnTo>
                  <a:pt x="1348740" y="7620"/>
                </a:lnTo>
                <a:cubicBezTo>
                  <a:pt x="1356767" y="7897"/>
                  <a:pt x="1363808" y="13292"/>
                  <a:pt x="1371600" y="15240"/>
                </a:cubicBezTo>
                <a:cubicBezTo>
                  <a:pt x="1457764" y="36781"/>
                  <a:pt x="1357336" y="5405"/>
                  <a:pt x="1455420" y="38100"/>
                </a:cubicBezTo>
                <a:cubicBezTo>
                  <a:pt x="1463040" y="40640"/>
                  <a:pt x="1471597" y="41265"/>
                  <a:pt x="1478280" y="45720"/>
                </a:cubicBezTo>
                <a:cubicBezTo>
                  <a:pt x="1485900" y="50800"/>
                  <a:pt x="1492771" y="57241"/>
                  <a:pt x="1501140" y="60960"/>
                </a:cubicBezTo>
                <a:cubicBezTo>
                  <a:pt x="1515820" y="67484"/>
                  <a:pt x="1533494" y="67289"/>
                  <a:pt x="1546860" y="76200"/>
                </a:cubicBezTo>
                <a:cubicBezTo>
                  <a:pt x="1554480" y="81280"/>
                  <a:pt x="1561680" y="87055"/>
                  <a:pt x="1569720" y="91440"/>
                </a:cubicBezTo>
                <a:cubicBezTo>
                  <a:pt x="1589664" y="102319"/>
                  <a:pt x="1612505" y="108289"/>
                  <a:pt x="1630680" y="121920"/>
                </a:cubicBezTo>
                <a:cubicBezTo>
                  <a:pt x="1640840" y="129540"/>
                  <a:pt x="1650756" y="137497"/>
                  <a:pt x="1661160" y="144780"/>
                </a:cubicBezTo>
                <a:cubicBezTo>
                  <a:pt x="1676165" y="155284"/>
                  <a:pt x="1693928" y="162308"/>
                  <a:pt x="1706880" y="175260"/>
                </a:cubicBezTo>
                <a:cubicBezTo>
                  <a:pt x="1714500" y="182880"/>
                  <a:pt x="1720971" y="191856"/>
                  <a:pt x="1729740" y="198120"/>
                </a:cubicBezTo>
                <a:cubicBezTo>
                  <a:pt x="1738983" y="204722"/>
                  <a:pt x="1750977" y="206758"/>
                  <a:pt x="1760220" y="213360"/>
                </a:cubicBezTo>
                <a:cubicBezTo>
                  <a:pt x="1768989" y="219624"/>
                  <a:pt x="1774801" y="229321"/>
                  <a:pt x="1783080" y="236220"/>
                </a:cubicBezTo>
                <a:cubicBezTo>
                  <a:pt x="1790115" y="242083"/>
                  <a:pt x="1799095" y="245376"/>
                  <a:pt x="1805940" y="251460"/>
                </a:cubicBezTo>
                <a:cubicBezTo>
                  <a:pt x="1822049" y="265779"/>
                  <a:pt x="1836420" y="281940"/>
                  <a:pt x="1851660" y="297180"/>
                </a:cubicBezTo>
                <a:cubicBezTo>
                  <a:pt x="1859280" y="304800"/>
                  <a:pt x="1868542" y="311074"/>
                  <a:pt x="1874520" y="320040"/>
                </a:cubicBezTo>
                <a:cubicBezTo>
                  <a:pt x="1951556" y="435594"/>
                  <a:pt x="1868174" y="316997"/>
                  <a:pt x="1927860" y="388620"/>
                </a:cubicBezTo>
                <a:cubicBezTo>
                  <a:pt x="1980904" y="452273"/>
                  <a:pt x="1899174" y="367554"/>
                  <a:pt x="1965960" y="434340"/>
                </a:cubicBezTo>
                <a:cubicBezTo>
                  <a:pt x="1993750" y="517710"/>
                  <a:pt x="1949429" y="391430"/>
                  <a:pt x="1988820" y="480060"/>
                </a:cubicBezTo>
                <a:cubicBezTo>
                  <a:pt x="1995344" y="494740"/>
                  <a:pt x="1996876" y="511412"/>
                  <a:pt x="2004060" y="525780"/>
                </a:cubicBezTo>
                <a:cubicBezTo>
                  <a:pt x="2017607" y="552873"/>
                  <a:pt x="2019445" y="552958"/>
                  <a:pt x="2026920" y="579120"/>
                </a:cubicBezTo>
                <a:cubicBezTo>
                  <a:pt x="2029797" y="589190"/>
                  <a:pt x="2030415" y="599974"/>
                  <a:pt x="2034540" y="609600"/>
                </a:cubicBezTo>
                <a:cubicBezTo>
                  <a:pt x="2038148" y="618018"/>
                  <a:pt x="2045684" y="624269"/>
                  <a:pt x="2049780" y="632460"/>
                </a:cubicBezTo>
                <a:cubicBezTo>
                  <a:pt x="2053372" y="639644"/>
                  <a:pt x="2054860" y="647700"/>
                  <a:pt x="2057400" y="655320"/>
                </a:cubicBezTo>
                <a:cubicBezTo>
                  <a:pt x="2063296" y="702487"/>
                  <a:pt x="2064400" y="718054"/>
                  <a:pt x="2072640" y="762000"/>
                </a:cubicBezTo>
                <a:cubicBezTo>
                  <a:pt x="2088876" y="848593"/>
                  <a:pt x="2087880" y="811236"/>
                  <a:pt x="2087880" y="853440"/>
                </a:cubicBezTo>
              </a:path>
            </a:pathLst>
          </a:cu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048554" y="1989696"/>
            <a:ext cx="304853" cy="361606"/>
          </a:xfrm>
          <a:custGeom>
            <a:avLst/>
            <a:gdLst>
              <a:gd name="connsiteX0" fmla="*/ 129556 w 304853"/>
              <a:gd name="connsiteY0" fmla="*/ 185814 h 361606"/>
              <a:gd name="connsiteX1" fmla="*/ 16 w 304853"/>
              <a:gd name="connsiteY1" fmla="*/ 2934 h 361606"/>
              <a:gd name="connsiteX2" fmla="*/ 121936 w 304853"/>
              <a:gd name="connsiteY2" fmla="*/ 361074 h 361606"/>
              <a:gd name="connsiteX3" fmla="*/ 304816 w 304853"/>
              <a:gd name="connsiteY3" fmla="*/ 86754 h 361606"/>
              <a:gd name="connsiteX4" fmla="*/ 129556 w 304853"/>
              <a:gd name="connsiteY4" fmla="*/ 185814 h 361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53" h="361606">
                <a:moveTo>
                  <a:pt x="129556" y="185814"/>
                </a:moveTo>
                <a:cubicBezTo>
                  <a:pt x="78756" y="171844"/>
                  <a:pt x="1286" y="-26276"/>
                  <a:pt x="16" y="2934"/>
                </a:cubicBezTo>
                <a:cubicBezTo>
                  <a:pt x="-1254" y="32144"/>
                  <a:pt x="71136" y="347104"/>
                  <a:pt x="121936" y="361074"/>
                </a:cubicBezTo>
                <a:cubicBezTo>
                  <a:pt x="172736" y="375044"/>
                  <a:pt x="302276" y="109614"/>
                  <a:pt x="304816" y="86754"/>
                </a:cubicBezTo>
                <a:cubicBezTo>
                  <a:pt x="307356" y="63894"/>
                  <a:pt x="180356" y="199784"/>
                  <a:pt x="129556" y="185814"/>
                </a:cubicBez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20459871">
            <a:off x="3128814" y="2074717"/>
            <a:ext cx="304853" cy="361606"/>
          </a:xfrm>
          <a:custGeom>
            <a:avLst/>
            <a:gdLst>
              <a:gd name="connsiteX0" fmla="*/ 129556 w 304853"/>
              <a:gd name="connsiteY0" fmla="*/ 185814 h 361606"/>
              <a:gd name="connsiteX1" fmla="*/ 16 w 304853"/>
              <a:gd name="connsiteY1" fmla="*/ 2934 h 361606"/>
              <a:gd name="connsiteX2" fmla="*/ 121936 w 304853"/>
              <a:gd name="connsiteY2" fmla="*/ 361074 h 361606"/>
              <a:gd name="connsiteX3" fmla="*/ 304816 w 304853"/>
              <a:gd name="connsiteY3" fmla="*/ 86754 h 361606"/>
              <a:gd name="connsiteX4" fmla="*/ 129556 w 304853"/>
              <a:gd name="connsiteY4" fmla="*/ 185814 h 361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53" h="361606">
                <a:moveTo>
                  <a:pt x="129556" y="185814"/>
                </a:moveTo>
                <a:cubicBezTo>
                  <a:pt x="78756" y="171844"/>
                  <a:pt x="1286" y="-26276"/>
                  <a:pt x="16" y="2934"/>
                </a:cubicBezTo>
                <a:cubicBezTo>
                  <a:pt x="-1254" y="32144"/>
                  <a:pt x="71136" y="347104"/>
                  <a:pt x="121936" y="361074"/>
                </a:cubicBezTo>
                <a:cubicBezTo>
                  <a:pt x="172736" y="375044"/>
                  <a:pt x="302276" y="109614"/>
                  <a:pt x="304816" y="86754"/>
                </a:cubicBezTo>
                <a:cubicBezTo>
                  <a:pt x="307356" y="63894"/>
                  <a:pt x="180356" y="199784"/>
                  <a:pt x="129556" y="185814"/>
                </a:cubicBez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rot="11017298">
            <a:off x="1128405" y="3348604"/>
            <a:ext cx="2087891" cy="1131570"/>
          </a:xfrm>
          <a:custGeom>
            <a:avLst/>
            <a:gdLst>
              <a:gd name="connsiteX0" fmla="*/ 0 w 2087891"/>
              <a:gd name="connsiteY0" fmla="*/ 807720 h 853440"/>
              <a:gd name="connsiteX1" fmla="*/ 22860 w 2087891"/>
              <a:gd name="connsiteY1" fmla="*/ 701040 h 853440"/>
              <a:gd name="connsiteX2" fmla="*/ 38100 w 2087891"/>
              <a:gd name="connsiteY2" fmla="*/ 655320 h 853440"/>
              <a:gd name="connsiteX3" fmla="*/ 45720 w 2087891"/>
              <a:gd name="connsiteY3" fmla="*/ 632460 h 853440"/>
              <a:gd name="connsiteX4" fmla="*/ 53340 w 2087891"/>
              <a:gd name="connsiteY4" fmla="*/ 609600 h 853440"/>
              <a:gd name="connsiteX5" fmla="*/ 60960 w 2087891"/>
              <a:gd name="connsiteY5" fmla="*/ 579120 h 853440"/>
              <a:gd name="connsiteX6" fmla="*/ 76200 w 2087891"/>
              <a:gd name="connsiteY6" fmla="*/ 518160 h 853440"/>
              <a:gd name="connsiteX7" fmla="*/ 106680 w 2087891"/>
              <a:gd name="connsiteY7" fmla="*/ 472440 h 853440"/>
              <a:gd name="connsiteX8" fmla="*/ 129540 w 2087891"/>
              <a:gd name="connsiteY8" fmla="*/ 426720 h 853440"/>
              <a:gd name="connsiteX9" fmla="*/ 144780 w 2087891"/>
              <a:gd name="connsiteY9" fmla="*/ 381000 h 853440"/>
              <a:gd name="connsiteX10" fmla="*/ 167640 w 2087891"/>
              <a:gd name="connsiteY10" fmla="*/ 358140 h 853440"/>
              <a:gd name="connsiteX11" fmla="*/ 198120 w 2087891"/>
              <a:gd name="connsiteY11" fmla="*/ 312420 h 853440"/>
              <a:gd name="connsiteX12" fmla="*/ 213360 w 2087891"/>
              <a:gd name="connsiteY12" fmla="*/ 281940 h 853440"/>
              <a:gd name="connsiteX13" fmla="*/ 236220 w 2087891"/>
              <a:gd name="connsiteY13" fmla="*/ 266700 h 853440"/>
              <a:gd name="connsiteX14" fmla="*/ 281940 w 2087891"/>
              <a:gd name="connsiteY14" fmla="*/ 220980 h 853440"/>
              <a:gd name="connsiteX15" fmla="*/ 304800 w 2087891"/>
              <a:gd name="connsiteY15" fmla="*/ 198120 h 853440"/>
              <a:gd name="connsiteX16" fmla="*/ 350520 w 2087891"/>
              <a:gd name="connsiteY16" fmla="*/ 167640 h 853440"/>
              <a:gd name="connsiteX17" fmla="*/ 373380 w 2087891"/>
              <a:gd name="connsiteY17" fmla="*/ 160020 h 853440"/>
              <a:gd name="connsiteX18" fmla="*/ 396240 w 2087891"/>
              <a:gd name="connsiteY18" fmla="*/ 144780 h 853440"/>
              <a:gd name="connsiteX19" fmla="*/ 449580 w 2087891"/>
              <a:gd name="connsiteY19" fmla="*/ 129540 h 853440"/>
              <a:gd name="connsiteX20" fmla="*/ 472440 w 2087891"/>
              <a:gd name="connsiteY20" fmla="*/ 114300 h 853440"/>
              <a:gd name="connsiteX21" fmla="*/ 495300 w 2087891"/>
              <a:gd name="connsiteY21" fmla="*/ 106680 h 853440"/>
              <a:gd name="connsiteX22" fmla="*/ 518160 w 2087891"/>
              <a:gd name="connsiteY22" fmla="*/ 91440 h 853440"/>
              <a:gd name="connsiteX23" fmla="*/ 548640 w 2087891"/>
              <a:gd name="connsiteY23" fmla="*/ 83820 h 853440"/>
              <a:gd name="connsiteX24" fmla="*/ 579120 w 2087891"/>
              <a:gd name="connsiteY24" fmla="*/ 68580 h 853440"/>
              <a:gd name="connsiteX25" fmla="*/ 640080 w 2087891"/>
              <a:gd name="connsiteY25" fmla="*/ 53340 h 853440"/>
              <a:gd name="connsiteX26" fmla="*/ 670560 w 2087891"/>
              <a:gd name="connsiteY26" fmla="*/ 45720 h 853440"/>
              <a:gd name="connsiteX27" fmla="*/ 716280 w 2087891"/>
              <a:gd name="connsiteY27" fmla="*/ 30480 h 853440"/>
              <a:gd name="connsiteX28" fmla="*/ 792480 w 2087891"/>
              <a:gd name="connsiteY28" fmla="*/ 22860 h 853440"/>
              <a:gd name="connsiteX29" fmla="*/ 830580 w 2087891"/>
              <a:gd name="connsiteY29" fmla="*/ 15240 h 853440"/>
              <a:gd name="connsiteX30" fmla="*/ 929640 w 2087891"/>
              <a:gd name="connsiteY30" fmla="*/ 0 h 853440"/>
              <a:gd name="connsiteX31" fmla="*/ 1348740 w 2087891"/>
              <a:gd name="connsiteY31" fmla="*/ 7620 h 853440"/>
              <a:gd name="connsiteX32" fmla="*/ 1371600 w 2087891"/>
              <a:gd name="connsiteY32" fmla="*/ 15240 h 853440"/>
              <a:gd name="connsiteX33" fmla="*/ 1455420 w 2087891"/>
              <a:gd name="connsiteY33" fmla="*/ 38100 h 853440"/>
              <a:gd name="connsiteX34" fmla="*/ 1478280 w 2087891"/>
              <a:gd name="connsiteY34" fmla="*/ 45720 h 853440"/>
              <a:gd name="connsiteX35" fmla="*/ 1501140 w 2087891"/>
              <a:gd name="connsiteY35" fmla="*/ 60960 h 853440"/>
              <a:gd name="connsiteX36" fmla="*/ 1546860 w 2087891"/>
              <a:gd name="connsiteY36" fmla="*/ 76200 h 853440"/>
              <a:gd name="connsiteX37" fmla="*/ 1569720 w 2087891"/>
              <a:gd name="connsiteY37" fmla="*/ 91440 h 853440"/>
              <a:gd name="connsiteX38" fmla="*/ 1630680 w 2087891"/>
              <a:gd name="connsiteY38" fmla="*/ 121920 h 853440"/>
              <a:gd name="connsiteX39" fmla="*/ 1661160 w 2087891"/>
              <a:gd name="connsiteY39" fmla="*/ 144780 h 853440"/>
              <a:gd name="connsiteX40" fmla="*/ 1706880 w 2087891"/>
              <a:gd name="connsiteY40" fmla="*/ 175260 h 853440"/>
              <a:gd name="connsiteX41" fmla="*/ 1729740 w 2087891"/>
              <a:gd name="connsiteY41" fmla="*/ 198120 h 853440"/>
              <a:gd name="connsiteX42" fmla="*/ 1760220 w 2087891"/>
              <a:gd name="connsiteY42" fmla="*/ 213360 h 853440"/>
              <a:gd name="connsiteX43" fmla="*/ 1783080 w 2087891"/>
              <a:gd name="connsiteY43" fmla="*/ 236220 h 853440"/>
              <a:gd name="connsiteX44" fmla="*/ 1805940 w 2087891"/>
              <a:gd name="connsiteY44" fmla="*/ 251460 h 853440"/>
              <a:gd name="connsiteX45" fmla="*/ 1851660 w 2087891"/>
              <a:gd name="connsiteY45" fmla="*/ 297180 h 853440"/>
              <a:gd name="connsiteX46" fmla="*/ 1874520 w 2087891"/>
              <a:gd name="connsiteY46" fmla="*/ 320040 h 853440"/>
              <a:gd name="connsiteX47" fmla="*/ 1927860 w 2087891"/>
              <a:gd name="connsiteY47" fmla="*/ 388620 h 853440"/>
              <a:gd name="connsiteX48" fmla="*/ 1965960 w 2087891"/>
              <a:gd name="connsiteY48" fmla="*/ 434340 h 853440"/>
              <a:gd name="connsiteX49" fmla="*/ 1988820 w 2087891"/>
              <a:gd name="connsiteY49" fmla="*/ 480060 h 853440"/>
              <a:gd name="connsiteX50" fmla="*/ 2004060 w 2087891"/>
              <a:gd name="connsiteY50" fmla="*/ 525780 h 853440"/>
              <a:gd name="connsiteX51" fmla="*/ 2026920 w 2087891"/>
              <a:gd name="connsiteY51" fmla="*/ 579120 h 853440"/>
              <a:gd name="connsiteX52" fmla="*/ 2034540 w 2087891"/>
              <a:gd name="connsiteY52" fmla="*/ 609600 h 853440"/>
              <a:gd name="connsiteX53" fmla="*/ 2049780 w 2087891"/>
              <a:gd name="connsiteY53" fmla="*/ 632460 h 853440"/>
              <a:gd name="connsiteX54" fmla="*/ 2057400 w 2087891"/>
              <a:gd name="connsiteY54" fmla="*/ 655320 h 853440"/>
              <a:gd name="connsiteX55" fmla="*/ 2072640 w 2087891"/>
              <a:gd name="connsiteY55" fmla="*/ 762000 h 853440"/>
              <a:gd name="connsiteX56" fmla="*/ 2087880 w 2087891"/>
              <a:gd name="connsiteY56" fmla="*/ 853440 h 8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87891" h="853440">
                <a:moveTo>
                  <a:pt x="0" y="807720"/>
                </a:moveTo>
                <a:cubicBezTo>
                  <a:pt x="7620" y="772160"/>
                  <a:pt x="14040" y="736321"/>
                  <a:pt x="22860" y="701040"/>
                </a:cubicBezTo>
                <a:cubicBezTo>
                  <a:pt x="26756" y="685455"/>
                  <a:pt x="33020" y="670560"/>
                  <a:pt x="38100" y="655320"/>
                </a:cubicBezTo>
                <a:lnTo>
                  <a:pt x="45720" y="632460"/>
                </a:lnTo>
                <a:cubicBezTo>
                  <a:pt x="48260" y="624840"/>
                  <a:pt x="51392" y="617392"/>
                  <a:pt x="53340" y="609600"/>
                </a:cubicBezTo>
                <a:cubicBezTo>
                  <a:pt x="55880" y="599440"/>
                  <a:pt x="58688" y="589343"/>
                  <a:pt x="60960" y="579120"/>
                </a:cubicBezTo>
                <a:cubicBezTo>
                  <a:pt x="63462" y="567860"/>
                  <a:pt x="68635" y="531777"/>
                  <a:pt x="76200" y="518160"/>
                </a:cubicBezTo>
                <a:cubicBezTo>
                  <a:pt x="85095" y="502149"/>
                  <a:pt x="100888" y="489816"/>
                  <a:pt x="106680" y="472440"/>
                </a:cubicBezTo>
                <a:cubicBezTo>
                  <a:pt x="134470" y="389070"/>
                  <a:pt x="90149" y="515350"/>
                  <a:pt x="129540" y="426720"/>
                </a:cubicBezTo>
                <a:cubicBezTo>
                  <a:pt x="136064" y="412040"/>
                  <a:pt x="133421" y="392359"/>
                  <a:pt x="144780" y="381000"/>
                </a:cubicBezTo>
                <a:cubicBezTo>
                  <a:pt x="152400" y="373380"/>
                  <a:pt x="161024" y="366646"/>
                  <a:pt x="167640" y="358140"/>
                </a:cubicBezTo>
                <a:cubicBezTo>
                  <a:pt x="178885" y="343682"/>
                  <a:pt x="189929" y="328803"/>
                  <a:pt x="198120" y="312420"/>
                </a:cubicBezTo>
                <a:cubicBezTo>
                  <a:pt x="203200" y="302260"/>
                  <a:pt x="206088" y="290666"/>
                  <a:pt x="213360" y="281940"/>
                </a:cubicBezTo>
                <a:cubicBezTo>
                  <a:pt x="219223" y="274905"/>
                  <a:pt x="229375" y="272784"/>
                  <a:pt x="236220" y="266700"/>
                </a:cubicBezTo>
                <a:cubicBezTo>
                  <a:pt x="252329" y="252381"/>
                  <a:pt x="266700" y="236220"/>
                  <a:pt x="281940" y="220980"/>
                </a:cubicBezTo>
                <a:cubicBezTo>
                  <a:pt x="289560" y="213360"/>
                  <a:pt x="295834" y="204098"/>
                  <a:pt x="304800" y="198120"/>
                </a:cubicBezTo>
                <a:cubicBezTo>
                  <a:pt x="320040" y="187960"/>
                  <a:pt x="333144" y="173432"/>
                  <a:pt x="350520" y="167640"/>
                </a:cubicBezTo>
                <a:cubicBezTo>
                  <a:pt x="358140" y="165100"/>
                  <a:pt x="366196" y="163612"/>
                  <a:pt x="373380" y="160020"/>
                </a:cubicBezTo>
                <a:cubicBezTo>
                  <a:pt x="381571" y="155924"/>
                  <a:pt x="387822" y="148388"/>
                  <a:pt x="396240" y="144780"/>
                </a:cubicBezTo>
                <a:cubicBezTo>
                  <a:pt x="430420" y="130131"/>
                  <a:pt x="419923" y="144368"/>
                  <a:pt x="449580" y="129540"/>
                </a:cubicBezTo>
                <a:cubicBezTo>
                  <a:pt x="457771" y="125444"/>
                  <a:pt x="464249" y="118396"/>
                  <a:pt x="472440" y="114300"/>
                </a:cubicBezTo>
                <a:cubicBezTo>
                  <a:pt x="479624" y="110708"/>
                  <a:pt x="488116" y="110272"/>
                  <a:pt x="495300" y="106680"/>
                </a:cubicBezTo>
                <a:cubicBezTo>
                  <a:pt x="503491" y="102584"/>
                  <a:pt x="509742" y="95048"/>
                  <a:pt x="518160" y="91440"/>
                </a:cubicBezTo>
                <a:cubicBezTo>
                  <a:pt x="527786" y="87315"/>
                  <a:pt x="538834" y="87497"/>
                  <a:pt x="548640" y="83820"/>
                </a:cubicBezTo>
                <a:cubicBezTo>
                  <a:pt x="559276" y="79832"/>
                  <a:pt x="568344" y="72172"/>
                  <a:pt x="579120" y="68580"/>
                </a:cubicBezTo>
                <a:cubicBezTo>
                  <a:pt x="598991" y="61956"/>
                  <a:pt x="619760" y="58420"/>
                  <a:pt x="640080" y="53340"/>
                </a:cubicBezTo>
                <a:cubicBezTo>
                  <a:pt x="650240" y="50800"/>
                  <a:pt x="660625" y="49032"/>
                  <a:pt x="670560" y="45720"/>
                </a:cubicBezTo>
                <a:cubicBezTo>
                  <a:pt x="685800" y="40640"/>
                  <a:pt x="700295" y="32078"/>
                  <a:pt x="716280" y="30480"/>
                </a:cubicBezTo>
                <a:cubicBezTo>
                  <a:pt x="741680" y="27940"/>
                  <a:pt x="767177" y="26234"/>
                  <a:pt x="792480" y="22860"/>
                </a:cubicBezTo>
                <a:cubicBezTo>
                  <a:pt x="805318" y="21148"/>
                  <a:pt x="817779" y="17209"/>
                  <a:pt x="830580" y="15240"/>
                </a:cubicBezTo>
                <a:cubicBezTo>
                  <a:pt x="950524" y="-3213"/>
                  <a:pt x="842283" y="17471"/>
                  <a:pt x="929640" y="0"/>
                </a:cubicBezTo>
                <a:lnTo>
                  <a:pt x="1348740" y="7620"/>
                </a:lnTo>
                <a:cubicBezTo>
                  <a:pt x="1356767" y="7897"/>
                  <a:pt x="1363808" y="13292"/>
                  <a:pt x="1371600" y="15240"/>
                </a:cubicBezTo>
                <a:cubicBezTo>
                  <a:pt x="1457764" y="36781"/>
                  <a:pt x="1357336" y="5405"/>
                  <a:pt x="1455420" y="38100"/>
                </a:cubicBezTo>
                <a:cubicBezTo>
                  <a:pt x="1463040" y="40640"/>
                  <a:pt x="1471597" y="41265"/>
                  <a:pt x="1478280" y="45720"/>
                </a:cubicBezTo>
                <a:cubicBezTo>
                  <a:pt x="1485900" y="50800"/>
                  <a:pt x="1492771" y="57241"/>
                  <a:pt x="1501140" y="60960"/>
                </a:cubicBezTo>
                <a:cubicBezTo>
                  <a:pt x="1515820" y="67484"/>
                  <a:pt x="1533494" y="67289"/>
                  <a:pt x="1546860" y="76200"/>
                </a:cubicBezTo>
                <a:cubicBezTo>
                  <a:pt x="1554480" y="81280"/>
                  <a:pt x="1561680" y="87055"/>
                  <a:pt x="1569720" y="91440"/>
                </a:cubicBezTo>
                <a:cubicBezTo>
                  <a:pt x="1589664" y="102319"/>
                  <a:pt x="1612505" y="108289"/>
                  <a:pt x="1630680" y="121920"/>
                </a:cubicBezTo>
                <a:cubicBezTo>
                  <a:pt x="1640840" y="129540"/>
                  <a:pt x="1650756" y="137497"/>
                  <a:pt x="1661160" y="144780"/>
                </a:cubicBezTo>
                <a:cubicBezTo>
                  <a:pt x="1676165" y="155284"/>
                  <a:pt x="1693928" y="162308"/>
                  <a:pt x="1706880" y="175260"/>
                </a:cubicBezTo>
                <a:cubicBezTo>
                  <a:pt x="1714500" y="182880"/>
                  <a:pt x="1720971" y="191856"/>
                  <a:pt x="1729740" y="198120"/>
                </a:cubicBezTo>
                <a:cubicBezTo>
                  <a:pt x="1738983" y="204722"/>
                  <a:pt x="1750977" y="206758"/>
                  <a:pt x="1760220" y="213360"/>
                </a:cubicBezTo>
                <a:cubicBezTo>
                  <a:pt x="1768989" y="219624"/>
                  <a:pt x="1774801" y="229321"/>
                  <a:pt x="1783080" y="236220"/>
                </a:cubicBezTo>
                <a:cubicBezTo>
                  <a:pt x="1790115" y="242083"/>
                  <a:pt x="1799095" y="245376"/>
                  <a:pt x="1805940" y="251460"/>
                </a:cubicBezTo>
                <a:cubicBezTo>
                  <a:pt x="1822049" y="265779"/>
                  <a:pt x="1836420" y="281940"/>
                  <a:pt x="1851660" y="297180"/>
                </a:cubicBezTo>
                <a:cubicBezTo>
                  <a:pt x="1859280" y="304800"/>
                  <a:pt x="1868542" y="311074"/>
                  <a:pt x="1874520" y="320040"/>
                </a:cubicBezTo>
                <a:cubicBezTo>
                  <a:pt x="1951556" y="435594"/>
                  <a:pt x="1868174" y="316997"/>
                  <a:pt x="1927860" y="388620"/>
                </a:cubicBezTo>
                <a:cubicBezTo>
                  <a:pt x="1980904" y="452273"/>
                  <a:pt x="1899174" y="367554"/>
                  <a:pt x="1965960" y="434340"/>
                </a:cubicBezTo>
                <a:cubicBezTo>
                  <a:pt x="1993750" y="517710"/>
                  <a:pt x="1949429" y="391430"/>
                  <a:pt x="1988820" y="480060"/>
                </a:cubicBezTo>
                <a:cubicBezTo>
                  <a:pt x="1995344" y="494740"/>
                  <a:pt x="1996876" y="511412"/>
                  <a:pt x="2004060" y="525780"/>
                </a:cubicBezTo>
                <a:cubicBezTo>
                  <a:pt x="2017607" y="552873"/>
                  <a:pt x="2019445" y="552958"/>
                  <a:pt x="2026920" y="579120"/>
                </a:cubicBezTo>
                <a:cubicBezTo>
                  <a:pt x="2029797" y="589190"/>
                  <a:pt x="2030415" y="599974"/>
                  <a:pt x="2034540" y="609600"/>
                </a:cubicBezTo>
                <a:cubicBezTo>
                  <a:pt x="2038148" y="618018"/>
                  <a:pt x="2045684" y="624269"/>
                  <a:pt x="2049780" y="632460"/>
                </a:cubicBezTo>
                <a:cubicBezTo>
                  <a:pt x="2053372" y="639644"/>
                  <a:pt x="2054860" y="647700"/>
                  <a:pt x="2057400" y="655320"/>
                </a:cubicBezTo>
                <a:cubicBezTo>
                  <a:pt x="2063296" y="702487"/>
                  <a:pt x="2064400" y="718054"/>
                  <a:pt x="2072640" y="762000"/>
                </a:cubicBezTo>
                <a:cubicBezTo>
                  <a:pt x="2088876" y="848593"/>
                  <a:pt x="2087880" y="811236"/>
                  <a:pt x="2087880" y="853440"/>
                </a:cubicBezTo>
              </a:path>
            </a:pathLst>
          </a:cu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rot="11017298">
            <a:off x="983610" y="3102988"/>
            <a:ext cx="304853" cy="361606"/>
          </a:xfrm>
          <a:custGeom>
            <a:avLst/>
            <a:gdLst>
              <a:gd name="connsiteX0" fmla="*/ 129556 w 304853"/>
              <a:gd name="connsiteY0" fmla="*/ 185814 h 361606"/>
              <a:gd name="connsiteX1" fmla="*/ 16 w 304853"/>
              <a:gd name="connsiteY1" fmla="*/ 2934 h 361606"/>
              <a:gd name="connsiteX2" fmla="*/ 121936 w 304853"/>
              <a:gd name="connsiteY2" fmla="*/ 361074 h 361606"/>
              <a:gd name="connsiteX3" fmla="*/ 304816 w 304853"/>
              <a:gd name="connsiteY3" fmla="*/ 86754 h 361606"/>
              <a:gd name="connsiteX4" fmla="*/ 129556 w 304853"/>
              <a:gd name="connsiteY4" fmla="*/ 185814 h 361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53" h="361606">
                <a:moveTo>
                  <a:pt x="129556" y="185814"/>
                </a:moveTo>
                <a:cubicBezTo>
                  <a:pt x="78756" y="171844"/>
                  <a:pt x="1286" y="-26276"/>
                  <a:pt x="16" y="2934"/>
                </a:cubicBezTo>
                <a:cubicBezTo>
                  <a:pt x="-1254" y="32144"/>
                  <a:pt x="71136" y="347104"/>
                  <a:pt x="121936" y="361074"/>
                </a:cubicBezTo>
                <a:cubicBezTo>
                  <a:pt x="172736" y="375044"/>
                  <a:pt x="302276" y="109614"/>
                  <a:pt x="304816" y="86754"/>
                </a:cubicBezTo>
                <a:cubicBezTo>
                  <a:pt x="307356" y="63894"/>
                  <a:pt x="180356" y="199784"/>
                  <a:pt x="129556" y="185814"/>
                </a:cubicBez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9877169">
            <a:off x="3055801" y="3293058"/>
            <a:ext cx="304853" cy="361606"/>
          </a:xfrm>
          <a:custGeom>
            <a:avLst/>
            <a:gdLst>
              <a:gd name="connsiteX0" fmla="*/ 129556 w 304853"/>
              <a:gd name="connsiteY0" fmla="*/ 185814 h 361606"/>
              <a:gd name="connsiteX1" fmla="*/ 16 w 304853"/>
              <a:gd name="connsiteY1" fmla="*/ 2934 h 361606"/>
              <a:gd name="connsiteX2" fmla="*/ 121936 w 304853"/>
              <a:gd name="connsiteY2" fmla="*/ 361074 h 361606"/>
              <a:gd name="connsiteX3" fmla="*/ 304816 w 304853"/>
              <a:gd name="connsiteY3" fmla="*/ 86754 h 361606"/>
              <a:gd name="connsiteX4" fmla="*/ 129556 w 304853"/>
              <a:gd name="connsiteY4" fmla="*/ 185814 h 361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53" h="361606">
                <a:moveTo>
                  <a:pt x="129556" y="185814"/>
                </a:moveTo>
                <a:cubicBezTo>
                  <a:pt x="78756" y="171844"/>
                  <a:pt x="1286" y="-26276"/>
                  <a:pt x="16" y="2934"/>
                </a:cubicBezTo>
                <a:cubicBezTo>
                  <a:pt x="-1254" y="32144"/>
                  <a:pt x="71136" y="347104"/>
                  <a:pt x="121936" y="361074"/>
                </a:cubicBezTo>
                <a:cubicBezTo>
                  <a:pt x="172736" y="375044"/>
                  <a:pt x="302276" y="109614"/>
                  <a:pt x="304816" y="86754"/>
                </a:cubicBezTo>
                <a:cubicBezTo>
                  <a:pt x="307356" y="63894"/>
                  <a:pt x="180356" y="199784"/>
                  <a:pt x="129556" y="185814"/>
                </a:cubicBez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83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1" nodeType="withEffect">
                                  <p:stCondLst>
                                    <p:cond delay="0"/>
                                  </p:stCondLst>
                                  <p:childTnLst>
                                    <p:animRot by="21600000">
                                      <p:cBhvr>
                                        <p:cTn id="6" dur="2000" fill="hold"/>
                                        <p:tgtEl>
                                          <p:spTgt spid="14"/>
                                        </p:tgtEl>
                                        <p:attrNameLst>
                                          <p:attrName>r</p:attrName>
                                        </p:attrNameLst>
                                      </p:cBhvr>
                                    </p:animRot>
                                  </p:childTnLst>
                                </p:cTn>
                              </p:par>
                              <p:par>
                                <p:cTn id="7" presetID="8" presetClass="emph" presetSubtype="0" fill="hold" grpId="1" nodeType="withEffect">
                                  <p:stCondLst>
                                    <p:cond delay="0"/>
                                  </p:stCondLst>
                                  <p:childTnLst>
                                    <p:animRot by="21600000">
                                      <p:cBhvr>
                                        <p:cTn id="8" dur="2000" fill="hold"/>
                                        <p:tgtEl>
                                          <p:spTgt spid="15"/>
                                        </p:tgtEl>
                                        <p:attrNameLst>
                                          <p:attrName>r</p:attrName>
                                        </p:attrNameLst>
                                      </p:cBhvr>
                                    </p:animRot>
                                  </p:childTnLst>
                                </p:cTn>
                              </p:par>
                              <p:par>
                                <p:cTn id="9" presetID="8" presetClass="emph" presetSubtype="0" fill="hold" grpId="1" nodeType="withEffect">
                                  <p:stCondLst>
                                    <p:cond delay="0"/>
                                  </p:stCondLst>
                                  <p:childTnLst>
                                    <p:animRot by="21600000">
                                      <p:cBhvr>
                                        <p:cTn id="10" dur="2000" fill="hold"/>
                                        <p:tgtEl>
                                          <p:spTgt spid="20"/>
                                        </p:tgtEl>
                                        <p:attrNameLst>
                                          <p:attrName>r</p:attrName>
                                        </p:attrNameLst>
                                      </p:cBhvr>
                                    </p:animRot>
                                  </p:childTnLst>
                                </p:cTn>
                              </p:par>
                              <p:par>
                                <p:cTn id="11" presetID="8" presetClass="emph" presetSubtype="0" fill="hold" grpId="1" nodeType="withEffect">
                                  <p:stCondLst>
                                    <p:cond delay="0"/>
                                  </p:stCondLst>
                                  <p:childTnLst>
                                    <p:animRot by="21600000">
                                      <p:cBhvr>
                                        <p:cTn id="12" dur="2000" fill="hold"/>
                                        <p:tgtEl>
                                          <p:spTgt spid="21"/>
                                        </p:tgtEl>
                                        <p:attrNameLst>
                                          <p:attrName>r</p:attrName>
                                        </p:attrNameLst>
                                      </p:cBhvr>
                                    </p:animRot>
                                  </p:childTnLst>
                                </p:cTn>
                              </p:par>
                              <p:par>
                                <p:cTn id="13" presetID="8" presetClass="emph" presetSubtype="0" fill="hold" grpId="1" nodeType="withEffect">
                                  <p:stCondLst>
                                    <p:cond delay="0"/>
                                  </p:stCondLst>
                                  <p:childTnLst>
                                    <p:animRot by="21600000">
                                      <p:cBhvr>
                                        <p:cTn id="14" dur="2000" fill="hold"/>
                                        <p:tgtEl>
                                          <p:spTgt spid="22"/>
                                        </p:tgtEl>
                                        <p:attrNameLst>
                                          <p:attrName>r</p:attrName>
                                        </p:attrNameLst>
                                      </p:cBhvr>
                                    </p:animRot>
                                  </p:childTnLst>
                                </p:cTn>
                              </p:par>
                              <p:par>
                                <p:cTn id="15" presetID="8" presetClass="emph" presetSubtype="0" fill="hold" grpId="1" nodeType="withEffect">
                                  <p:stCondLst>
                                    <p:cond delay="0"/>
                                  </p:stCondLst>
                                  <p:childTnLst>
                                    <p:animRot by="21600000">
                                      <p:cBhvr>
                                        <p:cTn id="16" dur="2000" fill="hold"/>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7">
                                            <p:txEl>
                                              <p:pRg st="0" end="0"/>
                                            </p:txEl>
                                          </p:spTgt>
                                        </p:tgtEl>
                                        <p:attrNameLst>
                                          <p:attrName>style.visibility</p:attrName>
                                        </p:attrNameLst>
                                      </p:cBhvr>
                                      <p:to>
                                        <p:strVal val="visible"/>
                                      </p:to>
                                    </p:set>
                                    <p:animEffect transition="in" filter="fade">
                                      <p:cBhvr>
                                        <p:cTn id="21" dur="500"/>
                                        <p:tgtEl>
                                          <p:spTgt spid="18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7">
                                            <p:txEl>
                                              <p:pRg st="2" end="2"/>
                                            </p:txEl>
                                          </p:spTgt>
                                        </p:tgtEl>
                                        <p:attrNameLst>
                                          <p:attrName>style.visibility</p:attrName>
                                        </p:attrNameLst>
                                      </p:cBhvr>
                                      <p:to>
                                        <p:strVal val="visible"/>
                                      </p:to>
                                    </p:set>
                                    <p:animEffect transition="in" filter="fade">
                                      <p:cBhvr>
                                        <p:cTn id="26" dur="500"/>
                                        <p:tgtEl>
                                          <p:spTgt spid="18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7">
                                            <p:txEl>
                                              <p:pRg st="4" end="4"/>
                                            </p:txEl>
                                          </p:spTgt>
                                        </p:tgtEl>
                                        <p:attrNameLst>
                                          <p:attrName>style.visibility</p:attrName>
                                        </p:attrNameLst>
                                      </p:cBhvr>
                                      <p:to>
                                        <p:strVal val="visible"/>
                                      </p:to>
                                    </p:set>
                                    <p:animEffect transition="in" filter="fade">
                                      <p:cBhvr>
                                        <p:cTn id="31" dur="500"/>
                                        <p:tgtEl>
                                          <p:spTgt spid="1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animBg="1"/>
      <p:bldP spid="15" grpId="1" animBg="1"/>
      <p:bldP spid="20" grpId="1" animBg="1"/>
      <p:bldP spid="21" grpId="1" animBg="1"/>
      <p:bldP spid="22" grpId="1" animBg="1"/>
      <p:bldP spid="2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1066800" y="1352550"/>
            <a:ext cx="7010400" cy="819900"/>
          </a:xfrm>
          <a:prstGeom prst="rect">
            <a:avLst/>
          </a:prstGeom>
        </p:spPr>
        <p:txBody>
          <a:bodyPr spcFirstLastPara="1" wrap="square" lIns="91425" tIns="91425" rIns="91425" bIns="91425" anchor="t" anchorCtr="0">
            <a:noAutofit/>
          </a:bodyPr>
          <a:lstStyle/>
          <a:p>
            <a:pPr marL="114300" indent="0">
              <a:lnSpc>
                <a:spcPct val="114000"/>
              </a:lnSpc>
              <a:buNone/>
              <a:defRPr/>
            </a:pPr>
            <a:r>
              <a:rPr lang="en-US" sz="2500" b="0" dirty="0" smtClean="0">
                <a:latin typeface="Tahoma" panose="020B0604030504040204" pitchFamily="34" charset="0"/>
              </a:rPr>
              <a:t>There </a:t>
            </a:r>
            <a:r>
              <a:rPr lang="en-US" sz="2500" b="0" dirty="0">
                <a:latin typeface="Tahoma" panose="020B0604030504040204" pitchFamily="34" charset="0"/>
              </a:rPr>
              <a:t>is only one proof for the presence of </a:t>
            </a:r>
            <a:r>
              <a:rPr lang="en-US" sz="2500" b="0" dirty="0" smtClean="0">
                <a:latin typeface="Tahoma" panose="020B0604030504040204" pitchFamily="34" charset="0"/>
              </a:rPr>
              <a:t>love</a:t>
            </a:r>
            <a:r>
              <a:rPr lang="en-US" sz="2500" b="0" dirty="0">
                <a:latin typeface="Tahoma" panose="020B0604030504040204" pitchFamily="34" charset="0"/>
              </a:rPr>
              <a:t>: the depth of the relationship, and the aliveness and strength in each person concerned; this is the fruit by which love is recognized</a:t>
            </a:r>
            <a:r>
              <a:rPr lang="en-US" sz="2500" b="0" dirty="0" smtClean="0">
                <a:latin typeface="Tahoma" panose="020B0604030504040204" pitchFamily="34" charset="0"/>
              </a:rPr>
              <a:t>.</a:t>
            </a:r>
            <a:endParaRPr lang="en-US" sz="2500" b="0" dirty="0">
              <a:latin typeface="Tahoma" panose="020B0604030504040204" pitchFamily="34" charset="0"/>
            </a:endParaRPr>
          </a:p>
          <a:p>
            <a:pPr>
              <a:lnSpc>
                <a:spcPct val="114000"/>
              </a:lnSpc>
              <a:buNone/>
              <a:defRPr/>
            </a:pPr>
            <a:r>
              <a:rPr lang="en-US" sz="2500" b="0" dirty="0" smtClean="0">
                <a:solidFill>
                  <a:srgbClr val="FFC000"/>
                </a:solidFill>
                <a:latin typeface="Tahoma" panose="020B0604030504040204" pitchFamily="34" charset="0"/>
              </a:rPr>
              <a:t>- Erich Fromm</a:t>
            </a:r>
            <a:endParaRPr lang="en-US" sz="2500" b="0" dirty="0">
              <a:solidFill>
                <a:srgbClr val="FFC000"/>
              </a:solidFill>
              <a:latin typeface="Tahoma" panose="020B0604030504040204" pitchFamily="34" charset="0"/>
            </a:endParaRPr>
          </a:p>
        </p:txBody>
      </p:sp>
    </p:spTree>
    <p:extLst>
      <p:ext uri="{BB962C8B-B14F-4D97-AF65-F5344CB8AC3E}">
        <p14:creationId xmlns:p14="http://schemas.microsoft.com/office/powerpoint/2010/main" val="1776033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ctrTitle"/>
          </p:nvPr>
        </p:nvSpPr>
        <p:spPr>
          <a:xfrm>
            <a:off x="925200" y="925200"/>
            <a:ext cx="7293300" cy="329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b="0" dirty="0" smtClean="0">
                <a:solidFill>
                  <a:schemeClr val="bg1"/>
                </a:solidFill>
                <a:effectLst>
                  <a:outerShdw blurRad="38100" dist="38100" dir="2700000" algn="tl">
                    <a:srgbClr val="000000">
                      <a:alpha val="43137"/>
                    </a:srgbClr>
                  </a:outerShdw>
                </a:effectLst>
                <a:latin typeface="Tahoma" panose="020B0604030504040204" pitchFamily="34" charset="0"/>
              </a:rPr>
              <a:t>Part 3</a:t>
            </a:r>
            <a:endParaRPr sz="4500" b="0" dirty="0" smtClean="0">
              <a:solidFill>
                <a:schemeClr val="bg1"/>
              </a:solidFill>
              <a:effectLst>
                <a:outerShdw blurRad="38100" dist="38100" dir="2700000" algn="tl">
                  <a:srgbClr val="000000">
                    <a:alpha val="43137"/>
                  </a:srgbClr>
                </a:outerShdw>
              </a:effectLst>
              <a:latin typeface="Tahoma" panose="020B0604030504040204" pitchFamily="34" charset="0"/>
            </a:endParaRPr>
          </a:p>
          <a:p>
            <a:pPr marL="0" lvl="0" indent="0" algn="ctr" rtl="0">
              <a:spcBef>
                <a:spcPts val="0"/>
              </a:spcBef>
              <a:spcAft>
                <a:spcPts val="0"/>
              </a:spcAft>
              <a:buNone/>
            </a:pPr>
            <a:r>
              <a:rPr lang="en" sz="3400" b="0" dirty="0" smtClean="0">
                <a:effectLst>
                  <a:outerShdw blurRad="38100" dist="38100" dir="2700000" algn="tl">
                    <a:srgbClr val="000000">
                      <a:alpha val="43137"/>
                    </a:srgbClr>
                  </a:outerShdw>
                </a:effectLst>
                <a:latin typeface="Tahoma" panose="020B0604030504040204" pitchFamily="34" charset="0"/>
                <a:cs typeface="Tahoma" panose="020B0604030504040204" pitchFamily="34" charset="0"/>
              </a:rPr>
              <a:t>What can you do about it?</a:t>
            </a:r>
            <a:endParaRPr sz="3400" b="0" dirty="0">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90397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1600200" y="1123950"/>
            <a:ext cx="5943600" cy="819900"/>
          </a:xfrm>
          <a:prstGeom prst="rect">
            <a:avLst/>
          </a:prstGeom>
        </p:spPr>
        <p:txBody>
          <a:bodyPr spcFirstLastPara="1" wrap="square" lIns="91425" tIns="91425" rIns="91425" bIns="91425" anchor="t" anchorCtr="0">
            <a:noAutofit/>
          </a:bodyPr>
          <a:lstStyle/>
          <a:p>
            <a:pPr marL="38100" indent="0">
              <a:buNone/>
            </a:pPr>
            <a:r>
              <a:rPr lang="en-US" sz="3000" b="0" dirty="0" smtClean="0">
                <a:latin typeface="Tahoma" panose="020B0604030504040204" pitchFamily="34" charset="0"/>
              </a:rPr>
              <a:t>Your </a:t>
            </a:r>
            <a:r>
              <a:rPr lang="en-US" sz="3000" b="0" dirty="0">
                <a:latin typeface="Tahoma" panose="020B0604030504040204" pitchFamily="34" charset="0"/>
              </a:rPr>
              <a:t>task is not to seek for love, but merely to seek and find all the barriers within yourself that you have built against it</a:t>
            </a:r>
            <a:r>
              <a:rPr lang="en-US" sz="3000" b="0" dirty="0" smtClean="0">
                <a:latin typeface="Tahoma" panose="020B0604030504040204" pitchFamily="34" charset="0"/>
              </a:rPr>
              <a:t>.</a:t>
            </a:r>
            <a:endParaRPr lang="en-US" sz="3000" b="0" dirty="0" smtClean="0">
              <a:latin typeface="Tahoma" panose="020B0604030504040204" pitchFamily="34" charset="0"/>
            </a:endParaRPr>
          </a:p>
          <a:p>
            <a:pPr marL="38100" indent="0">
              <a:buNone/>
            </a:pPr>
            <a:r>
              <a:rPr lang="en-US" sz="2500" b="0" i="0" dirty="0">
                <a:solidFill>
                  <a:srgbClr val="FFC000"/>
                </a:solidFill>
                <a:latin typeface="Tahoma" panose="020B0604030504040204" pitchFamily="34" charset="0"/>
              </a:rPr>
              <a:t>-Rumi</a:t>
            </a:r>
            <a:endParaRPr lang="en-US" sz="2500" b="0" dirty="0">
              <a:solidFill>
                <a:srgbClr val="FFC000"/>
              </a:solidFill>
              <a:latin typeface="Tahoma" panose="020B0604030504040204" pitchFamily="34" charset="0"/>
            </a:endParaRPr>
          </a:p>
        </p:txBody>
      </p:sp>
    </p:spTree>
    <p:extLst>
      <p:ext uri="{BB962C8B-B14F-4D97-AF65-F5344CB8AC3E}">
        <p14:creationId xmlns:p14="http://schemas.microsoft.com/office/powerpoint/2010/main" val="3145999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493688"/>
            <a:ext cx="3962400" cy="26460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0"/>
            <a:ext cx="3962400" cy="2493688"/>
          </a:xfrm>
          <a:prstGeom prst="rect">
            <a:avLst/>
          </a:prstGeom>
        </p:spPr>
      </p:pic>
      <p:sp>
        <p:nvSpPr>
          <p:cNvPr id="5" name="TextBox 4"/>
          <p:cNvSpPr txBox="1"/>
          <p:nvPr/>
        </p:nvSpPr>
        <p:spPr>
          <a:xfrm>
            <a:off x="152400" y="895350"/>
            <a:ext cx="4876799" cy="2739211"/>
          </a:xfrm>
          <a:prstGeom prst="rect">
            <a:avLst/>
          </a:prstGeom>
          <a:noFill/>
        </p:spPr>
        <p:txBody>
          <a:bodyPr wrap="square" rtlCol="0">
            <a:spAutoFit/>
          </a:bodyPr>
          <a:lstStyle/>
          <a:p>
            <a:pPr marL="457200" indent="-457200">
              <a:buClr>
                <a:srgbClr val="FFC000"/>
              </a:buClr>
              <a:buFont typeface="Courier New" panose="02070309020205020404" pitchFamily="49" charset="0"/>
              <a:buChar char="o"/>
            </a:pPr>
            <a:r>
              <a:rPr lang="en" sz="3200" dirty="0">
                <a:solidFill>
                  <a:schemeClr val="tx1"/>
                </a:solidFill>
                <a:latin typeface="Tahoma" panose="020B0604030504040204" pitchFamily="34" charset="0"/>
              </a:rPr>
              <a:t>Recognize and admit you have a fantasy </a:t>
            </a:r>
            <a:r>
              <a:rPr lang="en" sz="3200" dirty="0" smtClean="0">
                <a:solidFill>
                  <a:schemeClr val="tx1"/>
                </a:solidFill>
                <a:latin typeface="Tahoma" panose="020B0604030504040204" pitchFamily="34" charset="0"/>
              </a:rPr>
              <a:t>bond</a:t>
            </a:r>
          </a:p>
          <a:p>
            <a:pPr marL="285750" indent="-285750">
              <a:buClr>
                <a:srgbClr val="FFC000"/>
              </a:buClr>
              <a:buFont typeface="Courier New" panose="02070309020205020404" pitchFamily="49" charset="0"/>
              <a:buChar char="o"/>
            </a:pPr>
            <a:endParaRPr lang="en" sz="1200" dirty="0" smtClean="0">
              <a:solidFill>
                <a:schemeClr val="tx1"/>
              </a:solidFill>
              <a:latin typeface="Tahoma" panose="020B0604030504040204" pitchFamily="34" charset="0"/>
            </a:endParaRPr>
          </a:p>
          <a:p>
            <a:pPr marL="457200" indent="-457200">
              <a:buClr>
                <a:srgbClr val="FFC000"/>
              </a:buClr>
              <a:buFont typeface="Courier New" panose="02070309020205020404" pitchFamily="49" charset="0"/>
              <a:buChar char="o"/>
            </a:pPr>
            <a:r>
              <a:rPr lang="en" sz="3200" dirty="0" smtClean="0">
                <a:solidFill>
                  <a:schemeClr val="tx1"/>
                </a:solidFill>
                <a:latin typeface="Tahoma" panose="020B0604030504040204" pitchFamily="34" charset="0"/>
              </a:rPr>
              <a:t>Take </a:t>
            </a:r>
            <a:r>
              <a:rPr lang="en" sz="3200" dirty="0">
                <a:solidFill>
                  <a:schemeClr val="tx1"/>
                </a:solidFill>
                <a:latin typeface="Tahoma" panose="020B0604030504040204" pitchFamily="34" charset="0"/>
              </a:rPr>
              <a:t>steps to break a fantasy bond</a:t>
            </a:r>
            <a:endParaRPr lang="en-US" sz="3200" dirty="0"/>
          </a:p>
        </p:txBody>
      </p:sp>
    </p:spTree>
    <p:extLst>
      <p:ext uri="{BB962C8B-B14F-4D97-AF65-F5344CB8AC3E}">
        <p14:creationId xmlns:p14="http://schemas.microsoft.com/office/powerpoint/2010/main" val="279194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Barlow" panose="020B0604020202020204" charset="0"/>
              </a:rPr>
              <a:t>	</a:t>
            </a:r>
            <a:r>
              <a:rPr lang="en-US" dirty="0" smtClean="0">
                <a:solidFill>
                  <a:schemeClr val="tx1"/>
                </a:solidFill>
                <a:latin typeface="Barlow" panose="020B0604020202020204" charset="0"/>
              </a:rPr>
              <a:t>	</a:t>
            </a:r>
            <a:endParaRPr lang="en-US" dirty="0">
              <a:solidFill>
                <a:schemeClr val="tx1"/>
              </a:solidFill>
              <a:latin typeface="Barlow" panose="020B0604020202020204" charset="0"/>
            </a:endParaRPr>
          </a:p>
        </p:txBody>
      </p:sp>
      <p:sp>
        <p:nvSpPr>
          <p:cNvPr id="3" name="Content Placeholder 2"/>
          <p:cNvSpPr>
            <a:spLocks noGrp="1"/>
          </p:cNvSpPr>
          <p:nvPr>
            <p:ph idx="1"/>
          </p:nvPr>
        </p:nvSpPr>
        <p:spPr>
          <a:xfrm>
            <a:off x="152401" y="-19050"/>
            <a:ext cx="8763000" cy="2286000"/>
          </a:xfrm>
        </p:spPr>
        <p:txBody>
          <a:bodyPr>
            <a:normAutofit fontScale="92500" lnSpcReduction="10000"/>
          </a:bodyPr>
          <a:lstStyle/>
          <a:p>
            <a:pPr marL="0" indent="0">
              <a:buNone/>
            </a:pPr>
            <a:r>
              <a:rPr lang="en-US" sz="3600" dirty="0" smtClean="0">
                <a:solidFill>
                  <a:schemeClr val="tx1"/>
                </a:solidFill>
                <a:latin typeface="Tahoma" panose="020B0604030504040204" pitchFamily="34" charset="0"/>
              </a:rPr>
              <a:t>To break free from a fantasy bond we must:</a:t>
            </a:r>
          </a:p>
          <a:p>
            <a:pPr marL="342900" indent="-342900">
              <a:buClr>
                <a:srgbClr val="FFDC6D"/>
              </a:buClr>
              <a:buFont typeface="Arial" panose="020B0604020202020204" pitchFamily="34" charset="0"/>
              <a:buChar char="•"/>
            </a:pPr>
            <a:r>
              <a:rPr lang="en-US" sz="2000" dirty="0" smtClean="0">
                <a:solidFill>
                  <a:schemeClr val="tx1"/>
                </a:solidFill>
              </a:rPr>
              <a:t>Leave our own inward world and challenge our self-nourishing and punishing habits</a:t>
            </a:r>
          </a:p>
          <a:p>
            <a:pPr marL="342900" indent="-342900">
              <a:buClr>
                <a:srgbClr val="FFDC6D"/>
              </a:buClr>
              <a:buFont typeface="Arial" panose="020B0604020202020204" pitchFamily="34" charset="0"/>
              <a:buChar char="•"/>
            </a:pPr>
            <a:r>
              <a:rPr lang="en-US" sz="2000" dirty="0" smtClean="0">
                <a:solidFill>
                  <a:schemeClr val="tx1"/>
                </a:solidFill>
              </a:rPr>
              <a:t>Redirect our energy toward taking chances on finding satisfaction in the external world through goal-oriented behavior</a:t>
            </a:r>
            <a:endParaRPr lang="en-US" sz="2000" dirty="0">
              <a:solidFill>
                <a:schemeClr val="tx1"/>
              </a:solidFill>
            </a:endParaRPr>
          </a:p>
        </p:txBody>
      </p:sp>
      <p:pic>
        <p:nvPicPr>
          <p:cNvPr id="1026" name="Picture 2" descr="P:\public\DATA\MARKETING\iSTOCK IMAGES\Self\bigstock-A-confused-businessman-under-p-1206791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52828"/>
            <a:ext cx="4724400" cy="279067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public\DATA\MARKETING\iSTOCK IMAGES\Self\bigstock-Old-New-Life-Future-Past-Goals-12902308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66"/>
          <a:stretch/>
        </p:blipFill>
        <p:spPr bwMode="auto">
          <a:xfrm>
            <a:off x="4724400" y="2352829"/>
            <a:ext cx="4419601" cy="279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43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1" y="2537297"/>
            <a:ext cx="3809999" cy="260620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1" y="-1"/>
            <a:ext cx="3832860" cy="2543215"/>
          </a:xfrm>
          <a:prstGeom prst="rect">
            <a:avLst/>
          </a:prstGeom>
        </p:spPr>
      </p:pic>
      <p:sp>
        <p:nvSpPr>
          <p:cNvPr id="5" name="TextBox 4"/>
          <p:cNvSpPr txBox="1">
            <a:spLocks noChangeArrowheads="1"/>
          </p:cNvSpPr>
          <p:nvPr/>
        </p:nvSpPr>
        <p:spPr bwMode="auto">
          <a:xfrm>
            <a:off x="76200" y="1200150"/>
            <a:ext cx="7687639" cy="3785652"/>
          </a:xfrm>
          <a:prstGeom prst="rect">
            <a:avLst/>
          </a:prstGeom>
          <a:noFill/>
          <a:ln w="9525">
            <a:noFill/>
            <a:miter lim="800000"/>
            <a:headEnd/>
            <a:tailEnd/>
          </a:ln>
        </p:spPr>
        <p:txBody>
          <a:bodyPr wrap="square">
            <a:spAutoFit/>
          </a:bodyPr>
          <a:lstStyle/>
          <a:p>
            <a:pPr marL="342900" indent="-342900">
              <a:buClr>
                <a:srgbClr val="FFC000"/>
              </a:buClr>
              <a:buAutoNum type="arabicPeriod"/>
            </a:pPr>
            <a:r>
              <a:rPr lang="en-US" sz="2000" dirty="0" smtClean="0">
                <a:solidFill>
                  <a:schemeClr val="tx1">
                    <a:lumMod val="95000"/>
                    <a:lumOff val="5000"/>
                  </a:schemeClr>
                </a:solidFill>
                <a:latin typeface="Tahoma" panose="020B0604030504040204" pitchFamily="34" charset="0"/>
              </a:rPr>
              <a:t>Express </a:t>
            </a:r>
            <a:r>
              <a:rPr lang="en-US" sz="2000" dirty="0">
                <a:solidFill>
                  <a:schemeClr val="tx1">
                    <a:lumMod val="95000"/>
                    <a:lumOff val="5000"/>
                  </a:schemeClr>
                </a:solidFill>
                <a:latin typeface="Tahoma" panose="020B0604030504040204" pitchFamily="34" charset="0"/>
              </a:rPr>
              <a:t>love in a way your </a:t>
            </a:r>
            <a:r>
              <a:rPr lang="en-US" sz="2000" dirty="0" smtClean="0">
                <a:solidFill>
                  <a:schemeClr val="tx1">
                    <a:lumMod val="95000"/>
                    <a:lumOff val="5000"/>
                  </a:schemeClr>
                </a:solidFill>
                <a:latin typeface="Tahoma" panose="020B0604030504040204" pitchFamily="34" charset="0"/>
              </a:rPr>
              <a:t>partner                                          would experience </a:t>
            </a:r>
            <a:r>
              <a:rPr lang="en-US" sz="2000" dirty="0">
                <a:solidFill>
                  <a:schemeClr val="tx1">
                    <a:lumMod val="95000"/>
                    <a:lumOff val="5000"/>
                  </a:schemeClr>
                </a:solidFill>
                <a:latin typeface="Tahoma" panose="020B0604030504040204" pitchFamily="34" charset="0"/>
              </a:rPr>
              <a:t>as </a:t>
            </a:r>
            <a:r>
              <a:rPr lang="en-US" sz="2000" dirty="0" smtClean="0">
                <a:solidFill>
                  <a:schemeClr val="tx1">
                    <a:lumMod val="95000"/>
                    <a:lumOff val="5000"/>
                  </a:schemeClr>
                </a:solidFill>
                <a:latin typeface="Tahoma" panose="020B0604030504040204" pitchFamily="34" charset="0"/>
              </a:rPr>
              <a:t>loving.</a:t>
            </a:r>
          </a:p>
          <a:p>
            <a:pPr marL="342900" indent="-342900">
              <a:buClr>
                <a:srgbClr val="FFC000"/>
              </a:buClr>
              <a:buAutoNum type="arabicPeriod"/>
            </a:pPr>
            <a:r>
              <a:rPr lang="en-US" sz="2000" dirty="0" smtClean="0">
                <a:solidFill>
                  <a:schemeClr val="tx1">
                    <a:lumMod val="95000"/>
                    <a:lumOff val="5000"/>
                  </a:schemeClr>
                </a:solidFill>
                <a:latin typeface="Tahoma" panose="020B0604030504040204" pitchFamily="34" charset="0"/>
              </a:rPr>
              <a:t>Be </a:t>
            </a:r>
            <a:r>
              <a:rPr lang="en-US" sz="2000" dirty="0">
                <a:solidFill>
                  <a:schemeClr val="tx1">
                    <a:lumMod val="95000"/>
                    <a:lumOff val="5000"/>
                  </a:schemeClr>
                </a:solidFill>
                <a:latin typeface="Tahoma" panose="020B0604030504040204" pitchFamily="34" charset="0"/>
              </a:rPr>
              <a:t>affectionate</a:t>
            </a:r>
            <a:r>
              <a:rPr lang="en-US" sz="2000" dirty="0" smtClean="0">
                <a:solidFill>
                  <a:schemeClr val="tx1">
                    <a:lumMod val="95000"/>
                    <a:lumOff val="5000"/>
                  </a:schemeClr>
                </a:solidFill>
                <a:latin typeface="Tahoma" panose="020B0604030504040204" pitchFamily="34" charset="0"/>
              </a:rPr>
              <a:t>. </a:t>
            </a:r>
          </a:p>
          <a:p>
            <a:pPr marL="342900" indent="-342900">
              <a:buClr>
                <a:srgbClr val="FFC000"/>
              </a:buClr>
              <a:buAutoNum type="arabicPeriod"/>
            </a:pPr>
            <a:r>
              <a:rPr lang="en-US" sz="2000" dirty="0" smtClean="0">
                <a:solidFill>
                  <a:schemeClr val="tx1">
                    <a:lumMod val="95000"/>
                    <a:lumOff val="5000"/>
                  </a:schemeClr>
                </a:solidFill>
                <a:latin typeface="Tahoma" panose="020B0604030504040204" pitchFamily="34" charset="0"/>
              </a:rPr>
              <a:t>Slow down. Be kind and present.</a:t>
            </a:r>
          </a:p>
          <a:p>
            <a:pPr marL="342900" indent="-342900">
              <a:buClr>
                <a:srgbClr val="FFC000"/>
              </a:buClr>
              <a:buAutoNum type="arabicPeriod"/>
            </a:pPr>
            <a:r>
              <a:rPr lang="en-US" sz="2000" dirty="0" smtClean="0">
                <a:solidFill>
                  <a:schemeClr val="tx1">
                    <a:lumMod val="95000"/>
                    <a:lumOff val="5000"/>
                  </a:schemeClr>
                </a:solidFill>
                <a:latin typeface="Tahoma" panose="020B0604030504040204" pitchFamily="34" charset="0"/>
              </a:rPr>
              <a:t>See partner for who they are.</a:t>
            </a:r>
          </a:p>
          <a:p>
            <a:pPr marL="342900" indent="-342900">
              <a:buClr>
                <a:srgbClr val="FFC000"/>
              </a:buClr>
              <a:buAutoNum type="arabicPeriod"/>
            </a:pPr>
            <a:r>
              <a:rPr lang="en-US" sz="2000" dirty="0" smtClean="0">
                <a:solidFill>
                  <a:schemeClr val="tx1">
                    <a:lumMod val="95000"/>
                    <a:lumOff val="5000"/>
                  </a:schemeClr>
                </a:solidFill>
                <a:latin typeface="Tahoma" panose="020B0604030504040204" pitchFamily="34" charset="0"/>
              </a:rPr>
              <a:t>Make </a:t>
            </a:r>
            <a:r>
              <a:rPr lang="en-US" sz="2000" dirty="0">
                <a:solidFill>
                  <a:schemeClr val="tx1">
                    <a:lumMod val="95000"/>
                    <a:lumOff val="5000"/>
                  </a:schemeClr>
                </a:solidFill>
                <a:latin typeface="Tahoma" panose="020B0604030504040204" pitchFamily="34" charset="0"/>
              </a:rPr>
              <a:t>eye contact.</a:t>
            </a:r>
          </a:p>
          <a:p>
            <a:pPr marL="342900" indent="-342900">
              <a:buClr>
                <a:srgbClr val="FFC000"/>
              </a:buClr>
              <a:buAutoNum type="arabicPeriod"/>
            </a:pPr>
            <a:r>
              <a:rPr lang="en-US" sz="2000" dirty="0" smtClean="0">
                <a:solidFill>
                  <a:schemeClr val="tx1">
                    <a:lumMod val="95000"/>
                    <a:lumOff val="5000"/>
                  </a:schemeClr>
                </a:solidFill>
                <a:latin typeface="Tahoma" panose="020B0604030504040204" pitchFamily="34" charset="0"/>
              </a:rPr>
              <a:t>Try </a:t>
            </a:r>
            <a:r>
              <a:rPr lang="en-US" sz="2000" dirty="0">
                <a:solidFill>
                  <a:schemeClr val="tx1">
                    <a:lumMod val="95000"/>
                    <a:lumOff val="5000"/>
                  </a:schemeClr>
                </a:solidFill>
                <a:latin typeface="Tahoma" panose="020B0604030504040204" pitchFamily="34" charset="0"/>
              </a:rPr>
              <a:t>something old</a:t>
            </a:r>
            <a:r>
              <a:rPr lang="en-US" sz="2000" dirty="0" smtClean="0">
                <a:solidFill>
                  <a:schemeClr val="tx1">
                    <a:lumMod val="95000"/>
                    <a:lumOff val="5000"/>
                  </a:schemeClr>
                </a:solidFill>
                <a:latin typeface="Tahoma" panose="020B0604030504040204" pitchFamily="34" charset="0"/>
              </a:rPr>
              <a:t>.</a:t>
            </a:r>
          </a:p>
          <a:p>
            <a:pPr marL="342900" indent="-342900">
              <a:buClr>
                <a:srgbClr val="FFC000"/>
              </a:buClr>
              <a:buAutoNum type="arabicPeriod"/>
            </a:pPr>
            <a:r>
              <a:rPr lang="en-US" sz="2000" dirty="0">
                <a:solidFill>
                  <a:schemeClr val="tx1">
                    <a:lumMod val="95000"/>
                    <a:lumOff val="5000"/>
                  </a:schemeClr>
                </a:solidFill>
                <a:latin typeface="Tahoma" panose="020B0604030504040204" pitchFamily="34" charset="0"/>
              </a:rPr>
              <a:t>Try something new</a:t>
            </a:r>
            <a:r>
              <a:rPr lang="en-US" sz="2000" dirty="0" smtClean="0">
                <a:solidFill>
                  <a:schemeClr val="tx1">
                    <a:lumMod val="95000"/>
                    <a:lumOff val="5000"/>
                  </a:schemeClr>
                </a:solidFill>
                <a:latin typeface="Tahoma" panose="020B0604030504040204" pitchFamily="34" charset="0"/>
              </a:rPr>
              <a:t>.</a:t>
            </a:r>
          </a:p>
          <a:p>
            <a:pPr marL="342900" indent="-342900">
              <a:buClr>
                <a:srgbClr val="FFC000"/>
              </a:buClr>
              <a:buAutoNum type="arabicPeriod"/>
            </a:pPr>
            <a:r>
              <a:rPr lang="en-US" sz="2000" dirty="0" smtClean="0">
                <a:solidFill>
                  <a:schemeClr val="tx1">
                    <a:lumMod val="95000"/>
                    <a:lumOff val="5000"/>
                  </a:schemeClr>
                </a:solidFill>
                <a:latin typeface="Tahoma" panose="020B0604030504040204" pitchFamily="34" charset="0"/>
              </a:rPr>
              <a:t>Break routine.</a:t>
            </a:r>
          </a:p>
          <a:p>
            <a:pPr marL="342900" indent="-342900">
              <a:buClr>
                <a:srgbClr val="FFC000"/>
              </a:buClr>
              <a:buAutoNum type="arabicPeriod"/>
            </a:pPr>
            <a:r>
              <a:rPr lang="en-US" sz="2000" dirty="0" smtClean="0">
                <a:solidFill>
                  <a:schemeClr val="tx1">
                    <a:lumMod val="95000"/>
                    <a:lumOff val="5000"/>
                  </a:schemeClr>
                </a:solidFill>
                <a:latin typeface="Tahoma" panose="020B0604030504040204" pitchFamily="34" charset="0"/>
              </a:rPr>
              <a:t>Avoid passivity and control.</a:t>
            </a:r>
          </a:p>
          <a:p>
            <a:pPr marL="342900" indent="-342900">
              <a:buClr>
                <a:srgbClr val="FFC000"/>
              </a:buClr>
              <a:buAutoNum type="arabicPeriod"/>
            </a:pPr>
            <a:r>
              <a:rPr lang="en-US" sz="2000" dirty="0" smtClean="0">
                <a:solidFill>
                  <a:schemeClr val="tx1">
                    <a:lumMod val="95000"/>
                    <a:lumOff val="5000"/>
                  </a:schemeClr>
                </a:solidFill>
                <a:latin typeface="Tahoma" panose="020B0604030504040204" pitchFamily="34" charset="0"/>
              </a:rPr>
              <a:t>Talk as an “I” instead of a “we.”</a:t>
            </a:r>
          </a:p>
          <a:p>
            <a:pPr marL="342900" indent="-342900">
              <a:buClr>
                <a:srgbClr val="FFC000"/>
              </a:buClr>
              <a:buAutoNum type="arabicPeriod"/>
            </a:pPr>
            <a:r>
              <a:rPr lang="en-US" sz="2000" dirty="0" smtClean="0">
                <a:solidFill>
                  <a:schemeClr val="tx1">
                    <a:lumMod val="95000"/>
                    <a:lumOff val="5000"/>
                  </a:schemeClr>
                </a:solidFill>
                <a:latin typeface="Tahoma" panose="020B0604030504040204" pitchFamily="34" charset="0"/>
              </a:rPr>
              <a:t>Be aware of your critical inner voice.</a:t>
            </a:r>
            <a:endParaRPr lang="en-US" sz="2000" dirty="0">
              <a:solidFill>
                <a:schemeClr val="tx1">
                  <a:lumMod val="95000"/>
                  <a:lumOff val="5000"/>
                </a:schemeClr>
              </a:solidFill>
              <a:latin typeface="Tahoma" panose="020B0604030504040204" pitchFamily="34" charset="0"/>
            </a:endParaRPr>
          </a:p>
        </p:txBody>
      </p:sp>
      <p:sp>
        <p:nvSpPr>
          <p:cNvPr id="6" name="Rectangle 2"/>
          <p:cNvSpPr txBox="1">
            <a:spLocks noChangeArrowheads="1"/>
          </p:cNvSpPr>
          <p:nvPr/>
        </p:nvSpPr>
        <p:spPr>
          <a:xfrm>
            <a:off x="380999" y="590550"/>
            <a:ext cx="5257801" cy="607219"/>
          </a:xfrm>
          <a:prstGeom prst="rect">
            <a:avLst/>
          </a:prstGeom>
        </p:spPr>
        <p:txBody>
          <a:bodyPr anchor="b">
            <a:noAutofit/>
          </a:bodyPr>
          <a:lstStyle>
            <a:lvl1pPr>
              <a:defRPr sz="2400">
                <a:solidFill>
                  <a:schemeClr val="tx1"/>
                </a:solidFill>
                <a:latin typeface="Arial" charset="0"/>
                <a:ea typeface="ＭＳ Ｐゴシック" pitchFamily="-80" charset="-128"/>
              </a:defRPr>
            </a:lvl1pPr>
            <a:lvl2pPr marL="37931725" indent="-37474525">
              <a:defRPr sz="2400">
                <a:solidFill>
                  <a:schemeClr val="tx1"/>
                </a:solidFill>
                <a:latin typeface="Arial" charset="0"/>
                <a:ea typeface="ＭＳ Ｐゴシック" pitchFamily="-80" charset="-128"/>
              </a:defRPr>
            </a:lvl2pPr>
            <a:lvl3pPr>
              <a:defRPr sz="2400">
                <a:solidFill>
                  <a:schemeClr val="tx1"/>
                </a:solidFill>
                <a:latin typeface="Arial" charset="0"/>
                <a:ea typeface="ＭＳ Ｐゴシック" pitchFamily="-80" charset="-128"/>
              </a:defRPr>
            </a:lvl3pPr>
            <a:lvl4pPr>
              <a:defRPr sz="2400">
                <a:solidFill>
                  <a:schemeClr val="tx1"/>
                </a:solidFill>
                <a:latin typeface="Arial" charset="0"/>
                <a:ea typeface="ＭＳ Ｐゴシック" pitchFamily="-80" charset="-128"/>
              </a:defRPr>
            </a:lvl4pPr>
            <a:lvl5pPr>
              <a:defRPr sz="2400">
                <a:solidFill>
                  <a:schemeClr val="tx1"/>
                </a:solidFill>
                <a:latin typeface="Arial" charset="0"/>
                <a:ea typeface="ＭＳ Ｐゴシック" pitchFamily="-80" charset="-128"/>
              </a:defRPr>
            </a:lvl5pPr>
            <a:lvl6pPr marL="457200" eaLnBrk="0" fontAlgn="base" hangingPunct="0">
              <a:spcBef>
                <a:spcPct val="0"/>
              </a:spcBef>
              <a:spcAft>
                <a:spcPct val="0"/>
              </a:spcAft>
              <a:defRPr sz="2400">
                <a:solidFill>
                  <a:schemeClr val="tx1"/>
                </a:solidFill>
                <a:latin typeface="Arial" charset="0"/>
                <a:ea typeface="ＭＳ Ｐゴシック" pitchFamily="-80" charset="-128"/>
              </a:defRPr>
            </a:lvl6pPr>
            <a:lvl7pPr marL="914400" eaLnBrk="0" fontAlgn="base" hangingPunct="0">
              <a:spcBef>
                <a:spcPct val="0"/>
              </a:spcBef>
              <a:spcAft>
                <a:spcPct val="0"/>
              </a:spcAft>
              <a:defRPr sz="2400">
                <a:solidFill>
                  <a:schemeClr val="tx1"/>
                </a:solidFill>
                <a:latin typeface="Arial" charset="0"/>
                <a:ea typeface="ＭＳ Ｐゴシック" pitchFamily="-80" charset="-128"/>
              </a:defRPr>
            </a:lvl7pPr>
            <a:lvl8pPr marL="1371600" eaLnBrk="0" fontAlgn="base" hangingPunct="0">
              <a:spcBef>
                <a:spcPct val="0"/>
              </a:spcBef>
              <a:spcAft>
                <a:spcPct val="0"/>
              </a:spcAft>
              <a:defRPr sz="2400">
                <a:solidFill>
                  <a:schemeClr val="tx1"/>
                </a:solidFill>
                <a:latin typeface="Arial" charset="0"/>
                <a:ea typeface="ＭＳ Ｐゴシック" pitchFamily="-80" charset="-128"/>
              </a:defRPr>
            </a:lvl8pPr>
            <a:lvl9pPr marL="1828800" eaLnBrk="0" fontAlgn="base" hangingPunct="0">
              <a:spcBef>
                <a:spcPct val="0"/>
              </a:spcBef>
              <a:spcAft>
                <a:spcPct val="0"/>
              </a:spcAft>
              <a:defRPr sz="2400">
                <a:solidFill>
                  <a:schemeClr val="tx1"/>
                </a:solidFill>
                <a:latin typeface="Arial" charset="0"/>
                <a:ea typeface="ＭＳ Ｐゴシック" pitchFamily="-80" charset="-128"/>
              </a:defRPr>
            </a:lvl9pPr>
          </a:lstStyle>
          <a:p>
            <a:pPr fontAlgn="base">
              <a:spcBef>
                <a:spcPct val="0"/>
              </a:spcBef>
              <a:spcAft>
                <a:spcPct val="0"/>
              </a:spcAft>
            </a:pPr>
            <a:r>
              <a:rPr lang="en-US" sz="3200" dirty="0" smtClean="0">
                <a:solidFill>
                  <a:schemeClr val="tx1">
                    <a:lumMod val="95000"/>
                    <a:lumOff val="5000"/>
                  </a:schemeClr>
                </a:solidFill>
                <a:latin typeface="Tahoma" panose="020B0604030504040204" pitchFamily="34" charset="0"/>
              </a:rPr>
              <a:t>Actions that counter a </a:t>
            </a:r>
          </a:p>
          <a:p>
            <a:pPr fontAlgn="base">
              <a:spcBef>
                <a:spcPct val="0"/>
              </a:spcBef>
              <a:spcAft>
                <a:spcPct val="0"/>
              </a:spcAft>
            </a:pPr>
            <a:r>
              <a:rPr lang="en-US" sz="3200" dirty="0" smtClean="0">
                <a:solidFill>
                  <a:schemeClr val="tx1">
                    <a:lumMod val="95000"/>
                    <a:lumOff val="5000"/>
                  </a:schemeClr>
                </a:solidFill>
                <a:latin typeface="Tahoma" panose="020B0604030504040204" pitchFamily="34" charset="0"/>
              </a:rPr>
              <a:t>fantasy bond:</a:t>
            </a:r>
          </a:p>
        </p:txBody>
      </p:sp>
    </p:spTree>
    <p:extLst>
      <p:ext uri="{BB962C8B-B14F-4D97-AF65-F5344CB8AC3E}">
        <p14:creationId xmlns:p14="http://schemas.microsoft.com/office/powerpoint/2010/main" val="333971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fade">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500"/>
                                        <p:tgtEl>
                                          <p:spTgt spid="5">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Effect transition="in" filter="fade">
                                      <p:cBhvr>
                                        <p:cTn id="54" dur="500"/>
                                        <p:tgtEl>
                                          <p:spTgt spid="5">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
                                            <p:txEl>
                                              <p:pRg st="8" end="8"/>
                                            </p:txEl>
                                          </p:spTgt>
                                        </p:tgtEl>
                                        <p:attrNameLst>
                                          <p:attrName>style.visibility</p:attrName>
                                        </p:attrNameLst>
                                      </p:cBhvr>
                                      <p:to>
                                        <p:strVal val="visible"/>
                                      </p:to>
                                    </p:set>
                                    <p:animEffect transition="in" filter="fade">
                                      <p:cBhvr>
                                        <p:cTn id="59" dur="500"/>
                                        <p:tgtEl>
                                          <p:spTgt spid="5">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
                                            <p:txEl>
                                              <p:pRg st="9" end="9"/>
                                            </p:txEl>
                                          </p:spTgt>
                                        </p:tgtEl>
                                        <p:attrNameLst>
                                          <p:attrName>style.visibility</p:attrName>
                                        </p:attrNameLst>
                                      </p:cBhvr>
                                      <p:to>
                                        <p:strVal val="visible"/>
                                      </p:to>
                                    </p:set>
                                    <p:animEffect transition="in" filter="fade">
                                      <p:cBhvr>
                                        <p:cTn id="64" dur="500"/>
                                        <p:tgtEl>
                                          <p:spTgt spid="5">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
                                            <p:txEl>
                                              <p:pRg st="10" end="10"/>
                                            </p:txEl>
                                          </p:spTgt>
                                        </p:tgtEl>
                                        <p:attrNameLst>
                                          <p:attrName>style.visibility</p:attrName>
                                        </p:attrNameLst>
                                      </p:cBhvr>
                                      <p:to>
                                        <p:strVal val="visible"/>
                                      </p:to>
                                    </p:set>
                                    <p:animEffect transition="in" filter="fade">
                                      <p:cBhvr>
                                        <p:cTn id="69"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7" name="Picture 6">
            <a:extLst>
              <a:ext uri="{FF2B5EF4-FFF2-40B4-BE49-F238E27FC236}">
                <a16:creationId xmlns:a16="http://schemas.microsoft.com/office/drawing/2014/main" xmlns="" id="{6FD7EF56-8C92-5A4B-B639-66AAD6899EE5}"/>
              </a:ext>
            </a:extLst>
          </p:cNvPr>
          <p:cNvPicPr>
            <a:picLocks noChangeAspect="1"/>
          </p:cNvPicPr>
          <p:nvPr/>
        </p:nvPicPr>
        <p:blipFill rotWithShape="1">
          <a:blip r:embed="rId3">
            <a:extLst>
              <a:ext uri="{28A0092B-C50C-407E-A947-70E740481C1C}">
                <a14:useLocalDpi xmlns:a14="http://schemas.microsoft.com/office/drawing/2010/main" val="0"/>
              </a:ext>
            </a:extLst>
          </a:blip>
          <a:srcRect l="15566" t="18182" r="24403" b="7450"/>
          <a:stretch/>
        </p:blipFill>
        <p:spPr>
          <a:xfrm>
            <a:off x="3352801" y="819150"/>
            <a:ext cx="2455092" cy="4055266"/>
          </a:xfrm>
          <a:prstGeom prst="rect">
            <a:avLst/>
          </a:prstGeom>
        </p:spPr>
      </p:pic>
      <p:sp>
        <p:nvSpPr>
          <p:cNvPr id="3" name="Rectangle 2"/>
          <p:cNvSpPr/>
          <p:nvPr/>
        </p:nvSpPr>
        <p:spPr>
          <a:xfrm>
            <a:off x="0" y="205264"/>
            <a:ext cx="9144000" cy="646331"/>
          </a:xfrm>
          <a:prstGeom prst="rect">
            <a:avLst/>
          </a:prstGeom>
        </p:spPr>
        <p:txBody>
          <a:bodyPr wrap="square">
            <a:spAutoFit/>
          </a:bodyPr>
          <a:lstStyle/>
          <a:p>
            <a:pPr algn="ctr">
              <a:buClr>
                <a:srgbClr val="C00000"/>
              </a:buClr>
            </a:pPr>
            <a:r>
              <a:rPr lang="en-US" sz="3600" dirty="0">
                <a:solidFill>
                  <a:schemeClr val="tx1"/>
                </a:solidFill>
                <a:latin typeface="Tahoma" panose="020B0604030504040204" pitchFamily="34" charset="0"/>
                <a:cs typeface="Playfair Display" panose="020B0604020202020204" charset="0"/>
              </a:rPr>
              <a:t>Relate and interact!</a:t>
            </a:r>
          </a:p>
        </p:txBody>
      </p:sp>
      <p:sp>
        <p:nvSpPr>
          <p:cNvPr id="8" name="TextBox 7">
            <a:extLst>
              <a:ext uri="{FF2B5EF4-FFF2-40B4-BE49-F238E27FC236}">
                <a16:creationId xmlns:a16="http://schemas.microsoft.com/office/drawing/2014/main" xmlns="" id="{78B6F4C5-91A1-9D48-BE78-07A05720DC6D}"/>
              </a:ext>
            </a:extLst>
          </p:cNvPr>
          <p:cNvSpPr txBox="1"/>
          <p:nvPr/>
        </p:nvSpPr>
        <p:spPr>
          <a:xfrm>
            <a:off x="723943" y="2264546"/>
            <a:ext cx="2315057" cy="461665"/>
          </a:xfrm>
          <a:prstGeom prst="rect">
            <a:avLst/>
          </a:prstGeom>
          <a:noFill/>
        </p:spPr>
        <p:txBody>
          <a:bodyPr wrap="none" rtlCol="0">
            <a:spAutoFit/>
          </a:bodyPr>
          <a:lstStyle/>
          <a:p>
            <a:r>
              <a:rPr lang="en-US" sz="2400" dirty="0">
                <a:latin typeface="Tahoma" panose="020B0604030504040204" pitchFamily="34" charset="0"/>
                <a:cs typeface="Lora" panose="020B0604020202020204" charset="0"/>
              </a:rPr>
              <a:t>Talk personally.</a:t>
            </a:r>
          </a:p>
        </p:txBody>
      </p:sp>
      <p:sp>
        <p:nvSpPr>
          <p:cNvPr id="9" name="TextBox 8">
            <a:extLst>
              <a:ext uri="{FF2B5EF4-FFF2-40B4-BE49-F238E27FC236}">
                <a16:creationId xmlns:a16="http://schemas.microsoft.com/office/drawing/2014/main" xmlns="" id="{8B493D57-96E7-464D-8F74-D60FD6D2674F}"/>
              </a:ext>
            </a:extLst>
          </p:cNvPr>
          <p:cNvSpPr txBox="1"/>
          <p:nvPr/>
        </p:nvSpPr>
        <p:spPr>
          <a:xfrm>
            <a:off x="1054432" y="1404700"/>
            <a:ext cx="1996059" cy="461665"/>
          </a:xfrm>
          <a:prstGeom prst="rect">
            <a:avLst/>
          </a:prstGeom>
          <a:noFill/>
        </p:spPr>
        <p:txBody>
          <a:bodyPr wrap="none" rtlCol="0">
            <a:spAutoFit/>
          </a:bodyPr>
          <a:lstStyle/>
          <a:p>
            <a:r>
              <a:rPr lang="en-US" sz="2400" dirty="0">
                <a:latin typeface="Tahoma" panose="020B0604030504040204" pitchFamily="34" charset="0"/>
                <a:cs typeface="Lora" panose="020B0604020202020204" charset="0"/>
              </a:rPr>
              <a:t>Joke around.</a:t>
            </a:r>
          </a:p>
        </p:txBody>
      </p:sp>
      <p:sp>
        <p:nvSpPr>
          <p:cNvPr id="12" name="TextBox 11">
            <a:extLst>
              <a:ext uri="{FF2B5EF4-FFF2-40B4-BE49-F238E27FC236}">
                <a16:creationId xmlns:a16="http://schemas.microsoft.com/office/drawing/2014/main" xmlns="" id="{8137D502-313F-674C-AC55-C301997DC0D0}"/>
              </a:ext>
            </a:extLst>
          </p:cNvPr>
          <p:cNvSpPr txBox="1"/>
          <p:nvPr/>
        </p:nvSpPr>
        <p:spPr>
          <a:xfrm>
            <a:off x="6400800" y="1017000"/>
            <a:ext cx="2140330" cy="461665"/>
          </a:xfrm>
          <a:prstGeom prst="rect">
            <a:avLst/>
          </a:prstGeom>
          <a:noFill/>
        </p:spPr>
        <p:txBody>
          <a:bodyPr wrap="none" rtlCol="0">
            <a:spAutoFit/>
          </a:bodyPr>
          <a:lstStyle/>
          <a:p>
            <a:r>
              <a:rPr lang="en-US" sz="2400" dirty="0">
                <a:latin typeface="Tahoma" panose="020B0604030504040204" pitchFamily="34" charset="0"/>
                <a:cs typeface="Lora" panose="020B0604020202020204" charset="0"/>
              </a:rPr>
              <a:t>Ask questions.</a:t>
            </a:r>
          </a:p>
        </p:txBody>
      </p:sp>
      <p:sp>
        <p:nvSpPr>
          <p:cNvPr id="13" name="TextBox 12">
            <a:extLst>
              <a:ext uri="{FF2B5EF4-FFF2-40B4-BE49-F238E27FC236}">
                <a16:creationId xmlns:a16="http://schemas.microsoft.com/office/drawing/2014/main" xmlns="" id="{CBED2D45-8A79-3748-84BC-E4AC5D45FC34}"/>
              </a:ext>
            </a:extLst>
          </p:cNvPr>
          <p:cNvSpPr txBox="1"/>
          <p:nvPr/>
        </p:nvSpPr>
        <p:spPr>
          <a:xfrm>
            <a:off x="6215300" y="1802881"/>
            <a:ext cx="1103187" cy="461665"/>
          </a:xfrm>
          <a:prstGeom prst="rect">
            <a:avLst/>
          </a:prstGeom>
          <a:noFill/>
        </p:spPr>
        <p:txBody>
          <a:bodyPr wrap="none" rtlCol="0">
            <a:spAutoFit/>
          </a:bodyPr>
          <a:lstStyle/>
          <a:p>
            <a:r>
              <a:rPr lang="en-US" sz="2400" dirty="0">
                <a:latin typeface="Tahoma" panose="020B0604030504040204" pitchFamily="34" charset="0"/>
                <a:cs typeface="Lora" panose="020B0604020202020204" charset="0"/>
              </a:rPr>
              <a:t>Listen.</a:t>
            </a:r>
          </a:p>
        </p:txBody>
      </p:sp>
      <p:sp>
        <p:nvSpPr>
          <p:cNvPr id="14" name="TextBox 13">
            <a:extLst>
              <a:ext uri="{FF2B5EF4-FFF2-40B4-BE49-F238E27FC236}">
                <a16:creationId xmlns:a16="http://schemas.microsoft.com/office/drawing/2014/main" xmlns="" id="{33A3F057-7995-A345-A580-B5FDD2B81642}"/>
              </a:ext>
            </a:extLst>
          </p:cNvPr>
          <p:cNvSpPr txBox="1"/>
          <p:nvPr/>
        </p:nvSpPr>
        <p:spPr>
          <a:xfrm>
            <a:off x="5975208" y="2519414"/>
            <a:ext cx="2515432" cy="461665"/>
          </a:xfrm>
          <a:prstGeom prst="rect">
            <a:avLst/>
          </a:prstGeom>
          <a:noFill/>
        </p:spPr>
        <p:txBody>
          <a:bodyPr wrap="none" rtlCol="0">
            <a:spAutoFit/>
          </a:bodyPr>
          <a:lstStyle/>
          <a:p>
            <a:r>
              <a:rPr lang="en-US" sz="2400" dirty="0">
                <a:latin typeface="Tahoma" panose="020B0604030504040204" pitchFamily="34" charset="0"/>
                <a:cs typeface="Lora" panose="020B0604020202020204" charset="0"/>
              </a:rPr>
              <a:t>Express interest.</a:t>
            </a:r>
          </a:p>
        </p:txBody>
      </p:sp>
      <p:sp>
        <p:nvSpPr>
          <p:cNvPr id="15" name="TextBox 14">
            <a:extLst>
              <a:ext uri="{FF2B5EF4-FFF2-40B4-BE49-F238E27FC236}">
                <a16:creationId xmlns:a16="http://schemas.microsoft.com/office/drawing/2014/main" xmlns="" id="{386A8667-7AB5-204E-B619-559BA485AA1D}"/>
              </a:ext>
            </a:extLst>
          </p:cNvPr>
          <p:cNvSpPr txBox="1"/>
          <p:nvPr/>
        </p:nvSpPr>
        <p:spPr>
          <a:xfrm>
            <a:off x="5920521" y="3409950"/>
            <a:ext cx="2850460" cy="830997"/>
          </a:xfrm>
          <a:prstGeom prst="rect">
            <a:avLst/>
          </a:prstGeom>
          <a:noFill/>
        </p:spPr>
        <p:txBody>
          <a:bodyPr wrap="none" rtlCol="0">
            <a:spAutoFit/>
          </a:bodyPr>
          <a:lstStyle/>
          <a:p>
            <a:pPr algn="ctr"/>
            <a:r>
              <a:rPr lang="en-US" sz="2400" dirty="0">
                <a:latin typeface="Tahoma" panose="020B0604030504040204" pitchFamily="34" charset="0"/>
                <a:cs typeface="Lora" panose="020B0604020202020204" charset="0"/>
              </a:rPr>
              <a:t>Continue to get to </a:t>
            </a:r>
          </a:p>
          <a:p>
            <a:pPr algn="ctr"/>
            <a:r>
              <a:rPr lang="en-US" sz="2400" dirty="0">
                <a:latin typeface="Tahoma" panose="020B0604030504040204" pitchFamily="34" charset="0"/>
                <a:cs typeface="Lora" panose="020B0604020202020204" charset="0"/>
              </a:rPr>
              <a:t>know your partner.</a:t>
            </a:r>
          </a:p>
        </p:txBody>
      </p:sp>
      <p:sp>
        <p:nvSpPr>
          <p:cNvPr id="16" name="TextBox 15">
            <a:extLst>
              <a:ext uri="{FF2B5EF4-FFF2-40B4-BE49-F238E27FC236}">
                <a16:creationId xmlns:a16="http://schemas.microsoft.com/office/drawing/2014/main" xmlns="" id="{5A18FF87-6E3F-9E4D-B6F4-21ACE4F266C5}"/>
              </a:ext>
            </a:extLst>
          </p:cNvPr>
          <p:cNvSpPr txBox="1"/>
          <p:nvPr/>
        </p:nvSpPr>
        <p:spPr>
          <a:xfrm>
            <a:off x="596776" y="3071462"/>
            <a:ext cx="2880917" cy="830997"/>
          </a:xfrm>
          <a:prstGeom prst="rect">
            <a:avLst/>
          </a:prstGeom>
          <a:noFill/>
        </p:spPr>
        <p:txBody>
          <a:bodyPr wrap="none" rtlCol="0">
            <a:spAutoFit/>
          </a:bodyPr>
          <a:lstStyle/>
          <a:p>
            <a:pPr algn="ctr"/>
            <a:r>
              <a:rPr lang="en-US" sz="2400" dirty="0">
                <a:latin typeface="Tahoma" panose="020B0604030504040204" pitchFamily="34" charset="0"/>
                <a:cs typeface="Lora" panose="020B0604020202020204" charset="0"/>
              </a:rPr>
              <a:t>Continue to let your</a:t>
            </a:r>
          </a:p>
          <a:p>
            <a:pPr algn="ctr"/>
            <a:r>
              <a:rPr lang="en-US" sz="2400" dirty="0">
                <a:latin typeface="Tahoma" panose="020B0604030504040204" pitchFamily="34" charset="0"/>
                <a:cs typeface="Lora" panose="020B0604020202020204" charset="0"/>
              </a:rPr>
              <a:t>partner know you.</a:t>
            </a:r>
          </a:p>
        </p:txBody>
      </p:sp>
      <p:sp>
        <p:nvSpPr>
          <p:cNvPr id="2" name="TextBox 1"/>
          <p:cNvSpPr txBox="1"/>
          <p:nvPr/>
        </p:nvSpPr>
        <p:spPr>
          <a:xfrm>
            <a:off x="0" y="4835723"/>
            <a:ext cx="9220200" cy="307777"/>
          </a:xfrm>
          <a:prstGeom prst="rect">
            <a:avLst/>
          </a:prstGeom>
          <a:noFill/>
        </p:spPr>
        <p:txBody>
          <a:bodyPr wrap="square" rtlCol="0">
            <a:spAutoFit/>
          </a:bodyPr>
          <a:lstStyle/>
          <a:p>
            <a:pPr algn="ctr"/>
            <a:r>
              <a:rPr lang="en-US" dirty="0" smtClean="0">
                <a:latin typeface="Tahoma" panose="020B0604030504040204" pitchFamily="34" charset="0"/>
              </a:rPr>
              <a:t>From “Daring to Love” with Tamsen Firestone</a:t>
            </a:r>
            <a:endParaRPr lang="en-US" dirty="0">
              <a:latin typeface="Tahoma" panose="020B0604030504040204" pitchFamily="34" charset="0"/>
            </a:endParaRPr>
          </a:p>
        </p:txBody>
      </p:sp>
    </p:spTree>
    <p:extLst>
      <p:ext uri="{BB962C8B-B14F-4D97-AF65-F5344CB8AC3E}">
        <p14:creationId xmlns:p14="http://schemas.microsoft.com/office/powerpoint/2010/main" val="4089636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14" name="Picture 13">
            <a:extLst>
              <a:ext uri="{FF2B5EF4-FFF2-40B4-BE49-F238E27FC236}">
                <a16:creationId xmlns:a16="http://schemas.microsoft.com/office/drawing/2014/main" xmlns="" id="{8EDC85CE-B384-8E43-A261-093886B466BB}"/>
              </a:ext>
            </a:extLst>
          </p:cNvPr>
          <p:cNvPicPr>
            <a:picLocks noChangeAspect="1"/>
          </p:cNvPicPr>
          <p:nvPr/>
        </p:nvPicPr>
        <p:blipFill rotWithShape="1">
          <a:blip r:embed="rId3">
            <a:extLst>
              <a:ext uri="{28A0092B-C50C-407E-A947-70E740481C1C}">
                <a14:useLocalDpi xmlns:a14="http://schemas.microsoft.com/office/drawing/2010/main" val="0"/>
              </a:ext>
            </a:extLst>
          </a:blip>
          <a:srcRect l="16647" t="11683" r="19928" b="7873"/>
          <a:stretch/>
        </p:blipFill>
        <p:spPr>
          <a:xfrm>
            <a:off x="3505200" y="736250"/>
            <a:ext cx="2438400" cy="4123561"/>
          </a:xfrm>
          <a:prstGeom prst="rect">
            <a:avLst/>
          </a:prstGeom>
        </p:spPr>
      </p:pic>
      <p:sp>
        <p:nvSpPr>
          <p:cNvPr id="3" name="TextBox 2">
            <a:extLst>
              <a:ext uri="{FF2B5EF4-FFF2-40B4-BE49-F238E27FC236}">
                <a16:creationId xmlns:a16="http://schemas.microsoft.com/office/drawing/2014/main" xmlns="" id="{C67F5922-83A7-D24B-9C87-510229877A4A}"/>
              </a:ext>
            </a:extLst>
          </p:cNvPr>
          <p:cNvSpPr txBox="1"/>
          <p:nvPr/>
        </p:nvSpPr>
        <p:spPr>
          <a:xfrm>
            <a:off x="0" y="133350"/>
            <a:ext cx="9144000" cy="646331"/>
          </a:xfrm>
          <a:prstGeom prst="rect">
            <a:avLst/>
          </a:prstGeom>
          <a:noFill/>
        </p:spPr>
        <p:txBody>
          <a:bodyPr wrap="square" rtlCol="0">
            <a:spAutoFit/>
          </a:bodyPr>
          <a:lstStyle/>
          <a:p>
            <a:pPr algn="ctr"/>
            <a:r>
              <a:rPr lang="en-US" sz="3600" dirty="0">
                <a:solidFill>
                  <a:schemeClr val="tx1"/>
                </a:solidFill>
                <a:latin typeface="Tahoma" panose="020B0604030504040204" pitchFamily="34" charset="0"/>
                <a:cs typeface="Playfair Display" panose="020B0604020202020204" charset="0"/>
              </a:rPr>
              <a:t>Be generous!</a:t>
            </a:r>
          </a:p>
        </p:txBody>
      </p:sp>
      <p:sp>
        <p:nvSpPr>
          <p:cNvPr id="4" name="TextBox 3">
            <a:extLst>
              <a:ext uri="{FF2B5EF4-FFF2-40B4-BE49-F238E27FC236}">
                <a16:creationId xmlns:a16="http://schemas.microsoft.com/office/drawing/2014/main" xmlns="" id="{3B07272A-7337-2C42-9076-B0F41A0F38CF}"/>
              </a:ext>
            </a:extLst>
          </p:cNvPr>
          <p:cNvSpPr txBox="1"/>
          <p:nvPr/>
        </p:nvSpPr>
        <p:spPr>
          <a:xfrm>
            <a:off x="422305" y="2610684"/>
            <a:ext cx="2953053" cy="461665"/>
          </a:xfrm>
          <a:prstGeom prst="rect">
            <a:avLst/>
          </a:prstGeom>
          <a:noFill/>
        </p:spPr>
        <p:txBody>
          <a:bodyPr wrap="none" rtlCol="0">
            <a:spAutoFit/>
          </a:bodyPr>
          <a:lstStyle/>
          <a:p>
            <a:r>
              <a:rPr lang="en-US" sz="2400" dirty="0">
                <a:latin typeface="Tahoma" panose="020B0604030504040204" pitchFamily="34" charset="0"/>
                <a:cs typeface="Lora" panose="020B0604020202020204" charset="0"/>
              </a:rPr>
              <a:t>Lend a helping hand</a:t>
            </a:r>
          </a:p>
        </p:txBody>
      </p:sp>
      <p:sp>
        <p:nvSpPr>
          <p:cNvPr id="5" name="TextBox 4">
            <a:extLst>
              <a:ext uri="{FF2B5EF4-FFF2-40B4-BE49-F238E27FC236}">
                <a16:creationId xmlns:a16="http://schemas.microsoft.com/office/drawing/2014/main" xmlns="" id="{FE4C324A-1703-0543-B400-F5CD46E1F1A1}"/>
              </a:ext>
            </a:extLst>
          </p:cNvPr>
          <p:cNvSpPr txBox="1"/>
          <p:nvPr/>
        </p:nvSpPr>
        <p:spPr>
          <a:xfrm>
            <a:off x="95179" y="1239886"/>
            <a:ext cx="3429000" cy="830997"/>
          </a:xfrm>
          <a:prstGeom prst="rect">
            <a:avLst/>
          </a:prstGeom>
          <a:noFill/>
        </p:spPr>
        <p:txBody>
          <a:bodyPr wrap="square" rtlCol="0">
            <a:spAutoFit/>
          </a:bodyPr>
          <a:lstStyle/>
          <a:p>
            <a:r>
              <a:rPr lang="en-US" sz="2400" dirty="0">
                <a:latin typeface="Tahoma" panose="020B0604030504040204" pitchFamily="34" charset="0"/>
                <a:cs typeface="Lora" panose="020B0604020202020204" charset="0"/>
              </a:rPr>
              <a:t>Notice when something</a:t>
            </a:r>
          </a:p>
          <a:p>
            <a:r>
              <a:rPr lang="en-US" sz="2400" dirty="0">
                <a:latin typeface="Tahoma" panose="020B0604030504040204" pitchFamily="34" charset="0"/>
                <a:cs typeface="Lora" panose="020B0604020202020204" charset="0"/>
              </a:rPr>
              <a:t>is needed</a:t>
            </a:r>
          </a:p>
        </p:txBody>
      </p:sp>
      <p:sp>
        <p:nvSpPr>
          <p:cNvPr id="6" name="TextBox 5">
            <a:extLst>
              <a:ext uri="{FF2B5EF4-FFF2-40B4-BE49-F238E27FC236}">
                <a16:creationId xmlns:a16="http://schemas.microsoft.com/office/drawing/2014/main" xmlns="" id="{4F911674-9C2A-9449-B228-843529D97F46}"/>
              </a:ext>
            </a:extLst>
          </p:cNvPr>
          <p:cNvSpPr txBox="1"/>
          <p:nvPr/>
        </p:nvSpPr>
        <p:spPr>
          <a:xfrm>
            <a:off x="5557762" y="1626414"/>
            <a:ext cx="3666389" cy="830997"/>
          </a:xfrm>
          <a:prstGeom prst="rect">
            <a:avLst/>
          </a:prstGeom>
          <a:noFill/>
        </p:spPr>
        <p:txBody>
          <a:bodyPr wrap="none" rtlCol="0">
            <a:spAutoFit/>
          </a:bodyPr>
          <a:lstStyle/>
          <a:p>
            <a:pPr algn="ctr"/>
            <a:r>
              <a:rPr lang="en-US" sz="2400" dirty="0">
                <a:latin typeface="Tahoma" panose="020B0604030504040204" pitchFamily="34" charset="0"/>
                <a:cs typeface="Lora" panose="020B0604020202020204" charset="0"/>
              </a:rPr>
              <a:t>Offer an ear to listen </a:t>
            </a:r>
          </a:p>
          <a:p>
            <a:pPr algn="ctr"/>
            <a:r>
              <a:rPr lang="en-US" sz="2400" dirty="0">
                <a:latin typeface="Tahoma" panose="020B0604030504040204" pitchFamily="34" charset="0"/>
                <a:cs typeface="Lora" panose="020B0604020202020204" charset="0"/>
              </a:rPr>
              <a:t>or a shoulder to lean on </a:t>
            </a:r>
          </a:p>
        </p:txBody>
      </p:sp>
      <p:sp>
        <p:nvSpPr>
          <p:cNvPr id="7" name="TextBox 6">
            <a:extLst>
              <a:ext uri="{FF2B5EF4-FFF2-40B4-BE49-F238E27FC236}">
                <a16:creationId xmlns:a16="http://schemas.microsoft.com/office/drawing/2014/main" xmlns="" id="{28206391-28CD-4248-BA5C-45BC5D414CA6}"/>
              </a:ext>
            </a:extLst>
          </p:cNvPr>
          <p:cNvSpPr txBox="1"/>
          <p:nvPr/>
        </p:nvSpPr>
        <p:spPr>
          <a:xfrm>
            <a:off x="5761544" y="3131227"/>
            <a:ext cx="2858475" cy="830997"/>
          </a:xfrm>
          <a:prstGeom prst="rect">
            <a:avLst/>
          </a:prstGeom>
          <a:noFill/>
        </p:spPr>
        <p:txBody>
          <a:bodyPr wrap="none" rtlCol="0">
            <a:spAutoFit/>
          </a:bodyPr>
          <a:lstStyle/>
          <a:p>
            <a:pPr algn="ctr"/>
            <a:r>
              <a:rPr lang="en-US" sz="2400" dirty="0">
                <a:latin typeface="Tahoma" panose="020B0604030504040204" pitchFamily="34" charset="0"/>
                <a:cs typeface="Lora" panose="020B0604020202020204" charset="0"/>
              </a:rPr>
              <a:t>Make a thoughtful </a:t>
            </a:r>
            <a:endParaRPr lang="en-US" sz="2400" dirty="0" smtClean="0">
              <a:latin typeface="Tahoma" panose="020B0604030504040204" pitchFamily="34" charset="0"/>
              <a:cs typeface="Lora" panose="020B0604020202020204" charset="0"/>
            </a:endParaRPr>
          </a:p>
          <a:p>
            <a:r>
              <a:rPr lang="en-US" sz="2400" dirty="0" smtClean="0">
                <a:latin typeface="Tahoma" panose="020B0604030504040204" pitchFamily="34" charset="0"/>
                <a:cs typeface="Lora" panose="020B0604020202020204" charset="0"/>
              </a:rPr>
              <a:t>gesture</a:t>
            </a:r>
            <a:endParaRPr lang="en-US" sz="2400" dirty="0">
              <a:latin typeface="Tahoma" panose="020B0604030504040204" pitchFamily="34" charset="0"/>
              <a:cs typeface="Lora" panose="020B0604020202020204" charset="0"/>
            </a:endParaRPr>
          </a:p>
        </p:txBody>
      </p:sp>
      <p:sp>
        <p:nvSpPr>
          <p:cNvPr id="8" name="TextBox 7">
            <a:extLst>
              <a:ext uri="{FF2B5EF4-FFF2-40B4-BE49-F238E27FC236}">
                <a16:creationId xmlns:a16="http://schemas.microsoft.com/office/drawing/2014/main" xmlns="" id="{F977F3EA-D573-064C-9602-2801702AC5C2}"/>
              </a:ext>
            </a:extLst>
          </p:cNvPr>
          <p:cNvSpPr txBox="1"/>
          <p:nvPr/>
        </p:nvSpPr>
        <p:spPr>
          <a:xfrm>
            <a:off x="559906" y="3718681"/>
            <a:ext cx="2925801" cy="461665"/>
          </a:xfrm>
          <a:prstGeom prst="rect">
            <a:avLst/>
          </a:prstGeom>
          <a:noFill/>
        </p:spPr>
        <p:txBody>
          <a:bodyPr wrap="none" rtlCol="0">
            <a:spAutoFit/>
          </a:bodyPr>
          <a:lstStyle/>
          <a:p>
            <a:r>
              <a:rPr lang="en-US" sz="2400" dirty="0">
                <a:latin typeface="Tahoma" panose="020B0604030504040204" pitchFamily="34" charset="0"/>
                <a:cs typeface="Lora" panose="020B0604020202020204" charset="0"/>
              </a:rPr>
              <a:t>Give a sensitive gift</a:t>
            </a:r>
          </a:p>
        </p:txBody>
      </p:sp>
      <p:sp>
        <p:nvSpPr>
          <p:cNvPr id="9" name="TextBox 8"/>
          <p:cNvSpPr txBox="1"/>
          <p:nvPr/>
        </p:nvSpPr>
        <p:spPr>
          <a:xfrm>
            <a:off x="0" y="4835723"/>
            <a:ext cx="9220200" cy="307777"/>
          </a:xfrm>
          <a:prstGeom prst="rect">
            <a:avLst/>
          </a:prstGeom>
          <a:noFill/>
        </p:spPr>
        <p:txBody>
          <a:bodyPr wrap="square" rtlCol="0">
            <a:spAutoFit/>
          </a:bodyPr>
          <a:lstStyle/>
          <a:p>
            <a:pPr algn="ctr"/>
            <a:r>
              <a:rPr lang="en-US" dirty="0" smtClean="0">
                <a:latin typeface="Tahoma" panose="020B0604030504040204" pitchFamily="34" charset="0"/>
              </a:rPr>
              <a:t>From “Daring to Love” with Tamsen Firestone</a:t>
            </a:r>
            <a:endParaRPr lang="en-US" dirty="0">
              <a:latin typeface="Tahoma" panose="020B0604030504040204" pitchFamily="34" charset="0"/>
            </a:endParaRPr>
          </a:p>
        </p:txBody>
      </p:sp>
    </p:spTree>
    <p:extLst>
      <p:ext uri="{BB962C8B-B14F-4D97-AF65-F5344CB8AC3E}">
        <p14:creationId xmlns:p14="http://schemas.microsoft.com/office/powerpoint/2010/main" val="1788705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4" name="Picture 3">
            <a:extLst>
              <a:ext uri="{FF2B5EF4-FFF2-40B4-BE49-F238E27FC236}">
                <a16:creationId xmlns:a16="http://schemas.microsoft.com/office/drawing/2014/main" xmlns="" id="{B581F73F-6A31-1049-97A6-C4A4CEDBA66F}"/>
              </a:ext>
            </a:extLst>
          </p:cNvPr>
          <p:cNvPicPr>
            <a:picLocks noChangeAspect="1"/>
          </p:cNvPicPr>
          <p:nvPr/>
        </p:nvPicPr>
        <p:blipFill>
          <a:blip r:embed="rId3"/>
          <a:stretch>
            <a:fillRect/>
          </a:stretch>
        </p:blipFill>
        <p:spPr>
          <a:xfrm>
            <a:off x="3048000" y="438150"/>
            <a:ext cx="2964747" cy="4400549"/>
          </a:xfrm>
          <a:prstGeom prst="rect">
            <a:avLst/>
          </a:prstGeom>
        </p:spPr>
      </p:pic>
      <p:pic>
        <p:nvPicPr>
          <p:cNvPr id="7" name="Picture 6">
            <a:extLst>
              <a:ext uri="{FF2B5EF4-FFF2-40B4-BE49-F238E27FC236}">
                <a16:creationId xmlns:a16="http://schemas.microsoft.com/office/drawing/2014/main" xmlns="" id="{B60F90F3-5216-5A41-99A3-F1EEB5E20E1A}"/>
              </a:ext>
            </a:extLst>
          </p:cNvPr>
          <p:cNvPicPr>
            <a:picLocks noChangeAspect="1"/>
          </p:cNvPicPr>
          <p:nvPr/>
        </p:nvPicPr>
        <p:blipFill>
          <a:blip r:embed="rId4"/>
          <a:stretch>
            <a:fillRect/>
          </a:stretch>
        </p:blipFill>
        <p:spPr>
          <a:xfrm>
            <a:off x="2971799" y="514349"/>
            <a:ext cx="3120887" cy="4267200"/>
          </a:xfrm>
          <a:prstGeom prst="rect">
            <a:avLst/>
          </a:prstGeom>
        </p:spPr>
      </p:pic>
      <p:pic>
        <p:nvPicPr>
          <p:cNvPr id="8" name="Picture 7">
            <a:extLst>
              <a:ext uri="{FF2B5EF4-FFF2-40B4-BE49-F238E27FC236}">
                <a16:creationId xmlns:a16="http://schemas.microsoft.com/office/drawing/2014/main" xmlns="" id="{F91337CB-538A-7941-9EA6-E01610240DAD}"/>
              </a:ext>
            </a:extLst>
          </p:cNvPr>
          <p:cNvPicPr>
            <a:picLocks noChangeAspect="1"/>
          </p:cNvPicPr>
          <p:nvPr/>
        </p:nvPicPr>
        <p:blipFill rotWithShape="1">
          <a:blip r:embed="rId5"/>
          <a:srcRect b="2749"/>
          <a:stretch/>
        </p:blipFill>
        <p:spPr>
          <a:xfrm>
            <a:off x="3371444" y="514350"/>
            <a:ext cx="2451386" cy="4190999"/>
          </a:xfrm>
          <a:prstGeom prst="rect">
            <a:avLst/>
          </a:prstGeom>
        </p:spPr>
      </p:pic>
      <p:sp>
        <p:nvSpPr>
          <p:cNvPr id="5" name="TextBox 4">
            <a:extLst>
              <a:ext uri="{FF2B5EF4-FFF2-40B4-BE49-F238E27FC236}">
                <a16:creationId xmlns:a16="http://schemas.microsoft.com/office/drawing/2014/main" xmlns="" id="{2A6ABB9F-47F1-9E4C-8908-6CA308F0B770}"/>
              </a:ext>
            </a:extLst>
          </p:cNvPr>
          <p:cNvSpPr txBox="1"/>
          <p:nvPr/>
        </p:nvSpPr>
        <p:spPr>
          <a:xfrm>
            <a:off x="83212" y="438150"/>
            <a:ext cx="3201517" cy="553998"/>
          </a:xfrm>
          <a:prstGeom prst="rect">
            <a:avLst/>
          </a:prstGeom>
          <a:noFill/>
        </p:spPr>
        <p:txBody>
          <a:bodyPr wrap="none" rtlCol="0">
            <a:spAutoFit/>
          </a:bodyPr>
          <a:lstStyle/>
          <a:p>
            <a:r>
              <a:rPr lang="en-US" sz="3000" dirty="0">
                <a:solidFill>
                  <a:schemeClr val="tx1"/>
                </a:solidFill>
                <a:latin typeface="Tahoma" panose="020B0604030504040204" pitchFamily="34" charset="0"/>
                <a:cs typeface="Playfair Display" panose="020B0604020202020204" charset="0"/>
              </a:rPr>
              <a:t>Express affection!</a:t>
            </a:r>
          </a:p>
        </p:txBody>
      </p:sp>
      <p:sp>
        <p:nvSpPr>
          <p:cNvPr id="6" name="TextBox 5">
            <a:extLst>
              <a:ext uri="{FF2B5EF4-FFF2-40B4-BE49-F238E27FC236}">
                <a16:creationId xmlns:a16="http://schemas.microsoft.com/office/drawing/2014/main" xmlns="" id="{8212B38D-F466-374D-9A1E-F88B780830AB}"/>
              </a:ext>
            </a:extLst>
          </p:cNvPr>
          <p:cNvSpPr txBox="1"/>
          <p:nvPr/>
        </p:nvSpPr>
        <p:spPr>
          <a:xfrm>
            <a:off x="5854432" y="2495549"/>
            <a:ext cx="3028393" cy="553998"/>
          </a:xfrm>
          <a:prstGeom prst="rect">
            <a:avLst/>
          </a:prstGeom>
          <a:noFill/>
        </p:spPr>
        <p:txBody>
          <a:bodyPr wrap="none" rtlCol="0">
            <a:spAutoFit/>
          </a:bodyPr>
          <a:lstStyle/>
          <a:p>
            <a:r>
              <a:rPr lang="en-US" sz="3000" dirty="0">
                <a:solidFill>
                  <a:schemeClr val="tx1"/>
                </a:solidFill>
                <a:latin typeface="Tahoma" panose="020B0604030504040204" pitchFamily="34" charset="0"/>
                <a:cs typeface="Playfair Display" panose="020B0604020202020204" charset="0"/>
              </a:rPr>
              <a:t>Accept affection!</a:t>
            </a:r>
          </a:p>
        </p:txBody>
      </p:sp>
      <p:sp>
        <p:nvSpPr>
          <p:cNvPr id="9" name="TextBox 8"/>
          <p:cNvSpPr txBox="1"/>
          <p:nvPr/>
        </p:nvSpPr>
        <p:spPr>
          <a:xfrm>
            <a:off x="0" y="4835723"/>
            <a:ext cx="9220200" cy="307777"/>
          </a:xfrm>
          <a:prstGeom prst="rect">
            <a:avLst/>
          </a:prstGeom>
          <a:noFill/>
        </p:spPr>
        <p:txBody>
          <a:bodyPr wrap="square" rtlCol="0">
            <a:spAutoFit/>
          </a:bodyPr>
          <a:lstStyle/>
          <a:p>
            <a:pPr algn="ctr"/>
            <a:r>
              <a:rPr lang="en-US" dirty="0" smtClean="0">
                <a:latin typeface="Tahoma" panose="020B0604030504040204" pitchFamily="34" charset="0"/>
              </a:rPr>
              <a:t>From “Daring to Love” with Tamsen Firestone</a:t>
            </a:r>
            <a:endParaRPr lang="en-US" dirty="0">
              <a:latin typeface="Tahoma" panose="020B0604030504040204" pitchFamily="34" charset="0"/>
            </a:endParaRPr>
          </a:p>
        </p:txBody>
      </p:sp>
    </p:spTree>
    <p:extLst>
      <p:ext uri="{BB962C8B-B14F-4D97-AF65-F5344CB8AC3E}">
        <p14:creationId xmlns:p14="http://schemas.microsoft.com/office/powerpoint/2010/main" val="1440521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idx="4294967295"/>
          </p:nvPr>
        </p:nvSpPr>
        <p:spPr>
          <a:xfrm>
            <a:off x="0" y="1581150"/>
            <a:ext cx="9144000" cy="676275"/>
          </a:xfrm>
        </p:spPr>
        <p:txBody>
          <a:bodyPr rtlCol="0">
            <a:noAutofit/>
          </a:bodyPr>
          <a:lstStyle/>
          <a:p>
            <a:pPr algn="ctr" fontAlgn="auto">
              <a:spcAft>
                <a:spcPts val="0"/>
              </a:spcAft>
              <a:defRPr/>
            </a:pPr>
            <a:r>
              <a:rPr lang="en-US" sz="4000" b="0" dirty="0" smtClean="0">
                <a:solidFill>
                  <a:schemeClr val="tx1">
                    <a:lumMod val="95000"/>
                    <a:lumOff val="5000"/>
                  </a:schemeClr>
                </a:solidFill>
                <a:latin typeface="Tahoma" panose="020B0604030504040204" pitchFamily="34" charset="0"/>
                <a:ea typeface="Tahoma" panose="020B0604030504040204" pitchFamily="34" charset="0"/>
                <a:cs typeface="MV Boli" panose="02000500030200090000" pitchFamily="2" charset="0"/>
              </a:rPr>
              <a:t>Taking Responsibility for </a:t>
            </a:r>
            <a:br>
              <a:rPr lang="en-US" sz="4000" b="0" dirty="0" smtClean="0">
                <a:solidFill>
                  <a:schemeClr val="tx1">
                    <a:lumMod val="95000"/>
                    <a:lumOff val="5000"/>
                  </a:schemeClr>
                </a:solidFill>
                <a:latin typeface="Tahoma" panose="020B0604030504040204" pitchFamily="34" charset="0"/>
                <a:ea typeface="Tahoma" panose="020B0604030504040204" pitchFamily="34" charset="0"/>
                <a:cs typeface="MV Boli" panose="02000500030200090000" pitchFamily="2" charset="0"/>
              </a:rPr>
            </a:br>
            <a:r>
              <a:rPr lang="en-US" sz="4000" b="0" dirty="0" smtClean="0">
                <a:solidFill>
                  <a:schemeClr val="tx1">
                    <a:lumMod val="95000"/>
                    <a:lumOff val="5000"/>
                  </a:schemeClr>
                </a:solidFill>
                <a:latin typeface="Tahoma" panose="020B0604030504040204" pitchFamily="34" charset="0"/>
                <a:ea typeface="Tahoma" panose="020B0604030504040204" pitchFamily="34" charset="0"/>
                <a:cs typeface="MV Boli" panose="02000500030200090000" pitchFamily="2" charset="0"/>
              </a:rPr>
              <a:t>Your Half of the Dynamic</a:t>
            </a:r>
            <a:endParaRPr lang="en-US" sz="4000" b="0" dirty="0">
              <a:solidFill>
                <a:schemeClr val="tx1">
                  <a:lumMod val="95000"/>
                  <a:lumOff val="5000"/>
                </a:schemeClr>
              </a:solidFill>
              <a:latin typeface="Tahoma" panose="020B0604030504040204" pitchFamily="34" charset="0"/>
              <a:ea typeface="Tahoma" panose="020B0604030504040204" pitchFamily="34" charset="0"/>
              <a:cs typeface="MV Boli" panose="02000500030200090000" pitchFamily="2" charset="0"/>
            </a:endParaRPr>
          </a:p>
        </p:txBody>
      </p:sp>
      <p:sp>
        <p:nvSpPr>
          <p:cNvPr id="3" name="Rectangle 2"/>
          <p:cNvSpPr/>
          <p:nvPr/>
        </p:nvSpPr>
        <p:spPr>
          <a:xfrm>
            <a:off x="0" y="2190750"/>
            <a:ext cx="9144000" cy="923330"/>
          </a:xfrm>
          <a:prstGeom prst="rect">
            <a:avLst/>
          </a:prstGeom>
        </p:spPr>
        <p:txBody>
          <a:bodyPr wrap="square">
            <a:spAutoFit/>
          </a:bodyPr>
          <a:lstStyle/>
          <a:p>
            <a:pPr algn="ctr">
              <a:buClr>
                <a:srgbClr val="800080"/>
              </a:buClr>
            </a:pPr>
            <a:r>
              <a:rPr lang="en-US" sz="2700" dirty="0">
                <a:solidFill>
                  <a:schemeClr val="tx1">
                    <a:lumMod val="95000"/>
                    <a:lumOff val="5000"/>
                  </a:schemeClr>
                </a:solidFill>
                <a:latin typeface="Tahoma" panose="020B0604030504040204" pitchFamily="34" charset="0"/>
                <a:cs typeface="Times New Roman" pitchFamily="18" charset="0"/>
              </a:rPr>
              <a:t>Think about what your partner does that you don’t like. </a:t>
            </a:r>
            <a:endParaRPr lang="en-US" sz="2700" dirty="0" smtClean="0">
              <a:solidFill>
                <a:schemeClr val="tx1">
                  <a:lumMod val="95000"/>
                  <a:lumOff val="5000"/>
                </a:schemeClr>
              </a:solidFill>
              <a:latin typeface="Tahoma" panose="020B0604030504040204" pitchFamily="34" charset="0"/>
              <a:cs typeface="Times New Roman" pitchFamily="18" charset="0"/>
            </a:endParaRPr>
          </a:p>
          <a:p>
            <a:pPr algn="ctr">
              <a:buClr>
                <a:srgbClr val="800080"/>
              </a:buClr>
            </a:pPr>
            <a:r>
              <a:rPr lang="en-US" sz="2700" dirty="0" smtClean="0">
                <a:solidFill>
                  <a:schemeClr val="tx1">
                    <a:lumMod val="95000"/>
                    <a:lumOff val="5000"/>
                  </a:schemeClr>
                </a:solidFill>
                <a:latin typeface="Tahoma" panose="020B0604030504040204" pitchFamily="34" charset="0"/>
                <a:cs typeface="Times New Roman" pitchFamily="18" charset="0"/>
              </a:rPr>
              <a:t>Then</a:t>
            </a:r>
            <a:r>
              <a:rPr lang="en-US" sz="2700" dirty="0">
                <a:solidFill>
                  <a:schemeClr val="tx1">
                    <a:lumMod val="95000"/>
                    <a:lumOff val="5000"/>
                  </a:schemeClr>
                </a:solidFill>
                <a:latin typeface="Tahoma" panose="020B0604030504040204" pitchFamily="34" charset="0"/>
                <a:cs typeface="Times New Roman" pitchFamily="18" charset="0"/>
              </a:rPr>
              <a:t>, think about what you do right </a:t>
            </a:r>
            <a:r>
              <a:rPr lang="en-US" sz="2700" dirty="0" smtClean="0">
                <a:solidFill>
                  <a:schemeClr val="tx1">
                    <a:lumMod val="95000"/>
                    <a:lumOff val="5000"/>
                  </a:schemeClr>
                </a:solidFill>
                <a:latin typeface="Tahoma" panose="020B0604030504040204" pitchFamily="34" charset="0"/>
                <a:cs typeface="Times New Roman" pitchFamily="18" charset="0"/>
              </a:rPr>
              <a:t>beforehand.</a:t>
            </a:r>
            <a:endParaRPr lang="en-US" sz="2700" dirty="0">
              <a:solidFill>
                <a:schemeClr val="tx1">
                  <a:lumMod val="95000"/>
                  <a:lumOff val="5000"/>
                </a:schemeClr>
              </a:solidFill>
              <a:latin typeface="Tahoma" panose="020B0604030504040204" pitchFamily="34" charset="0"/>
            </a:endParaRPr>
          </a:p>
        </p:txBody>
      </p:sp>
    </p:spTree>
    <p:extLst>
      <p:ext uri="{BB962C8B-B14F-4D97-AF65-F5344CB8AC3E}">
        <p14:creationId xmlns:p14="http://schemas.microsoft.com/office/powerpoint/2010/main" val="161818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0435" name="Rectangle 3"/>
          <p:cNvSpPr>
            <a:spLocks noGrp="1" noChangeArrowheads="1"/>
          </p:cNvSpPr>
          <p:nvPr>
            <p:ph type="body" idx="4294967295"/>
          </p:nvPr>
        </p:nvSpPr>
        <p:spPr>
          <a:xfrm>
            <a:off x="-3629" y="666750"/>
            <a:ext cx="5009969" cy="519113"/>
          </a:xfrm>
        </p:spPr>
        <p:txBody>
          <a:bodyPr rtlCol="0">
            <a:noAutofit/>
          </a:bodyPr>
          <a:lstStyle/>
          <a:p>
            <a:pPr lvl="0">
              <a:buClr>
                <a:srgbClr val="FFC000"/>
              </a:buClr>
            </a:pP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Write down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any goals you have for yourself and what kind of relationship you want. What would the relationship look like? Do you want more closeness? More independence? </a:t>
            </a:r>
          </a:p>
          <a:p>
            <a:pPr lvl="0">
              <a:buClr>
                <a:srgbClr val="FFC000"/>
              </a:buCl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How could you go about achieving these goals? List the actions you will take. </a:t>
            </a:r>
          </a:p>
          <a:p>
            <a:pPr lvl="0">
              <a:buClr>
                <a:srgbClr val="FFC000"/>
              </a:buCl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What actions will you take when you feel triggered? How can you return to the underlying want</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0">
              <a:buClr>
                <a:srgbClr val="FFC000"/>
              </a:buCl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How will you express this want to your partner? </a:t>
            </a:r>
          </a:p>
          <a:p>
            <a:pPr lvl="0">
              <a:buClr>
                <a:srgbClr val="FFC000"/>
              </a:buClr>
            </a:pP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What actions will you take to make your partner feel understood?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676" r="27837"/>
          <a:stretch/>
        </p:blipFill>
        <p:spPr>
          <a:xfrm>
            <a:off x="5006340" y="0"/>
            <a:ext cx="4137660" cy="5143500"/>
          </a:xfrm>
          <a:prstGeom prst="rect">
            <a:avLst/>
          </a:prstGeom>
        </p:spPr>
      </p:pic>
      <p:sp>
        <p:nvSpPr>
          <p:cNvPr id="530434" name="Rectangle 2"/>
          <p:cNvSpPr>
            <a:spLocks noGrp="1" noChangeArrowheads="1"/>
          </p:cNvSpPr>
          <p:nvPr>
            <p:ph type="title" idx="4294967295"/>
          </p:nvPr>
        </p:nvSpPr>
        <p:spPr>
          <a:xfrm>
            <a:off x="7937" y="209550"/>
            <a:ext cx="9136063" cy="569913"/>
          </a:xfrm>
        </p:spPr>
        <p:txBody>
          <a:bodyPr rtlCol="0">
            <a:noAutofit/>
          </a:bodyPr>
          <a:lstStyle/>
          <a:p>
            <a:pPr fontAlgn="auto">
              <a:spcAft>
                <a:spcPts val="0"/>
              </a:spcAft>
              <a:defRPr/>
            </a:pPr>
            <a:r>
              <a:rPr lang="en-US" sz="4000" b="0" dirty="0" smtClean="0">
                <a:solidFill>
                  <a:schemeClr val="tx1">
                    <a:lumMod val="95000"/>
                    <a:lumOff val="5000"/>
                  </a:schemeClr>
                </a:solidFill>
                <a:latin typeface="Tahoma" panose="020B0604030504040204" pitchFamily="34" charset="0"/>
                <a:ea typeface="Tahoma" panose="020B0604030504040204" pitchFamily="34" charset="0"/>
                <a:cs typeface="MV Boli" panose="02000500030200090000" pitchFamily="2" charset="0"/>
              </a:rPr>
              <a:t>Goals for Your Relationship</a:t>
            </a:r>
            <a:endParaRPr lang="en-US" sz="4000" b="0" dirty="0">
              <a:solidFill>
                <a:schemeClr val="tx1">
                  <a:lumMod val="95000"/>
                  <a:lumOff val="5000"/>
                </a:schemeClr>
              </a:solidFill>
              <a:latin typeface="Tahoma" panose="020B0604030504040204" pitchFamily="34" charset="0"/>
              <a:ea typeface="Tahoma" panose="020B0604030504040204" pitchFamily="34" charset="0"/>
              <a:cs typeface="MV Boli" panose="02000500030200090000" pitchFamily="2" charset="0"/>
            </a:endParaRPr>
          </a:p>
        </p:txBody>
      </p:sp>
    </p:spTree>
    <p:extLst>
      <p:ext uri="{BB962C8B-B14F-4D97-AF65-F5344CB8AC3E}">
        <p14:creationId xmlns:p14="http://schemas.microsoft.com/office/powerpoint/2010/main" val="3826592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0435">
                                            <p:txEl>
                                              <p:pRg st="0" end="0"/>
                                            </p:txEl>
                                          </p:spTgt>
                                        </p:tgtEl>
                                        <p:attrNameLst>
                                          <p:attrName>style.visibility</p:attrName>
                                        </p:attrNameLst>
                                      </p:cBhvr>
                                      <p:to>
                                        <p:strVal val="visible"/>
                                      </p:to>
                                    </p:set>
                                    <p:animEffect transition="in" filter="fade">
                                      <p:cBhvr>
                                        <p:cTn id="7" dur="500"/>
                                        <p:tgtEl>
                                          <p:spTgt spid="530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0435">
                                            <p:txEl>
                                              <p:pRg st="1" end="1"/>
                                            </p:txEl>
                                          </p:spTgt>
                                        </p:tgtEl>
                                        <p:attrNameLst>
                                          <p:attrName>style.visibility</p:attrName>
                                        </p:attrNameLst>
                                      </p:cBhvr>
                                      <p:to>
                                        <p:strVal val="visible"/>
                                      </p:to>
                                    </p:set>
                                    <p:animEffect transition="in" filter="fade">
                                      <p:cBhvr>
                                        <p:cTn id="12" dur="500"/>
                                        <p:tgtEl>
                                          <p:spTgt spid="530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0435">
                                            <p:txEl>
                                              <p:pRg st="2" end="2"/>
                                            </p:txEl>
                                          </p:spTgt>
                                        </p:tgtEl>
                                        <p:attrNameLst>
                                          <p:attrName>style.visibility</p:attrName>
                                        </p:attrNameLst>
                                      </p:cBhvr>
                                      <p:to>
                                        <p:strVal val="visible"/>
                                      </p:to>
                                    </p:set>
                                    <p:animEffect transition="in" filter="fade">
                                      <p:cBhvr>
                                        <p:cTn id="17" dur="500"/>
                                        <p:tgtEl>
                                          <p:spTgt spid="530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0435">
                                            <p:txEl>
                                              <p:pRg st="3" end="3"/>
                                            </p:txEl>
                                          </p:spTgt>
                                        </p:tgtEl>
                                        <p:attrNameLst>
                                          <p:attrName>style.visibility</p:attrName>
                                        </p:attrNameLst>
                                      </p:cBhvr>
                                      <p:to>
                                        <p:strVal val="visible"/>
                                      </p:to>
                                    </p:set>
                                    <p:animEffect transition="in" filter="fade">
                                      <p:cBhvr>
                                        <p:cTn id="22" dur="500"/>
                                        <p:tgtEl>
                                          <p:spTgt spid="5304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0435">
                                            <p:txEl>
                                              <p:pRg st="4" end="4"/>
                                            </p:txEl>
                                          </p:spTgt>
                                        </p:tgtEl>
                                        <p:attrNameLst>
                                          <p:attrName>style.visibility</p:attrName>
                                        </p:attrNameLst>
                                      </p:cBhvr>
                                      <p:to>
                                        <p:strVal val="visible"/>
                                      </p:to>
                                    </p:set>
                                    <p:animEffect transition="in" filter="fade">
                                      <p:cBhvr>
                                        <p:cTn id="27" dur="500"/>
                                        <p:tgtEl>
                                          <p:spTgt spid="530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8"/>
          <p:cNvPicPr preferRelativeResize="0"/>
          <p:nvPr/>
        </p:nvPicPr>
        <p:blipFill rotWithShape="1">
          <a:blip r:embed="rId3">
            <a:extLst>
              <a:ext uri="{28A0092B-C50C-407E-A947-70E740481C1C}">
                <a14:useLocalDpi xmlns:a14="http://schemas.microsoft.com/office/drawing/2010/main" val="0"/>
              </a:ext>
            </a:extLst>
          </a:blip>
          <a:srcRect l="20220" r="19972"/>
          <a:stretch/>
        </p:blipFill>
        <p:spPr>
          <a:xfrm>
            <a:off x="0" y="0"/>
            <a:ext cx="4572000" cy="5143500"/>
          </a:xfrm>
          <a:prstGeom prst="rect">
            <a:avLst/>
          </a:prstGeom>
          <a:noFill/>
          <a:ln>
            <a:noFill/>
          </a:ln>
        </p:spPr>
      </p:pic>
      <p:sp>
        <p:nvSpPr>
          <p:cNvPr id="113" name="Google Shape;113;p18"/>
          <p:cNvSpPr txBox="1">
            <a:spLocks noGrp="1"/>
          </p:cNvSpPr>
          <p:nvPr>
            <p:ph type="body" idx="1"/>
          </p:nvPr>
        </p:nvSpPr>
        <p:spPr>
          <a:xfrm>
            <a:off x="4419600" y="1349425"/>
            <a:ext cx="4724400" cy="2593925"/>
          </a:xfrm>
          <a:prstGeom prst="rect">
            <a:avLst/>
          </a:prstGeom>
        </p:spPr>
        <p:txBody>
          <a:bodyPr spcFirstLastPara="1" wrap="square" lIns="91425" tIns="91425" rIns="91425" bIns="91425" anchor="t" anchorCtr="0">
            <a:noAutofit/>
          </a:bodyPr>
          <a:lstStyle/>
          <a:p>
            <a:pPr>
              <a:lnSpc>
                <a:spcPct val="110000"/>
              </a:lnSpc>
              <a:spcBef>
                <a:spcPts val="0"/>
              </a:spcBef>
              <a:buClr>
                <a:srgbClr val="FFC000"/>
              </a:buClr>
              <a:buFont typeface="Courier New" panose="02070309020205020404" pitchFamily="49" charset="0"/>
              <a:buChar char="o"/>
            </a:pPr>
            <a:r>
              <a:rPr lang="en-US" sz="1400" dirty="0">
                <a:solidFill>
                  <a:schemeClr val="tx1"/>
                </a:solidFill>
              </a:rPr>
              <a:t>Expressions of affection, </a:t>
            </a:r>
            <a:r>
              <a:rPr lang="en-US" sz="1400" dirty="0" smtClean="0">
                <a:solidFill>
                  <a:schemeClr val="tx1"/>
                </a:solidFill>
              </a:rPr>
              <a:t>physical </a:t>
            </a:r>
            <a:r>
              <a:rPr lang="en-US" sz="1400" dirty="0">
                <a:solidFill>
                  <a:schemeClr val="tx1"/>
                </a:solidFill>
              </a:rPr>
              <a:t>and emotional</a:t>
            </a:r>
          </a:p>
          <a:p>
            <a:pPr>
              <a:lnSpc>
                <a:spcPct val="110000"/>
              </a:lnSpc>
              <a:spcBef>
                <a:spcPts val="0"/>
              </a:spcBef>
              <a:buClr>
                <a:srgbClr val="FFC000"/>
              </a:buClr>
              <a:buFont typeface="Courier New" panose="02070309020205020404" pitchFamily="49" charset="0"/>
              <a:buChar char="o"/>
            </a:pPr>
            <a:r>
              <a:rPr lang="en-US" sz="1400" dirty="0">
                <a:solidFill>
                  <a:schemeClr val="tx1"/>
                </a:solidFill>
              </a:rPr>
              <a:t>Wish to offer pleasure and </a:t>
            </a:r>
            <a:r>
              <a:rPr lang="en-US" sz="1400" dirty="0" smtClean="0">
                <a:solidFill>
                  <a:schemeClr val="tx1"/>
                </a:solidFill>
              </a:rPr>
              <a:t>satisfaction</a:t>
            </a:r>
          </a:p>
          <a:p>
            <a:pPr>
              <a:lnSpc>
                <a:spcPct val="110000"/>
              </a:lnSpc>
              <a:spcBef>
                <a:spcPts val="0"/>
              </a:spcBef>
              <a:buClr>
                <a:srgbClr val="FFC000"/>
              </a:buClr>
              <a:buFont typeface="Courier New" panose="02070309020205020404" pitchFamily="49" charset="0"/>
              <a:buChar char="o"/>
            </a:pPr>
            <a:r>
              <a:rPr lang="en-US" sz="1400" dirty="0" smtClean="0">
                <a:solidFill>
                  <a:schemeClr val="tx1"/>
                </a:solidFill>
              </a:rPr>
              <a:t>Tenderness</a:t>
            </a:r>
            <a:r>
              <a:rPr lang="en-US" sz="1400" dirty="0">
                <a:solidFill>
                  <a:schemeClr val="tx1"/>
                </a:solidFill>
              </a:rPr>
              <a:t>, compassion, and sensitivity </a:t>
            </a:r>
            <a:r>
              <a:rPr lang="en-US" sz="1400" dirty="0" smtClean="0">
                <a:solidFill>
                  <a:schemeClr val="tx1"/>
                </a:solidFill>
              </a:rPr>
              <a:t>to needs</a:t>
            </a:r>
            <a:endParaRPr lang="en-US" sz="1400" dirty="0">
              <a:solidFill>
                <a:schemeClr val="tx1"/>
              </a:solidFill>
            </a:endParaRPr>
          </a:p>
          <a:p>
            <a:pPr>
              <a:lnSpc>
                <a:spcPct val="110000"/>
              </a:lnSpc>
              <a:spcBef>
                <a:spcPts val="0"/>
              </a:spcBef>
              <a:buClr>
                <a:srgbClr val="FFC000"/>
              </a:buClr>
              <a:buFont typeface="Courier New" panose="02070309020205020404" pitchFamily="49" charset="0"/>
              <a:buChar char="o"/>
            </a:pPr>
            <a:r>
              <a:rPr lang="en-US" sz="1400" dirty="0">
                <a:solidFill>
                  <a:schemeClr val="tx1"/>
                </a:solidFill>
              </a:rPr>
              <a:t>Desire for shared </a:t>
            </a:r>
            <a:r>
              <a:rPr lang="en-US" sz="1400" dirty="0" smtClean="0">
                <a:solidFill>
                  <a:schemeClr val="tx1"/>
                </a:solidFill>
              </a:rPr>
              <a:t>activities and </a:t>
            </a:r>
            <a:r>
              <a:rPr lang="en-US" sz="1400" dirty="0">
                <a:solidFill>
                  <a:schemeClr val="tx1"/>
                </a:solidFill>
              </a:rPr>
              <a:t>pursuits</a:t>
            </a:r>
          </a:p>
          <a:p>
            <a:pPr>
              <a:lnSpc>
                <a:spcPct val="110000"/>
              </a:lnSpc>
              <a:spcBef>
                <a:spcPts val="0"/>
              </a:spcBef>
              <a:buClr>
                <a:srgbClr val="FFC000"/>
              </a:buClr>
              <a:buFont typeface="Courier New" panose="02070309020205020404" pitchFamily="49" charset="0"/>
              <a:buChar char="o"/>
            </a:pPr>
            <a:r>
              <a:rPr lang="en-US" sz="1400" dirty="0">
                <a:solidFill>
                  <a:schemeClr val="tx1"/>
                </a:solidFill>
              </a:rPr>
              <a:t>Appropriate level of sharing of one’s possessions</a:t>
            </a:r>
          </a:p>
          <a:p>
            <a:pPr>
              <a:lnSpc>
                <a:spcPct val="110000"/>
              </a:lnSpc>
              <a:spcBef>
                <a:spcPts val="0"/>
              </a:spcBef>
              <a:buClr>
                <a:srgbClr val="FFC000"/>
              </a:buClr>
              <a:buFont typeface="Courier New" panose="02070309020205020404" pitchFamily="49" charset="0"/>
              <a:buChar char="o"/>
            </a:pPr>
            <a:r>
              <a:rPr lang="en-US" sz="1400" dirty="0">
                <a:solidFill>
                  <a:schemeClr val="tx1"/>
                </a:solidFill>
              </a:rPr>
              <a:t>Ongoing, honest exchange of personal feelings</a:t>
            </a:r>
          </a:p>
          <a:p>
            <a:pPr>
              <a:lnSpc>
                <a:spcPct val="110000"/>
              </a:lnSpc>
              <a:spcBef>
                <a:spcPts val="0"/>
              </a:spcBef>
              <a:buClr>
                <a:srgbClr val="FFC000"/>
              </a:buClr>
              <a:buFont typeface="Courier New" panose="02070309020205020404" pitchFamily="49" charset="0"/>
              <a:buChar char="o"/>
            </a:pPr>
            <a:r>
              <a:rPr lang="en-US" sz="1400" dirty="0">
                <a:solidFill>
                  <a:schemeClr val="tx1"/>
                </a:solidFill>
              </a:rPr>
              <a:t>Process of offering concern, comfort, and outward assistance for </a:t>
            </a:r>
            <a:r>
              <a:rPr lang="en-US" sz="1400" dirty="0" smtClean="0">
                <a:solidFill>
                  <a:schemeClr val="tx1"/>
                </a:solidFill>
              </a:rPr>
              <a:t>aspirations</a:t>
            </a:r>
          </a:p>
          <a:p>
            <a:pPr>
              <a:lnSpc>
                <a:spcPct val="110000"/>
              </a:lnSpc>
              <a:spcBef>
                <a:spcPts val="0"/>
              </a:spcBef>
              <a:buClr>
                <a:srgbClr val="FFC000"/>
              </a:buClr>
              <a:buFont typeface="Courier New" panose="02070309020205020404" pitchFamily="49" charset="0"/>
              <a:buChar char="o"/>
            </a:pPr>
            <a:r>
              <a:rPr lang="en-US" sz="1400" dirty="0" smtClean="0">
                <a:solidFill>
                  <a:schemeClr val="tx1"/>
                </a:solidFill>
              </a:rPr>
              <a:t>Includes </a:t>
            </a:r>
            <a:r>
              <a:rPr lang="en-US" sz="1400" dirty="0">
                <a:solidFill>
                  <a:schemeClr val="tx1"/>
                </a:solidFill>
              </a:rPr>
              <a:t>feeling for the other that goes beyond a selfish or self-centered interest </a:t>
            </a:r>
            <a:endParaRPr lang="en-US" sz="1400" dirty="0" smtClean="0">
              <a:solidFill>
                <a:schemeClr val="tx1"/>
              </a:solidFill>
            </a:endParaRPr>
          </a:p>
          <a:p>
            <a:pPr>
              <a:lnSpc>
                <a:spcPct val="110000"/>
              </a:lnSpc>
              <a:spcBef>
                <a:spcPts val="0"/>
              </a:spcBef>
              <a:buClr>
                <a:srgbClr val="FFC000"/>
              </a:buClr>
              <a:buFont typeface="Courier New" panose="02070309020205020404" pitchFamily="49" charset="0"/>
              <a:buChar char="o"/>
            </a:pPr>
            <a:r>
              <a:rPr lang="en-US" sz="1400" dirty="0" smtClean="0">
                <a:solidFill>
                  <a:schemeClr val="tx1"/>
                </a:solidFill>
              </a:rPr>
              <a:t>Nurtures </a:t>
            </a:r>
            <a:r>
              <a:rPr lang="en-US" sz="1400" dirty="0">
                <a:solidFill>
                  <a:schemeClr val="tx1"/>
                </a:solidFill>
              </a:rPr>
              <a:t>and has a positive effect on each person’s self-esteem and sense of well-being. </a:t>
            </a:r>
            <a:endParaRPr lang="en-US" sz="1400" dirty="0" smtClean="0">
              <a:solidFill>
                <a:schemeClr val="tx1"/>
              </a:solidFill>
            </a:endParaRPr>
          </a:p>
          <a:p>
            <a:pPr>
              <a:lnSpc>
                <a:spcPct val="110000"/>
              </a:lnSpc>
              <a:spcBef>
                <a:spcPts val="0"/>
              </a:spcBef>
              <a:buClr>
                <a:srgbClr val="FFC000"/>
              </a:buClr>
              <a:buFont typeface="Courier New" panose="02070309020205020404" pitchFamily="49" charset="0"/>
              <a:buChar char="o"/>
            </a:pPr>
            <a:r>
              <a:rPr lang="en-US" sz="1400" dirty="0" smtClean="0">
                <a:solidFill>
                  <a:schemeClr val="tx1"/>
                </a:solidFill>
              </a:rPr>
              <a:t>Never </a:t>
            </a:r>
            <a:r>
              <a:rPr lang="en-US" sz="1400" dirty="0">
                <a:solidFill>
                  <a:schemeClr val="tx1"/>
                </a:solidFill>
              </a:rPr>
              <a:t>involves </a:t>
            </a:r>
            <a:r>
              <a:rPr lang="en-US" sz="1400" dirty="0" smtClean="0">
                <a:solidFill>
                  <a:schemeClr val="tx1"/>
                </a:solidFill>
              </a:rPr>
              <a:t>deception</a:t>
            </a:r>
            <a:endParaRPr lang="en-US" sz="1400" dirty="0">
              <a:solidFill>
                <a:schemeClr val="tx1"/>
              </a:solidFill>
            </a:endParaRPr>
          </a:p>
          <a:p>
            <a:pPr>
              <a:lnSpc>
                <a:spcPct val="110000"/>
              </a:lnSpc>
              <a:spcBef>
                <a:spcPts val="0"/>
              </a:spcBef>
              <a:buClr>
                <a:srgbClr val="FFC000"/>
              </a:buClr>
              <a:buFont typeface="Courier New" panose="02070309020205020404" pitchFamily="49" charset="0"/>
              <a:buChar char="o"/>
            </a:pPr>
            <a:endParaRPr lang="en-US" sz="1400" dirty="0">
              <a:solidFill>
                <a:schemeClr val="tx1"/>
              </a:solidFill>
            </a:endParaRPr>
          </a:p>
        </p:txBody>
      </p:sp>
      <p:sp>
        <p:nvSpPr>
          <p:cNvPr id="114" name="Google Shape;114;p18"/>
          <p:cNvSpPr txBox="1">
            <a:spLocks noGrp="1"/>
          </p:cNvSpPr>
          <p:nvPr>
            <p:ph type="title"/>
          </p:nvPr>
        </p:nvSpPr>
        <p:spPr>
          <a:xfrm>
            <a:off x="4648200" y="514350"/>
            <a:ext cx="4419600" cy="857400"/>
          </a:xfrm>
          <a:prstGeom prst="rect">
            <a:avLst/>
          </a:prstGeom>
        </p:spPr>
        <p:txBody>
          <a:bodyPr spcFirstLastPara="1" wrap="square" lIns="91425" tIns="91425" rIns="91425" bIns="91425" anchor="b" anchorCtr="0">
            <a:noAutofit/>
          </a:bodyPr>
          <a:lstStyle/>
          <a:p>
            <a:pPr lvl="0">
              <a:lnSpc>
                <a:spcPct val="110000"/>
              </a:lnSpc>
            </a:pPr>
            <a:r>
              <a:rPr lang="en-US" sz="3200" b="0" dirty="0">
                <a:solidFill>
                  <a:schemeClr val="tx1"/>
                </a:solidFill>
                <a:latin typeface="Tahoma" panose="020B0604030504040204" pitchFamily="34" charset="0"/>
              </a:rPr>
              <a:t>Our Definition of Love</a:t>
            </a:r>
            <a:br>
              <a:rPr lang="en-US" sz="3200" b="0" dirty="0">
                <a:solidFill>
                  <a:schemeClr val="tx1"/>
                </a:solidFill>
                <a:latin typeface="Tahoma" panose="020B0604030504040204" pitchFamily="34" charset="0"/>
              </a:rPr>
            </a:br>
            <a:r>
              <a:rPr lang="en-US" sz="1800" dirty="0" smtClean="0">
                <a:solidFill>
                  <a:srgbClr val="FFC000"/>
                </a:solidFill>
                <a:latin typeface="Tahoma" panose="020B0604030504040204" pitchFamily="34" charset="0"/>
                <a:cs typeface="Tahoma" panose="020B0604030504040204" pitchFamily="34" charset="0"/>
              </a:rPr>
              <a:t>“</a:t>
            </a:r>
            <a:r>
              <a:rPr lang="en-US" sz="1800" dirty="0">
                <a:solidFill>
                  <a:srgbClr val="FFC000"/>
                </a:solidFill>
                <a:latin typeface="Tahoma" panose="020B0604030504040204" pitchFamily="34" charset="0"/>
                <a:cs typeface="Tahoma" panose="020B0604030504040204" pitchFamily="34" charset="0"/>
              </a:rPr>
              <a:t>Defining love in behavioral terms is a challenging undertaking.”  </a:t>
            </a:r>
          </a:p>
        </p:txBody>
      </p:sp>
      <p:sp>
        <p:nvSpPr>
          <p:cNvPr id="6" name="Google Shape;116;p18"/>
          <p:cNvSpPr txBox="1">
            <a:spLocks noGrp="1"/>
          </p:cNvSpPr>
          <p:nvPr>
            <p:ph type="sldNum" idx="12"/>
          </p:nvPr>
        </p:nvSpPr>
        <p:spPr>
          <a:xfrm>
            <a:off x="1181100" y="1657350"/>
            <a:ext cx="2209800" cy="19864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dirty="0" smtClean="0">
                <a:effectLst>
                  <a:outerShdw blurRad="38100" dist="38100" dir="2700000" algn="tl">
                    <a:srgbClr val="000000">
                      <a:alpha val="43137"/>
                    </a:srgbClr>
                  </a:outerShdw>
                </a:effectLst>
              </a:rPr>
              <a:t>LOVE</a:t>
            </a:r>
            <a:endParaRPr sz="45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891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xEl>
                                              <p:pRg st="0" end="0"/>
                                            </p:txEl>
                                          </p:spTgt>
                                        </p:tgtEl>
                                        <p:attrNameLst>
                                          <p:attrName>style.visibility</p:attrName>
                                        </p:attrNameLst>
                                      </p:cBhvr>
                                      <p:to>
                                        <p:strVal val="visible"/>
                                      </p:to>
                                    </p:set>
                                    <p:animEffect transition="in" filter="fade">
                                      <p:cBhvr>
                                        <p:cTn id="7" dur="500"/>
                                        <p:tgtEl>
                                          <p:spTgt spid="1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xEl>
                                              <p:pRg st="1" end="1"/>
                                            </p:txEl>
                                          </p:spTgt>
                                        </p:tgtEl>
                                        <p:attrNameLst>
                                          <p:attrName>style.visibility</p:attrName>
                                        </p:attrNameLst>
                                      </p:cBhvr>
                                      <p:to>
                                        <p:strVal val="visible"/>
                                      </p:to>
                                    </p:set>
                                    <p:animEffect transition="in" filter="fade">
                                      <p:cBhvr>
                                        <p:cTn id="12" dur="500"/>
                                        <p:tgtEl>
                                          <p:spTgt spid="1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xEl>
                                              <p:pRg st="2" end="2"/>
                                            </p:txEl>
                                          </p:spTgt>
                                        </p:tgtEl>
                                        <p:attrNameLst>
                                          <p:attrName>style.visibility</p:attrName>
                                        </p:attrNameLst>
                                      </p:cBhvr>
                                      <p:to>
                                        <p:strVal val="visible"/>
                                      </p:to>
                                    </p:set>
                                    <p:animEffect transition="in" filter="fade">
                                      <p:cBhvr>
                                        <p:cTn id="17" dur="500"/>
                                        <p:tgtEl>
                                          <p:spTgt spid="1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
                                            <p:txEl>
                                              <p:pRg st="3" end="3"/>
                                            </p:txEl>
                                          </p:spTgt>
                                        </p:tgtEl>
                                        <p:attrNameLst>
                                          <p:attrName>style.visibility</p:attrName>
                                        </p:attrNameLst>
                                      </p:cBhvr>
                                      <p:to>
                                        <p:strVal val="visible"/>
                                      </p:to>
                                    </p:set>
                                    <p:animEffect transition="in" filter="fade">
                                      <p:cBhvr>
                                        <p:cTn id="22" dur="500"/>
                                        <p:tgtEl>
                                          <p:spTgt spid="1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3">
                                            <p:txEl>
                                              <p:pRg st="4" end="4"/>
                                            </p:txEl>
                                          </p:spTgt>
                                        </p:tgtEl>
                                        <p:attrNameLst>
                                          <p:attrName>style.visibility</p:attrName>
                                        </p:attrNameLst>
                                      </p:cBhvr>
                                      <p:to>
                                        <p:strVal val="visible"/>
                                      </p:to>
                                    </p:set>
                                    <p:animEffect transition="in" filter="fade">
                                      <p:cBhvr>
                                        <p:cTn id="27" dur="500"/>
                                        <p:tgtEl>
                                          <p:spTgt spid="1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3">
                                            <p:txEl>
                                              <p:pRg st="5" end="5"/>
                                            </p:txEl>
                                          </p:spTgt>
                                        </p:tgtEl>
                                        <p:attrNameLst>
                                          <p:attrName>style.visibility</p:attrName>
                                        </p:attrNameLst>
                                      </p:cBhvr>
                                      <p:to>
                                        <p:strVal val="visible"/>
                                      </p:to>
                                    </p:set>
                                    <p:animEffect transition="in" filter="fade">
                                      <p:cBhvr>
                                        <p:cTn id="32" dur="500"/>
                                        <p:tgtEl>
                                          <p:spTgt spid="1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3">
                                            <p:txEl>
                                              <p:pRg st="6" end="6"/>
                                            </p:txEl>
                                          </p:spTgt>
                                        </p:tgtEl>
                                        <p:attrNameLst>
                                          <p:attrName>style.visibility</p:attrName>
                                        </p:attrNameLst>
                                      </p:cBhvr>
                                      <p:to>
                                        <p:strVal val="visible"/>
                                      </p:to>
                                    </p:set>
                                    <p:animEffect transition="in" filter="fade">
                                      <p:cBhvr>
                                        <p:cTn id="37" dur="500"/>
                                        <p:tgtEl>
                                          <p:spTgt spid="11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3">
                                            <p:txEl>
                                              <p:pRg st="7" end="7"/>
                                            </p:txEl>
                                          </p:spTgt>
                                        </p:tgtEl>
                                        <p:attrNameLst>
                                          <p:attrName>style.visibility</p:attrName>
                                        </p:attrNameLst>
                                      </p:cBhvr>
                                      <p:to>
                                        <p:strVal val="visible"/>
                                      </p:to>
                                    </p:set>
                                    <p:animEffect transition="in" filter="fade">
                                      <p:cBhvr>
                                        <p:cTn id="42" dur="500"/>
                                        <p:tgtEl>
                                          <p:spTgt spid="11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3">
                                            <p:txEl>
                                              <p:pRg st="8" end="8"/>
                                            </p:txEl>
                                          </p:spTgt>
                                        </p:tgtEl>
                                        <p:attrNameLst>
                                          <p:attrName>style.visibility</p:attrName>
                                        </p:attrNameLst>
                                      </p:cBhvr>
                                      <p:to>
                                        <p:strVal val="visible"/>
                                      </p:to>
                                    </p:set>
                                    <p:animEffect transition="in" filter="fade">
                                      <p:cBhvr>
                                        <p:cTn id="47" dur="500"/>
                                        <p:tgtEl>
                                          <p:spTgt spid="11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3">
                                            <p:txEl>
                                              <p:pRg st="9" end="9"/>
                                            </p:txEl>
                                          </p:spTgt>
                                        </p:tgtEl>
                                        <p:attrNameLst>
                                          <p:attrName>style.visibility</p:attrName>
                                        </p:attrNameLst>
                                      </p:cBhvr>
                                      <p:to>
                                        <p:strVal val="visible"/>
                                      </p:to>
                                    </p:set>
                                    <p:animEffect transition="in" filter="fade">
                                      <p:cBhvr>
                                        <p:cTn id="52" dur="500"/>
                                        <p:tgtEl>
                                          <p:spTgt spid="1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idx="4294967295"/>
          </p:nvPr>
        </p:nvSpPr>
        <p:spPr>
          <a:xfrm>
            <a:off x="0" y="447675"/>
            <a:ext cx="9144000" cy="676275"/>
          </a:xfrm>
        </p:spPr>
        <p:txBody>
          <a:bodyPr rtlCol="0">
            <a:noAutofit/>
          </a:bodyPr>
          <a:lstStyle/>
          <a:p>
            <a:pPr fontAlgn="auto">
              <a:spcAft>
                <a:spcPts val="0"/>
              </a:spcAft>
              <a:defRPr/>
            </a:pPr>
            <a:r>
              <a:rPr lang="en-US" sz="4000" b="0" dirty="0">
                <a:solidFill>
                  <a:schemeClr val="tx1">
                    <a:lumMod val="95000"/>
                    <a:lumOff val="5000"/>
                  </a:schemeClr>
                </a:solidFill>
                <a:latin typeface="Tahoma" panose="020B0604030504040204" pitchFamily="34" charset="0"/>
                <a:ea typeface="Tahoma" panose="020B0604030504040204" pitchFamily="34" charset="0"/>
                <a:cs typeface="MV Boli" panose="02000500030200090000" pitchFamily="2" charset="0"/>
              </a:rPr>
              <a:t>Unilateral Disarmament</a:t>
            </a:r>
          </a:p>
        </p:txBody>
      </p:sp>
      <p:sp>
        <p:nvSpPr>
          <p:cNvPr id="530435" name="Rectangle 3"/>
          <p:cNvSpPr>
            <a:spLocks noGrp="1" noChangeArrowheads="1"/>
          </p:cNvSpPr>
          <p:nvPr>
            <p:ph type="body" idx="4294967295"/>
          </p:nvPr>
        </p:nvSpPr>
        <p:spPr>
          <a:xfrm>
            <a:off x="304800" y="1200150"/>
            <a:ext cx="8458200" cy="2914650"/>
          </a:xfrm>
        </p:spPr>
        <p:txBody>
          <a:bodyPr rtlCol="0">
            <a:noAutofit/>
          </a:bodyPr>
          <a:lstStyle/>
          <a:p>
            <a:pPr marL="0" indent="0" fontAlgn="auto">
              <a:lnSpc>
                <a:spcPct val="80000"/>
              </a:lnSpc>
              <a:spcAft>
                <a:spcPts val="0"/>
              </a:spcAft>
              <a:buNone/>
              <a:defRPr/>
            </a:pPr>
            <a:r>
              <a:rPr lang="en-US" sz="22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The technique of Unilateral Disarmament does not imply that you are surrendering your point of view, taking the blame  or deferring to your </a:t>
            </a:r>
            <a:r>
              <a:rPr lang="en-US" sz="22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partner’s </a:t>
            </a:r>
            <a:r>
              <a:rPr lang="en-US" sz="22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opinion. It simply indicates that you value being close to your partner more than winning your point</a:t>
            </a:r>
            <a:r>
              <a:rPr lang="en-US" sz="22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a:t>
            </a:r>
            <a:endParaRPr lang="en-US" sz="22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descr="\\GLENDON\Public\public\DATA\MARKETING\iSTOCK IMAGES\Relationships\iStock_000018411804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6802" y="2800350"/>
            <a:ext cx="2971800" cy="213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1143000" y="2830680"/>
            <a:ext cx="6858000" cy="1981200"/>
          </a:xfrm>
          <a:prstGeom prst="rect">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665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30435">
                                            <p:txEl>
                                              <p:pRg st="0" end="0"/>
                                            </p:txEl>
                                          </p:spTgt>
                                        </p:tgtEl>
                                        <p:attrNameLst>
                                          <p:attrName>style.visibility</p:attrName>
                                        </p:attrNameLst>
                                      </p:cBhvr>
                                      <p:to>
                                        <p:strVal val="visible"/>
                                      </p:to>
                                    </p:set>
                                    <p:animEffect transition="in" filter="fade">
                                      <p:cBhvr>
                                        <p:cTn id="7" dur="1000"/>
                                        <p:tgtEl>
                                          <p:spTgt spid="530435">
                                            <p:txEl>
                                              <p:pRg st="0" end="0"/>
                                            </p:txEl>
                                          </p:spTgt>
                                        </p:tgtEl>
                                      </p:cBhvr>
                                    </p:animEffect>
                                    <p:anim calcmode="lin" valueType="num">
                                      <p:cBhvr>
                                        <p:cTn id="8" dur="1000" fill="hold"/>
                                        <p:tgtEl>
                                          <p:spTgt spid="5304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3043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par>
                                <p:cTn id="15" presetID="21"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85800"/>
            <a:ext cx="7543800" cy="44005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Documents and Settings\cfirestone.SCM\Desktop\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1" y="742950"/>
            <a:ext cx="6543675"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cfirestone.SCM\Desktop\scre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3562350"/>
            <a:ext cx="6572250" cy="1485900"/>
          </a:xfrm>
          <a:prstGeom prst="rect">
            <a:avLst/>
          </a:prstGeom>
          <a:noFill/>
          <a:extLst>
            <a:ext uri="{909E8E84-426E-40DD-AFC4-6F175D3DCCD1}">
              <a14:hiddenFill xmlns:a14="http://schemas.microsoft.com/office/drawing/2010/main">
                <a:solidFill>
                  <a:srgbClr val="FFFFFF"/>
                </a:solidFill>
              </a14:hiddenFill>
            </a:ext>
          </a:extLst>
        </p:spPr>
      </p:pic>
      <p:sp>
        <p:nvSpPr>
          <p:cNvPr id="506882" name="Rectangle 2"/>
          <p:cNvSpPr>
            <a:spLocks noGrp="1" noChangeArrowheads="1"/>
          </p:cNvSpPr>
          <p:nvPr>
            <p:ph type="title" idx="4294967295"/>
          </p:nvPr>
        </p:nvSpPr>
        <p:spPr>
          <a:xfrm>
            <a:off x="0" y="57150"/>
            <a:ext cx="9144000" cy="762000"/>
          </a:xfrm>
        </p:spPr>
        <p:txBody>
          <a:bodyPr rtlCol="0">
            <a:normAutofit/>
          </a:bodyPr>
          <a:lstStyle/>
          <a:p>
            <a:pPr algn="ctr" fontAlgn="auto">
              <a:spcAft>
                <a:spcPts val="0"/>
              </a:spcAft>
              <a:defRPr/>
            </a:pPr>
            <a:r>
              <a:rPr lang="en-US" sz="3600" b="0" dirty="0" smtClean="0">
                <a:solidFill>
                  <a:schemeClr val="tx1"/>
                </a:solidFill>
                <a:latin typeface="Tahoma" panose="020B0604030504040204" pitchFamily="34" charset="0"/>
                <a:ea typeface="Tahoma" panose="020B0604030504040204" pitchFamily="34" charset="0"/>
                <a:cs typeface="Times New Roman" pitchFamily="18" charset="0"/>
              </a:rPr>
              <a:t>The Firestone Voice Scale for Couples</a:t>
            </a:r>
            <a:endParaRPr lang="en-US" sz="3600" b="0" dirty="0">
              <a:solidFill>
                <a:schemeClr val="tx1"/>
              </a:solidFill>
              <a:latin typeface="Tahoma" panose="020B0604030504040204" pitchFamily="34"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42554706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idx="4294967295"/>
          </p:nvPr>
        </p:nvSpPr>
        <p:spPr>
          <a:xfrm>
            <a:off x="0" y="342900"/>
            <a:ext cx="9144000" cy="1085850"/>
          </a:xfrm>
        </p:spPr>
        <p:txBody>
          <a:bodyPr rtlCol="0">
            <a:noAutofit/>
          </a:bodyPr>
          <a:lstStyle/>
          <a:p>
            <a:pPr algn="ctr" fontAlgn="auto">
              <a:spcAft>
                <a:spcPts val="0"/>
              </a:spcAft>
              <a:buClr>
                <a:srgbClr val="FFC000"/>
              </a:buClr>
              <a:defRPr/>
            </a:pPr>
            <a:r>
              <a:rPr lang="en-US" sz="3400" b="0" dirty="0" smtClean="0">
                <a:solidFill>
                  <a:schemeClr val="tx1"/>
                </a:solidFill>
                <a:latin typeface="Tahoma" panose="020B0604030504040204" pitchFamily="34" charset="0"/>
                <a:ea typeface="Tahoma" panose="020B0604030504040204" pitchFamily="34" charset="0"/>
                <a:cs typeface="Times New Roman" pitchFamily="18" charset="0"/>
              </a:rPr>
              <a:t>You in Your Relationship:</a:t>
            </a:r>
            <a:br>
              <a:rPr lang="en-US" sz="3400" b="0" dirty="0" smtClean="0">
                <a:solidFill>
                  <a:schemeClr val="tx1"/>
                </a:solidFill>
                <a:latin typeface="Tahoma" panose="020B0604030504040204" pitchFamily="34" charset="0"/>
                <a:ea typeface="Tahoma" panose="020B0604030504040204" pitchFamily="34" charset="0"/>
                <a:cs typeface="Times New Roman" pitchFamily="18" charset="0"/>
              </a:rPr>
            </a:br>
            <a:r>
              <a:rPr lang="en-US" sz="200" b="0" dirty="0" smtClean="0">
                <a:solidFill>
                  <a:schemeClr val="tx1"/>
                </a:solidFill>
                <a:latin typeface="Tahoma" panose="020B0604030504040204" pitchFamily="34" charset="0"/>
                <a:ea typeface="Tahoma" panose="020B0604030504040204" pitchFamily="34" charset="0"/>
                <a:cs typeface="Times New Roman" pitchFamily="18" charset="0"/>
              </a:rPr>
              <a:t/>
            </a:r>
            <a:br>
              <a:rPr lang="en-US" sz="200" b="0" dirty="0" smtClean="0">
                <a:solidFill>
                  <a:schemeClr val="tx1"/>
                </a:solidFill>
                <a:latin typeface="Tahoma" panose="020B0604030504040204" pitchFamily="34" charset="0"/>
                <a:ea typeface="Tahoma" panose="020B0604030504040204" pitchFamily="34" charset="0"/>
                <a:cs typeface="Times New Roman" pitchFamily="18" charset="0"/>
              </a:rPr>
            </a:br>
            <a:r>
              <a:rPr lang="en-US" sz="400" b="0" dirty="0">
                <a:solidFill>
                  <a:schemeClr val="tx1"/>
                </a:solidFill>
                <a:latin typeface="Tahoma" panose="020B0604030504040204" pitchFamily="34" charset="0"/>
                <a:ea typeface="Tahoma" panose="020B0604030504040204" pitchFamily="34" charset="0"/>
                <a:cs typeface="Times New Roman" pitchFamily="18" charset="0"/>
              </a:rPr>
              <a:t/>
            </a:r>
            <a:br>
              <a:rPr lang="en-US" sz="400" b="0" dirty="0">
                <a:solidFill>
                  <a:schemeClr val="tx1"/>
                </a:solidFill>
                <a:latin typeface="Tahoma" panose="020B0604030504040204" pitchFamily="34" charset="0"/>
                <a:ea typeface="Tahoma" panose="020B0604030504040204" pitchFamily="34" charset="0"/>
                <a:cs typeface="Times New Roman" pitchFamily="18" charset="0"/>
              </a:rPr>
            </a:br>
            <a:r>
              <a:rPr lang="en-US" sz="3400" b="0" dirty="0">
                <a:solidFill>
                  <a:schemeClr val="tx1"/>
                </a:solidFill>
                <a:latin typeface="Tahoma" panose="020B0604030504040204" pitchFamily="34" charset="0"/>
                <a:ea typeface="Tahoma" panose="020B0604030504040204" pitchFamily="34" charset="0"/>
                <a:cs typeface="Times New Roman" pitchFamily="18" charset="0"/>
              </a:rPr>
              <a:t>Your Critical Inner Voice/The Real You</a:t>
            </a:r>
            <a:r>
              <a:rPr lang="en-US" sz="3400" b="0"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95235" name="Rectangle 3"/>
          <p:cNvSpPr>
            <a:spLocks noChangeArrowheads="1"/>
          </p:cNvSpPr>
          <p:nvPr/>
        </p:nvSpPr>
        <p:spPr bwMode="auto">
          <a:xfrm>
            <a:off x="533400" y="1733550"/>
            <a:ext cx="4038600" cy="1228725"/>
          </a:xfrm>
          <a:prstGeom prst="rect">
            <a:avLst/>
          </a:prstGeom>
          <a:noFill/>
          <a:ln w="9525">
            <a:noFill/>
            <a:miter lim="800000"/>
            <a:headEnd/>
            <a:tailEnd/>
          </a:ln>
        </p:spPr>
        <p:txBody>
          <a:bodyPr lIns="91418" tIns="45709" rIns="91418" bIns="45709"/>
          <a:lstStyle/>
          <a:p>
            <a:pPr marL="342900" indent="-342900" eaLnBrk="0" hangingPunct="0">
              <a:spcBef>
                <a:spcPct val="20000"/>
              </a:spcBef>
              <a:buClr>
                <a:srgbClr val="FFC000"/>
              </a:buClr>
              <a:buFont typeface="Wingdings 2" pitchFamily="18" charset="2"/>
              <a:buChar char="¡"/>
            </a:pPr>
            <a:r>
              <a:rPr kumimoji="1" lang="en-US" sz="2000" b="1" dirty="0">
                <a:solidFill>
                  <a:schemeClr val="tx1"/>
                </a:solidFill>
                <a:latin typeface="Tahoma" panose="020B0604030504040204" pitchFamily="34" charset="0"/>
                <a:cs typeface="Times New Roman" pitchFamily="18" charset="0"/>
              </a:rPr>
              <a:t>What my critical inner voice says about me in my relationship</a:t>
            </a:r>
          </a:p>
          <a:p>
            <a:pPr marL="342900" indent="-342900" eaLnBrk="0" hangingPunct="0">
              <a:spcBef>
                <a:spcPct val="20000"/>
              </a:spcBef>
              <a:buClr>
                <a:srgbClr val="FFC000"/>
              </a:buClr>
              <a:buFont typeface="Wingdings 2" pitchFamily="18" charset="2"/>
              <a:buChar char="¡"/>
            </a:pPr>
            <a:endParaRPr kumimoji="1" lang="en-US" sz="2000" b="1" dirty="0">
              <a:solidFill>
                <a:schemeClr val="tx1"/>
              </a:solidFill>
              <a:latin typeface="Tahoma" panose="020B0604030504040204" pitchFamily="34" charset="0"/>
              <a:cs typeface="Times New Roman" pitchFamily="18" charset="0"/>
            </a:endParaRPr>
          </a:p>
          <a:p>
            <a:pPr marL="342900" indent="-342900" eaLnBrk="0" hangingPunct="0">
              <a:spcBef>
                <a:spcPct val="20000"/>
              </a:spcBef>
              <a:buClr>
                <a:srgbClr val="FFC000"/>
              </a:buClr>
              <a:buFont typeface="Wingdings 2" pitchFamily="18" charset="2"/>
              <a:buNone/>
            </a:pPr>
            <a:r>
              <a:rPr kumimoji="1" lang="en-US" sz="2000" dirty="0">
                <a:solidFill>
                  <a:schemeClr val="tx1"/>
                </a:solidFill>
                <a:latin typeface="Tahoma" panose="020B0604030504040204" pitchFamily="34" charset="0"/>
                <a:cs typeface="Times New Roman" pitchFamily="18" charset="0"/>
              </a:rPr>
              <a:t>___________________________</a:t>
            </a:r>
          </a:p>
          <a:p>
            <a:pPr marL="342900" indent="-342900" eaLnBrk="0" hangingPunct="0">
              <a:spcBef>
                <a:spcPct val="20000"/>
              </a:spcBef>
              <a:buClr>
                <a:srgbClr val="FFC000"/>
              </a:buClr>
              <a:buFont typeface="Wingdings 2" pitchFamily="18" charset="2"/>
              <a:buNone/>
            </a:pPr>
            <a:r>
              <a:rPr kumimoji="1" lang="en-US" sz="2000" dirty="0">
                <a:solidFill>
                  <a:schemeClr val="tx1"/>
                </a:solidFill>
                <a:latin typeface="Tahoma" panose="020B0604030504040204" pitchFamily="34" charset="0"/>
                <a:cs typeface="Times New Roman" pitchFamily="18" charset="0"/>
              </a:rPr>
              <a:t>___________________________</a:t>
            </a:r>
          </a:p>
          <a:p>
            <a:pPr marL="342900" indent="-342900" eaLnBrk="0" hangingPunct="0">
              <a:spcBef>
                <a:spcPct val="20000"/>
              </a:spcBef>
              <a:buClr>
                <a:srgbClr val="FFC000"/>
              </a:buClr>
              <a:buFont typeface="Wingdings 2" pitchFamily="18" charset="2"/>
              <a:buNone/>
            </a:pPr>
            <a:r>
              <a:rPr kumimoji="1" lang="en-US" sz="2000" dirty="0">
                <a:solidFill>
                  <a:schemeClr val="tx1"/>
                </a:solidFill>
                <a:latin typeface="Tahoma" panose="020B0604030504040204" pitchFamily="34" charset="0"/>
                <a:cs typeface="Times New Roman" pitchFamily="18" charset="0"/>
              </a:rPr>
              <a:t>___________________________</a:t>
            </a:r>
          </a:p>
          <a:p>
            <a:pPr marL="342900" indent="-342900" eaLnBrk="0" hangingPunct="0">
              <a:spcBef>
                <a:spcPct val="20000"/>
              </a:spcBef>
              <a:buClr>
                <a:srgbClr val="FFC000"/>
              </a:buClr>
              <a:buFont typeface="Wingdings 2" pitchFamily="18" charset="2"/>
              <a:buNone/>
            </a:pPr>
            <a:r>
              <a:rPr kumimoji="1" lang="en-US" sz="2000" dirty="0">
                <a:solidFill>
                  <a:schemeClr val="tx1"/>
                </a:solidFill>
                <a:latin typeface="Tahoma" panose="020B0604030504040204" pitchFamily="34" charset="0"/>
                <a:cs typeface="Times New Roman" pitchFamily="18" charset="0"/>
              </a:rPr>
              <a:t>___________________________</a:t>
            </a:r>
          </a:p>
        </p:txBody>
      </p:sp>
      <p:sp>
        <p:nvSpPr>
          <p:cNvPr id="95236" name="Rectangle 4"/>
          <p:cNvSpPr>
            <a:spLocks noChangeArrowheads="1"/>
          </p:cNvSpPr>
          <p:nvPr/>
        </p:nvSpPr>
        <p:spPr bwMode="auto">
          <a:xfrm>
            <a:off x="4572000" y="1733550"/>
            <a:ext cx="4038600" cy="1228725"/>
          </a:xfrm>
          <a:prstGeom prst="rect">
            <a:avLst/>
          </a:prstGeom>
          <a:noFill/>
          <a:ln w="9525">
            <a:noFill/>
            <a:miter lim="800000"/>
            <a:headEnd/>
            <a:tailEnd/>
          </a:ln>
        </p:spPr>
        <p:txBody>
          <a:bodyPr lIns="91418" tIns="45709" rIns="91418" bIns="45709"/>
          <a:lstStyle/>
          <a:p>
            <a:pPr marL="342900" indent="-342900" eaLnBrk="0" hangingPunct="0">
              <a:spcBef>
                <a:spcPct val="20000"/>
              </a:spcBef>
              <a:buClr>
                <a:srgbClr val="FFC000"/>
              </a:buClr>
              <a:buFont typeface="Wingdings 2" pitchFamily="18" charset="2"/>
              <a:buChar char="¡"/>
            </a:pPr>
            <a:r>
              <a:rPr kumimoji="1" lang="en-US" sz="2000" b="1" dirty="0">
                <a:solidFill>
                  <a:schemeClr val="tx1"/>
                </a:solidFill>
                <a:latin typeface="Tahoma" panose="020B0604030504040204" pitchFamily="34" charset="0"/>
                <a:cs typeface="Times New Roman" pitchFamily="18" charset="0"/>
              </a:rPr>
              <a:t>What I realistically think about myself in my </a:t>
            </a:r>
            <a:r>
              <a:rPr kumimoji="1" lang="en-US" sz="2000" b="1" dirty="0" smtClean="0">
                <a:solidFill>
                  <a:schemeClr val="tx1"/>
                </a:solidFill>
                <a:latin typeface="Tahoma" panose="020B0604030504040204" pitchFamily="34" charset="0"/>
                <a:cs typeface="Times New Roman" pitchFamily="18" charset="0"/>
              </a:rPr>
              <a:t>relationship</a:t>
            </a:r>
            <a:endParaRPr kumimoji="1" lang="en-US" sz="2000" b="1" dirty="0">
              <a:solidFill>
                <a:schemeClr val="tx1"/>
              </a:solidFill>
              <a:latin typeface="Tahoma" panose="020B0604030504040204" pitchFamily="34" charset="0"/>
              <a:cs typeface="Times New Roman" pitchFamily="18" charset="0"/>
            </a:endParaRPr>
          </a:p>
          <a:p>
            <a:pPr marL="342900" indent="-342900" eaLnBrk="0" hangingPunct="0">
              <a:spcBef>
                <a:spcPct val="20000"/>
              </a:spcBef>
              <a:buClr>
                <a:srgbClr val="FFC000"/>
              </a:buClr>
              <a:buFont typeface="Wingdings 2" pitchFamily="18" charset="2"/>
              <a:buChar char="¡"/>
            </a:pPr>
            <a:endParaRPr kumimoji="1" lang="en-US" sz="2000" b="1" dirty="0">
              <a:solidFill>
                <a:schemeClr val="tx1"/>
              </a:solidFill>
              <a:latin typeface="Tahoma" panose="020B0604030504040204" pitchFamily="34" charset="0"/>
              <a:cs typeface="Times New Roman" pitchFamily="18" charset="0"/>
            </a:endParaRPr>
          </a:p>
          <a:p>
            <a:pPr marL="342900" indent="-342900" eaLnBrk="0" hangingPunct="0">
              <a:spcBef>
                <a:spcPct val="20000"/>
              </a:spcBef>
              <a:buClr>
                <a:srgbClr val="FFC000"/>
              </a:buClr>
              <a:buFont typeface="Wingdings 2" pitchFamily="18" charset="2"/>
              <a:buNone/>
            </a:pPr>
            <a:r>
              <a:rPr kumimoji="1" lang="en-US" sz="2000" dirty="0">
                <a:solidFill>
                  <a:schemeClr val="tx1"/>
                </a:solidFill>
                <a:latin typeface="Tahoma" panose="020B0604030504040204" pitchFamily="34" charset="0"/>
                <a:cs typeface="Times New Roman" pitchFamily="18" charset="0"/>
              </a:rPr>
              <a:t>___________________________</a:t>
            </a:r>
          </a:p>
          <a:p>
            <a:pPr marL="342900" indent="-342900" eaLnBrk="0" hangingPunct="0">
              <a:spcBef>
                <a:spcPct val="20000"/>
              </a:spcBef>
              <a:buClr>
                <a:srgbClr val="FFC000"/>
              </a:buClr>
              <a:buFont typeface="Wingdings 2" pitchFamily="18" charset="2"/>
              <a:buNone/>
            </a:pPr>
            <a:r>
              <a:rPr kumimoji="1" lang="en-US" sz="2000" dirty="0">
                <a:solidFill>
                  <a:schemeClr val="tx1"/>
                </a:solidFill>
                <a:latin typeface="Tahoma" panose="020B0604030504040204" pitchFamily="34" charset="0"/>
                <a:cs typeface="Times New Roman" pitchFamily="18" charset="0"/>
              </a:rPr>
              <a:t>___________________________</a:t>
            </a:r>
          </a:p>
          <a:p>
            <a:pPr marL="342900" indent="-342900" eaLnBrk="0" hangingPunct="0">
              <a:spcBef>
                <a:spcPct val="20000"/>
              </a:spcBef>
              <a:buClr>
                <a:srgbClr val="FFC000"/>
              </a:buClr>
              <a:buFont typeface="Wingdings 2" pitchFamily="18" charset="2"/>
              <a:buNone/>
            </a:pPr>
            <a:r>
              <a:rPr kumimoji="1" lang="en-US" sz="2000" dirty="0">
                <a:solidFill>
                  <a:schemeClr val="tx1"/>
                </a:solidFill>
                <a:latin typeface="Tahoma" panose="020B0604030504040204" pitchFamily="34" charset="0"/>
                <a:cs typeface="Times New Roman" pitchFamily="18" charset="0"/>
              </a:rPr>
              <a:t>___________________________</a:t>
            </a:r>
          </a:p>
          <a:p>
            <a:pPr marL="342900" indent="-342900" eaLnBrk="0" hangingPunct="0">
              <a:spcBef>
                <a:spcPct val="20000"/>
              </a:spcBef>
              <a:buClr>
                <a:srgbClr val="FFC000"/>
              </a:buClr>
              <a:buFont typeface="Wingdings 2" pitchFamily="18" charset="2"/>
              <a:buNone/>
            </a:pPr>
            <a:r>
              <a:rPr kumimoji="1" lang="en-US" sz="2000" dirty="0">
                <a:solidFill>
                  <a:schemeClr val="tx1"/>
                </a:solidFill>
                <a:latin typeface="Tahoma" panose="020B0604030504040204" pitchFamily="34" charset="0"/>
                <a:cs typeface="Times New Roman" pitchFamily="18" charset="0"/>
              </a:rPr>
              <a:t>___________________________</a:t>
            </a:r>
          </a:p>
        </p:txBody>
      </p:sp>
    </p:spTree>
    <p:extLst>
      <p:ext uri="{BB962C8B-B14F-4D97-AF65-F5344CB8AC3E}">
        <p14:creationId xmlns:p14="http://schemas.microsoft.com/office/powerpoint/2010/main" val="28162345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idx="4294967295"/>
          </p:nvPr>
        </p:nvSpPr>
        <p:spPr>
          <a:xfrm>
            <a:off x="228600" y="228600"/>
            <a:ext cx="5029200" cy="666750"/>
          </a:xfrm>
        </p:spPr>
        <p:txBody>
          <a:bodyPr rtlCol="0">
            <a:normAutofit fontScale="90000"/>
          </a:bodyPr>
          <a:lstStyle/>
          <a:p>
            <a:pPr algn="ctr" eaLnBrk="1" fontAlgn="auto" hangingPunct="1">
              <a:spcAft>
                <a:spcPts val="0"/>
              </a:spcAft>
              <a:defRPr/>
            </a:pPr>
            <a:r>
              <a:rPr lang="en-US" sz="5000" b="0" dirty="0" smtClean="0">
                <a:solidFill>
                  <a:schemeClr val="tx1"/>
                </a:solidFill>
                <a:latin typeface="Tahoma" panose="020B0604030504040204" pitchFamily="34" charset="0"/>
                <a:ea typeface="Tahoma" panose="020B0604030504040204" pitchFamily="34" charset="0"/>
                <a:cs typeface="MV Boli" panose="02000500030200090000" pitchFamily="2" charset="0"/>
              </a:rPr>
              <a:t>Voice Therapy</a:t>
            </a:r>
          </a:p>
        </p:txBody>
      </p:sp>
      <p:sp>
        <p:nvSpPr>
          <p:cNvPr id="210947" name="Rectangle 3"/>
          <p:cNvSpPr>
            <a:spLocks noGrp="1" noChangeArrowheads="1"/>
          </p:cNvSpPr>
          <p:nvPr>
            <p:ph idx="4294967295"/>
          </p:nvPr>
        </p:nvSpPr>
        <p:spPr>
          <a:xfrm>
            <a:off x="228600" y="666750"/>
            <a:ext cx="4953000" cy="228600"/>
          </a:xfrm>
        </p:spPr>
        <p:txBody>
          <a:bodyPr rtlCol="0">
            <a:normAutofit fontScale="25000" lnSpcReduction="20000"/>
          </a:bodyPr>
          <a:lstStyle/>
          <a:p>
            <a:pPr marL="0" indent="0" algn="ctr" eaLnBrk="1" fontAlgn="auto" hangingPunct="1">
              <a:lnSpc>
                <a:spcPct val="120000"/>
              </a:lnSpc>
              <a:spcBef>
                <a:spcPts val="0"/>
              </a:spcBef>
              <a:spcAft>
                <a:spcPts val="0"/>
              </a:spcAft>
              <a:buClr>
                <a:srgbClr val="698F25"/>
              </a:buClr>
              <a:buFont typeface="Monotype Sorts" pitchFamily="2" charset="2"/>
              <a:buNone/>
              <a:defRPr/>
            </a:pPr>
            <a:r>
              <a:rPr lang="en-US" sz="11200" dirty="0" smtClean="0">
                <a:solidFill>
                  <a:srgbClr val="FFC000"/>
                </a:solidFill>
                <a:latin typeface="Tahoma" panose="020B0604030504040204" pitchFamily="34" charset="0"/>
                <a:ea typeface="Tahoma" panose="020B0604030504040204" pitchFamily="34" charset="0"/>
                <a:cs typeface="MV Boli" panose="02000500030200090000" pitchFamily="2" charset="0"/>
              </a:rPr>
              <a:t>Cognitive/ Affective/ Behavioral Approach   </a:t>
            </a:r>
          </a:p>
          <a:p>
            <a:pPr marL="274320" indent="-274320" algn="ctr" eaLnBrk="1" fontAlgn="auto" hangingPunct="1">
              <a:lnSpc>
                <a:spcPct val="80000"/>
              </a:lnSpc>
              <a:spcAft>
                <a:spcPts val="0"/>
              </a:spcAft>
              <a:buClr>
                <a:srgbClr val="698F25"/>
              </a:buClr>
              <a:buFont typeface="Monotype Sorts" pitchFamily="2" charset="2"/>
              <a:buNone/>
              <a:defRPr/>
            </a:pPr>
            <a:r>
              <a:rPr lang="en-US" sz="5000" dirty="0" smtClean="0">
                <a:solidFill>
                  <a:schemeClr val="bg1"/>
                </a:solidFill>
                <a:effectLst>
                  <a:outerShdw blurRad="38100" dist="38100" dir="2700000" algn="tl">
                    <a:srgbClr val="000000">
                      <a:alpha val="43137"/>
                    </a:srgbClr>
                  </a:outerShdw>
                </a:effectLst>
                <a:latin typeface="MV Boli" panose="02000500030200090000" pitchFamily="2" charset="0"/>
                <a:ea typeface="Tahoma" panose="020B0604030504040204" pitchFamily="34" charset="0"/>
                <a:cs typeface="MV Boli" panose="02000500030200090000" pitchFamily="2" charset="0"/>
              </a:rPr>
              <a:t>		     </a:t>
            </a:r>
          </a:p>
          <a:p>
            <a:pPr marL="274320" indent="-274320" algn="ctr" eaLnBrk="1" fontAlgn="auto" hangingPunct="1">
              <a:lnSpc>
                <a:spcPct val="80000"/>
              </a:lnSpc>
              <a:spcAft>
                <a:spcPts val="0"/>
              </a:spcAft>
              <a:buFont typeface="Arial" pitchFamily="34" charset="0"/>
              <a:buChar char="•"/>
              <a:defRPr/>
            </a:pPr>
            <a:endParaRPr lang="en-US" sz="5000" dirty="0" smtClean="0">
              <a:solidFill>
                <a:schemeClr val="bg1"/>
              </a:solidFill>
              <a:effectLst>
                <a:outerShdw blurRad="38100" dist="38100" dir="2700000" algn="tl">
                  <a:srgbClr val="000000">
                    <a:alpha val="43137"/>
                  </a:srgbClr>
                </a:outerShdw>
              </a:effectLst>
              <a:latin typeface="MV Boli" panose="02000500030200090000" pitchFamily="2" charset="0"/>
              <a:ea typeface="Tahoma" panose="020B0604030504040204" pitchFamily="34" charset="0"/>
              <a:cs typeface="MV Boli" panose="02000500030200090000" pitchFamily="2" charset="0"/>
            </a:endParaRPr>
          </a:p>
          <a:p>
            <a:pPr marL="274320" indent="-274320" algn="ctr" eaLnBrk="1" fontAlgn="auto" hangingPunct="1">
              <a:lnSpc>
                <a:spcPct val="80000"/>
              </a:lnSpc>
              <a:spcAft>
                <a:spcPts val="0"/>
              </a:spcAft>
              <a:buFont typeface="Arial" pitchFamily="34" charset="0"/>
              <a:buChar char="•"/>
              <a:defRPr/>
            </a:pPr>
            <a:endParaRPr lang="en-US" sz="5000" dirty="0" smtClean="0">
              <a:solidFill>
                <a:schemeClr val="bg1"/>
              </a:solidFill>
              <a:effectLst>
                <a:outerShdw blurRad="38100" dist="38100" dir="2700000" algn="tl">
                  <a:srgbClr val="000000">
                    <a:alpha val="43137"/>
                  </a:srgbClr>
                </a:outerShdw>
              </a:effectLst>
              <a:latin typeface="MV Boli" panose="02000500030200090000" pitchFamily="2" charset="0"/>
              <a:ea typeface="Tahoma" panose="020B0604030504040204" pitchFamily="34" charset="0"/>
              <a:cs typeface="MV Boli" panose="02000500030200090000" pitchFamily="2" charset="0"/>
            </a:endParaRPr>
          </a:p>
          <a:p>
            <a:pPr marL="274320" indent="-274320" algn="ctr" eaLnBrk="1" fontAlgn="auto" hangingPunct="1">
              <a:lnSpc>
                <a:spcPct val="80000"/>
              </a:lnSpc>
              <a:spcAft>
                <a:spcPts val="0"/>
              </a:spcAft>
              <a:buFont typeface="Arial" pitchFamily="34" charset="0"/>
              <a:buChar char="•"/>
              <a:defRPr/>
            </a:pPr>
            <a:endParaRPr lang="en-US" sz="5000" dirty="0" smtClean="0">
              <a:solidFill>
                <a:schemeClr val="bg1"/>
              </a:solidFill>
              <a:effectLst>
                <a:outerShdw blurRad="38100" dist="38100" dir="2700000" algn="tl">
                  <a:srgbClr val="000000">
                    <a:alpha val="43137"/>
                  </a:srgbClr>
                </a:outerShdw>
              </a:effectLst>
              <a:latin typeface="MV Boli" panose="02000500030200090000" pitchFamily="2" charset="0"/>
              <a:ea typeface="Tahoma" panose="020B0604030504040204" pitchFamily="34" charset="0"/>
              <a:cs typeface="MV Boli" panose="02000500030200090000" pitchFamily="2" charset="0"/>
            </a:endParaRPr>
          </a:p>
        </p:txBody>
      </p:sp>
      <p:pic>
        <p:nvPicPr>
          <p:cNvPr id="8" name="Picture 6" descr="P:\public\DATA\Carolyn\Images\bob and ben.jpg"/>
          <p:cNvPicPr>
            <a:picLocks noChangeAspect="1" noChangeArrowheads="1"/>
          </p:cNvPicPr>
          <p:nvPr/>
        </p:nvPicPr>
        <p:blipFill>
          <a:blip r:embed="rId3">
            <a:grayscl/>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276600" y="1885950"/>
            <a:ext cx="1963678" cy="2076450"/>
          </a:xfrm>
          <a:prstGeom prst="rect">
            <a:avLst/>
          </a:prstGeom>
          <a:ln w="28575">
            <a:solidFill>
              <a:srgbClr val="FFC000"/>
            </a:solidFill>
            <a:prstDash val="dash"/>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644" name="Picture 4" descr="P:\public\DATA\BOOKS\BOOK IMAGES\VCTH.JPG"/>
          <p:cNvPicPr>
            <a:picLocks noChangeAspect="1" noChangeArrowheads="1"/>
          </p:cNvPicPr>
          <p:nvPr/>
        </p:nvPicPr>
        <p:blipFill rotWithShape="1">
          <a:blip r:embed="rId5">
            <a:extLst>
              <a:ext uri="{28A0092B-C50C-407E-A947-70E740481C1C}">
                <a14:useLocalDpi xmlns:a14="http://schemas.microsoft.com/office/drawing/2010/main" val="0"/>
              </a:ext>
            </a:extLst>
          </a:blip>
          <a:srcRect t="1289"/>
          <a:stretch/>
        </p:blipFill>
        <p:spPr bwMode="auto">
          <a:xfrm>
            <a:off x="5562600" y="666750"/>
            <a:ext cx="3030776" cy="4038600"/>
          </a:xfrm>
          <a:prstGeom prst="rect">
            <a:avLst/>
          </a:prstGeom>
          <a:noFill/>
          <a:ln w="28575">
            <a:noFill/>
            <a:prstDash val="dash"/>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6345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0947">
                                            <p:txEl>
                                              <p:pRg st="0" end="0"/>
                                            </p:txEl>
                                          </p:spTgt>
                                        </p:tgtEl>
                                        <p:attrNameLst>
                                          <p:attrName>style.visibility</p:attrName>
                                        </p:attrNameLst>
                                      </p:cBhvr>
                                      <p:to>
                                        <p:strVal val="visible"/>
                                      </p:to>
                                    </p:set>
                                    <p:animEffect transition="in" filter="fade">
                                      <p:cBhvr>
                                        <p:cTn id="7" dur="1000"/>
                                        <p:tgtEl>
                                          <p:spTgt spid="210947">
                                            <p:txEl>
                                              <p:pRg st="0" end="0"/>
                                            </p:txEl>
                                          </p:spTgt>
                                        </p:tgtEl>
                                      </p:cBhvr>
                                    </p:animEffect>
                                    <p:anim calcmode="lin" valueType="num">
                                      <p:cBhvr>
                                        <p:cTn id="8" dur="1000" fill="hold"/>
                                        <p:tgtEl>
                                          <p:spTgt spid="2109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094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0947">
                                            <p:txEl>
                                              <p:pRg st="1" end="1"/>
                                            </p:txEl>
                                          </p:spTgt>
                                        </p:tgtEl>
                                        <p:attrNameLst>
                                          <p:attrName>style.visibility</p:attrName>
                                        </p:attrNameLst>
                                      </p:cBhvr>
                                      <p:to>
                                        <p:strVal val="visible"/>
                                      </p:to>
                                    </p:set>
                                    <p:animEffect transition="in" filter="fade">
                                      <p:cBhvr>
                                        <p:cTn id="12" dur="1000"/>
                                        <p:tgtEl>
                                          <p:spTgt spid="210947">
                                            <p:txEl>
                                              <p:pRg st="1" end="1"/>
                                            </p:txEl>
                                          </p:spTgt>
                                        </p:tgtEl>
                                      </p:cBhvr>
                                    </p:animEffect>
                                    <p:anim calcmode="lin" valueType="num">
                                      <p:cBhvr>
                                        <p:cTn id="13" dur="1000" fill="hold"/>
                                        <p:tgtEl>
                                          <p:spTgt spid="21094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1094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2644"/>
                                        </p:tgtEl>
                                        <p:attrNameLst>
                                          <p:attrName>style.visibility</p:attrName>
                                        </p:attrNameLst>
                                      </p:cBhvr>
                                      <p:to>
                                        <p:strVal val="visible"/>
                                      </p:to>
                                    </p:set>
                                    <p:animEffect transition="in" filter="fade">
                                      <p:cBhvr>
                                        <p:cTn id="22" dur="1000"/>
                                        <p:tgtEl>
                                          <p:spTgt spid="112644"/>
                                        </p:tgtEl>
                                      </p:cBhvr>
                                    </p:animEffect>
                                    <p:anim calcmode="lin" valueType="num">
                                      <p:cBhvr>
                                        <p:cTn id="23" dur="1000" fill="hold"/>
                                        <p:tgtEl>
                                          <p:spTgt spid="112644"/>
                                        </p:tgtEl>
                                        <p:attrNameLst>
                                          <p:attrName>ppt_x</p:attrName>
                                        </p:attrNameLst>
                                      </p:cBhvr>
                                      <p:tavLst>
                                        <p:tav tm="0">
                                          <p:val>
                                            <p:strVal val="#ppt_x"/>
                                          </p:val>
                                        </p:tav>
                                        <p:tav tm="100000">
                                          <p:val>
                                            <p:strVal val="#ppt_x"/>
                                          </p:val>
                                        </p:tav>
                                      </p:tavLst>
                                    </p:anim>
                                    <p:anim calcmode="lin" valueType="num">
                                      <p:cBhvr>
                                        <p:cTn id="24" dur="1000" fill="hold"/>
                                        <p:tgtEl>
                                          <p:spTgt spid="1126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idx="4294967295"/>
          </p:nvPr>
        </p:nvSpPr>
        <p:spPr>
          <a:xfrm>
            <a:off x="0" y="285750"/>
            <a:ext cx="9144000" cy="1028700"/>
          </a:xfrm>
        </p:spPr>
        <p:txBody>
          <a:bodyPr rtlCol="0">
            <a:normAutofit fontScale="90000"/>
          </a:bodyPr>
          <a:lstStyle/>
          <a:p>
            <a:pPr algn="ctr" fontAlgn="auto">
              <a:spcAft>
                <a:spcPts val="0"/>
              </a:spcAft>
              <a:defRPr/>
            </a:pPr>
            <a:r>
              <a:rPr lang="en-US" sz="5600" b="0" dirty="0" smtClean="0">
                <a:solidFill>
                  <a:schemeClr val="tx1"/>
                </a:solidFill>
                <a:latin typeface="Tahoma" panose="020B0604030504040204" pitchFamily="34" charset="0"/>
                <a:ea typeface="Tahoma" panose="020B0604030504040204" pitchFamily="34" charset="0"/>
                <a:cs typeface="MV Boli" panose="02000500030200090000" pitchFamily="2" charset="0"/>
              </a:rPr>
              <a:t>Voice Therapy:</a:t>
            </a:r>
            <a:r>
              <a:rPr lang="en-US" sz="3600" b="0" dirty="0" smtClean="0">
                <a:solidFill>
                  <a:schemeClr val="tx1"/>
                </a:solidFill>
                <a:latin typeface="Tahoma" panose="020B0604030504040204" pitchFamily="34" charset="0"/>
                <a:ea typeface="Tahoma" panose="020B0604030504040204" pitchFamily="34" charset="0"/>
                <a:cs typeface="MV Boli" panose="02000500030200090000" pitchFamily="2" charset="0"/>
              </a:rPr>
              <a:t/>
            </a:r>
            <a:br>
              <a:rPr lang="en-US" sz="3600" b="0" dirty="0" smtClean="0">
                <a:solidFill>
                  <a:schemeClr val="tx1"/>
                </a:solidFill>
                <a:latin typeface="Tahoma" panose="020B0604030504040204" pitchFamily="34" charset="0"/>
                <a:ea typeface="Tahoma" panose="020B0604030504040204" pitchFamily="34" charset="0"/>
                <a:cs typeface="MV Boli" panose="02000500030200090000" pitchFamily="2" charset="0"/>
              </a:rPr>
            </a:br>
            <a:r>
              <a:rPr lang="en-US" sz="3000" b="0" dirty="0" smtClean="0">
                <a:solidFill>
                  <a:srgbClr val="FFC000"/>
                </a:solidFill>
                <a:latin typeface="Tahoma" panose="020B0604030504040204" pitchFamily="34" charset="0"/>
                <a:ea typeface="Tahoma" panose="020B0604030504040204" pitchFamily="34" charset="0"/>
                <a:cs typeface="MV Boli" panose="02000500030200090000" pitchFamily="2" charset="0"/>
              </a:rPr>
              <a:t>Steps </a:t>
            </a:r>
            <a:r>
              <a:rPr lang="en-US" sz="3000" b="0" dirty="0">
                <a:solidFill>
                  <a:srgbClr val="FFC000"/>
                </a:solidFill>
                <a:latin typeface="Tahoma" panose="020B0604030504040204" pitchFamily="34" charset="0"/>
                <a:ea typeface="Tahoma" panose="020B0604030504040204" pitchFamily="34" charset="0"/>
                <a:cs typeface="MV Boli" panose="02000500030200090000" pitchFamily="2" charset="0"/>
              </a:rPr>
              <a:t>in the Therapeutic </a:t>
            </a:r>
            <a:r>
              <a:rPr lang="en-US" sz="3000" b="0" dirty="0" smtClean="0">
                <a:solidFill>
                  <a:srgbClr val="FFC000"/>
                </a:solidFill>
                <a:latin typeface="Tahoma" panose="020B0604030504040204" pitchFamily="34" charset="0"/>
                <a:ea typeface="Tahoma" panose="020B0604030504040204" pitchFamily="34" charset="0"/>
                <a:cs typeface="MV Boli" panose="02000500030200090000" pitchFamily="2" charset="0"/>
              </a:rPr>
              <a:t>Process with </a:t>
            </a:r>
            <a:r>
              <a:rPr lang="en-US" sz="3000" b="0" dirty="0">
                <a:solidFill>
                  <a:srgbClr val="FFC000"/>
                </a:solidFill>
                <a:latin typeface="Tahoma" panose="020B0604030504040204" pitchFamily="34" charset="0"/>
                <a:ea typeface="Tahoma" panose="020B0604030504040204" pitchFamily="34" charset="0"/>
                <a:cs typeface="MV Boli" panose="02000500030200090000" pitchFamily="2" charset="0"/>
              </a:rPr>
              <a:t>Couples</a:t>
            </a:r>
          </a:p>
        </p:txBody>
      </p:sp>
      <p:sp>
        <p:nvSpPr>
          <p:cNvPr id="444419" name="Rectangle 3"/>
          <p:cNvSpPr>
            <a:spLocks noGrp="1" noChangeArrowheads="1"/>
          </p:cNvSpPr>
          <p:nvPr>
            <p:ph idx="4294967295"/>
          </p:nvPr>
        </p:nvSpPr>
        <p:spPr>
          <a:xfrm>
            <a:off x="304800" y="1276350"/>
            <a:ext cx="8839200" cy="3143250"/>
          </a:xfrm>
        </p:spPr>
        <p:txBody>
          <a:bodyPr>
            <a:normAutofit/>
          </a:bodyPr>
          <a:lstStyle/>
          <a:p>
            <a:pPr marL="514350" indent="-514350">
              <a:lnSpc>
                <a:spcPct val="90000"/>
              </a:lnSpc>
              <a:buClr>
                <a:srgbClr val="FF9900"/>
              </a:buClr>
              <a:buFont typeface="+mj-lt"/>
              <a:buAutoNum type="arabicPeriod"/>
            </a:pPr>
            <a:r>
              <a:rPr lang="en-US" sz="22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Formulating the problem</a:t>
            </a:r>
          </a:p>
          <a:p>
            <a:pPr marL="514350" indent="-514350">
              <a:lnSpc>
                <a:spcPct val="90000"/>
              </a:lnSpc>
              <a:buClr>
                <a:srgbClr val="FF9900"/>
              </a:buClr>
              <a:buFont typeface="+mj-lt"/>
              <a:buAutoNum type="arabicPeriod"/>
            </a:pPr>
            <a:r>
              <a:rPr lang="en-US" sz="22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Verbalizing the voice and releasing affect</a:t>
            </a:r>
          </a:p>
          <a:p>
            <a:pPr marL="514350" indent="-514350">
              <a:lnSpc>
                <a:spcPct val="90000"/>
              </a:lnSpc>
              <a:buClr>
                <a:srgbClr val="FF9900"/>
              </a:buClr>
              <a:buFont typeface="+mj-lt"/>
              <a:buAutoNum type="arabicPeriod"/>
            </a:pPr>
            <a:r>
              <a:rPr lang="en-US" sz="22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Developing insight about the source of the voice</a:t>
            </a:r>
          </a:p>
          <a:p>
            <a:pPr marL="514350" indent="-514350">
              <a:lnSpc>
                <a:spcPct val="90000"/>
              </a:lnSpc>
              <a:buClr>
                <a:srgbClr val="FF9900"/>
              </a:buClr>
              <a:buFont typeface="+mj-lt"/>
              <a:buAutoNum type="arabicPeriod"/>
            </a:pPr>
            <a:r>
              <a:rPr lang="en-US" sz="22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Answering back to the voice</a:t>
            </a:r>
          </a:p>
          <a:p>
            <a:pPr marL="514350" indent="-514350">
              <a:lnSpc>
                <a:spcPct val="90000"/>
              </a:lnSpc>
              <a:buClr>
                <a:srgbClr val="FF9900"/>
              </a:buClr>
              <a:buFont typeface="+mj-lt"/>
              <a:buAutoNum type="arabicPeriod"/>
            </a:pPr>
            <a:r>
              <a:rPr lang="en-US" sz="22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Developing insight about how voices are influencing behaviors</a:t>
            </a:r>
          </a:p>
          <a:p>
            <a:pPr marL="514350" indent="-514350">
              <a:lnSpc>
                <a:spcPct val="90000"/>
              </a:lnSpc>
              <a:buClr>
                <a:srgbClr val="FF9900"/>
              </a:buClr>
              <a:buFont typeface="+mj-lt"/>
              <a:buAutoNum type="arabicPeriod"/>
            </a:pPr>
            <a:r>
              <a:rPr lang="en-US" sz="22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Planning corrective suggestions for changing behavior</a:t>
            </a:r>
          </a:p>
          <a:p>
            <a:pPr marL="514350" indent="-514350">
              <a:lnSpc>
                <a:spcPct val="90000"/>
              </a:lnSpc>
              <a:buClr>
                <a:srgbClr val="FF9900"/>
              </a:buClr>
              <a:buFont typeface="+mj-lt"/>
              <a:buAutoNum type="arabicPeriod"/>
            </a:pPr>
            <a:r>
              <a:rPr lang="en-US" sz="22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Sharing voices with each other between sessions</a:t>
            </a:r>
          </a:p>
        </p:txBody>
      </p:sp>
      <p:sp>
        <p:nvSpPr>
          <p:cNvPr id="4" name="Text Box 7"/>
          <p:cNvSpPr txBox="1">
            <a:spLocks noChangeArrowheads="1"/>
          </p:cNvSpPr>
          <p:nvPr/>
        </p:nvSpPr>
        <p:spPr bwMode="auto">
          <a:xfrm>
            <a:off x="0" y="417195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b="1">
                <a:solidFill>
                  <a:schemeClr val="tx1"/>
                </a:solidFill>
                <a:latin typeface="Arial" charset="0"/>
              </a:defRPr>
            </a:lvl1pPr>
            <a:lvl2pPr marL="742950" indent="-285750" eaLnBrk="0" hangingPunct="0">
              <a:defRPr sz="1000" b="1">
                <a:solidFill>
                  <a:schemeClr val="tx1"/>
                </a:solidFill>
                <a:latin typeface="Arial" charset="0"/>
              </a:defRPr>
            </a:lvl2pPr>
            <a:lvl3pPr marL="1143000" indent="-228600" eaLnBrk="0" hangingPunct="0">
              <a:defRPr sz="1000" b="1">
                <a:solidFill>
                  <a:schemeClr val="tx1"/>
                </a:solidFill>
                <a:latin typeface="Arial" charset="0"/>
              </a:defRPr>
            </a:lvl3pPr>
            <a:lvl4pPr marL="1600200" indent="-228600" eaLnBrk="0" hangingPunct="0">
              <a:defRPr sz="1000" b="1">
                <a:solidFill>
                  <a:schemeClr val="tx1"/>
                </a:solidFill>
                <a:latin typeface="Arial" charset="0"/>
              </a:defRPr>
            </a:lvl4pPr>
            <a:lvl5pPr marL="2057400" indent="-228600" eaLnBrk="0" hangingPunct="0">
              <a:defRPr sz="1000" b="1">
                <a:solidFill>
                  <a:schemeClr val="tx1"/>
                </a:solidFill>
                <a:latin typeface="Arial" charset="0"/>
              </a:defRPr>
            </a:lvl5pPr>
            <a:lvl6pPr marL="2514600" indent="-228600" eaLnBrk="0" fontAlgn="base" hangingPunct="0">
              <a:spcBef>
                <a:spcPct val="0"/>
              </a:spcBef>
              <a:spcAft>
                <a:spcPct val="0"/>
              </a:spcAft>
              <a:defRPr sz="1000" b="1">
                <a:solidFill>
                  <a:schemeClr val="tx1"/>
                </a:solidFill>
                <a:latin typeface="Arial" charset="0"/>
              </a:defRPr>
            </a:lvl6pPr>
            <a:lvl7pPr marL="2971800" indent="-228600" eaLnBrk="0" fontAlgn="base" hangingPunct="0">
              <a:spcBef>
                <a:spcPct val="0"/>
              </a:spcBef>
              <a:spcAft>
                <a:spcPct val="0"/>
              </a:spcAft>
              <a:defRPr sz="1000" b="1">
                <a:solidFill>
                  <a:schemeClr val="tx1"/>
                </a:solidFill>
                <a:latin typeface="Arial" charset="0"/>
              </a:defRPr>
            </a:lvl7pPr>
            <a:lvl8pPr marL="3429000" indent="-228600" eaLnBrk="0" fontAlgn="base" hangingPunct="0">
              <a:spcBef>
                <a:spcPct val="0"/>
              </a:spcBef>
              <a:spcAft>
                <a:spcPct val="0"/>
              </a:spcAft>
              <a:defRPr sz="1000" b="1">
                <a:solidFill>
                  <a:schemeClr val="tx1"/>
                </a:solidFill>
                <a:latin typeface="Arial" charset="0"/>
              </a:defRPr>
            </a:lvl8pPr>
            <a:lvl9pPr marL="3886200" indent="-228600" eaLnBrk="0" fontAlgn="base" hangingPunct="0">
              <a:spcBef>
                <a:spcPct val="0"/>
              </a:spcBef>
              <a:spcAft>
                <a:spcPct val="0"/>
              </a:spcAft>
              <a:defRPr sz="1000" b="1">
                <a:solidFill>
                  <a:schemeClr val="tx1"/>
                </a:solidFill>
                <a:latin typeface="Arial" charset="0"/>
              </a:defRPr>
            </a:lvl9pPr>
          </a:lstStyle>
          <a:p>
            <a:pPr algn="ctr" eaLnBrk="1" fontAlgn="base" hangingPunct="1">
              <a:spcBef>
                <a:spcPct val="50000"/>
              </a:spcBef>
              <a:spcAft>
                <a:spcPct val="0"/>
              </a:spcAft>
              <a:defRPr/>
            </a:pPr>
            <a:r>
              <a:rPr lang="en-US" sz="1500" b="0" kern="1200" dirty="0" smtClean="0">
                <a:solidFill>
                  <a:srgbClr val="FFC000"/>
                </a:solidFill>
                <a:latin typeface="Tahoma" panose="020B0604030504040204" pitchFamily="34" charset="0"/>
                <a:ea typeface="+mn-ea"/>
              </a:rPr>
              <a:t>If you are interested in attending a voice therapy training or in getting training materials  please contact jina@glendon.org or visit www.glendon.org.</a:t>
            </a:r>
          </a:p>
        </p:txBody>
      </p:sp>
    </p:spTree>
    <p:extLst>
      <p:ext uri="{BB962C8B-B14F-4D97-AF65-F5344CB8AC3E}">
        <p14:creationId xmlns:p14="http://schemas.microsoft.com/office/powerpoint/2010/main" val="3231648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4419">
                                            <p:txEl>
                                              <p:pRg st="0" end="0"/>
                                            </p:txEl>
                                          </p:spTgt>
                                        </p:tgtEl>
                                        <p:attrNameLst>
                                          <p:attrName>style.visibility</p:attrName>
                                        </p:attrNameLst>
                                      </p:cBhvr>
                                      <p:to>
                                        <p:strVal val="visible"/>
                                      </p:to>
                                    </p:set>
                                    <p:animEffect transition="in" filter="randombar(horizontal)">
                                      <p:cBhvr>
                                        <p:cTn id="7" dur="500"/>
                                        <p:tgtEl>
                                          <p:spTgt spid="444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44419">
                                            <p:txEl>
                                              <p:pRg st="1" end="1"/>
                                            </p:txEl>
                                          </p:spTgt>
                                        </p:tgtEl>
                                        <p:attrNameLst>
                                          <p:attrName>style.visibility</p:attrName>
                                        </p:attrNameLst>
                                      </p:cBhvr>
                                      <p:to>
                                        <p:strVal val="visible"/>
                                      </p:to>
                                    </p:set>
                                    <p:animEffect transition="in" filter="randombar(horizontal)">
                                      <p:cBhvr>
                                        <p:cTn id="12" dur="500"/>
                                        <p:tgtEl>
                                          <p:spTgt spid="4444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44419">
                                            <p:txEl>
                                              <p:pRg st="2" end="2"/>
                                            </p:txEl>
                                          </p:spTgt>
                                        </p:tgtEl>
                                        <p:attrNameLst>
                                          <p:attrName>style.visibility</p:attrName>
                                        </p:attrNameLst>
                                      </p:cBhvr>
                                      <p:to>
                                        <p:strVal val="visible"/>
                                      </p:to>
                                    </p:set>
                                    <p:animEffect transition="in" filter="randombar(horizontal)">
                                      <p:cBhvr>
                                        <p:cTn id="17" dur="500"/>
                                        <p:tgtEl>
                                          <p:spTgt spid="4444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44419">
                                            <p:txEl>
                                              <p:pRg st="3" end="3"/>
                                            </p:txEl>
                                          </p:spTgt>
                                        </p:tgtEl>
                                        <p:attrNameLst>
                                          <p:attrName>style.visibility</p:attrName>
                                        </p:attrNameLst>
                                      </p:cBhvr>
                                      <p:to>
                                        <p:strVal val="visible"/>
                                      </p:to>
                                    </p:set>
                                    <p:animEffect transition="in" filter="randombar(horizontal)">
                                      <p:cBhvr>
                                        <p:cTn id="22" dur="500"/>
                                        <p:tgtEl>
                                          <p:spTgt spid="4444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44419">
                                            <p:txEl>
                                              <p:pRg st="4" end="4"/>
                                            </p:txEl>
                                          </p:spTgt>
                                        </p:tgtEl>
                                        <p:attrNameLst>
                                          <p:attrName>style.visibility</p:attrName>
                                        </p:attrNameLst>
                                      </p:cBhvr>
                                      <p:to>
                                        <p:strVal val="visible"/>
                                      </p:to>
                                    </p:set>
                                    <p:animEffect transition="in" filter="randombar(horizontal)">
                                      <p:cBhvr>
                                        <p:cTn id="27" dur="500"/>
                                        <p:tgtEl>
                                          <p:spTgt spid="4444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44419">
                                            <p:txEl>
                                              <p:pRg st="5" end="5"/>
                                            </p:txEl>
                                          </p:spTgt>
                                        </p:tgtEl>
                                        <p:attrNameLst>
                                          <p:attrName>style.visibility</p:attrName>
                                        </p:attrNameLst>
                                      </p:cBhvr>
                                      <p:to>
                                        <p:strVal val="visible"/>
                                      </p:to>
                                    </p:set>
                                    <p:animEffect transition="in" filter="randombar(horizontal)">
                                      <p:cBhvr>
                                        <p:cTn id="32" dur="500"/>
                                        <p:tgtEl>
                                          <p:spTgt spid="4444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44419">
                                            <p:txEl>
                                              <p:pRg st="6" end="6"/>
                                            </p:txEl>
                                          </p:spTgt>
                                        </p:tgtEl>
                                        <p:attrNameLst>
                                          <p:attrName>style.visibility</p:attrName>
                                        </p:attrNameLst>
                                      </p:cBhvr>
                                      <p:to>
                                        <p:strVal val="visible"/>
                                      </p:to>
                                    </p:set>
                                    <p:animEffect transition="in" filter="randombar(horizontal)">
                                      <p:cBhvr>
                                        <p:cTn id="37" dur="500"/>
                                        <p:tgtEl>
                                          <p:spTgt spid="4444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9" name="TextBox 28"/>
          <p:cNvSpPr txBox="1">
            <a:spLocks noChangeArrowheads="1"/>
          </p:cNvSpPr>
          <p:nvPr/>
        </p:nvSpPr>
        <p:spPr bwMode="auto">
          <a:xfrm>
            <a:off x="304800" y="1733550"/>
            <a:ext cx="6172200" cy="2000548"/>
          </a:xfrm>
          <a:prstGeom prst="rect">
            <a:avLst/>
          </a:prstGeom>
          <a:solidFill>
            <a:schemeClr val="bg1"/>
          </a:solidFill>
          <a:ln>
            <a:noFill/>
          </a:ln>
          <a:extLst/>
        </p:spPr>
        <p:txBody>
          <a:bodyPr wrap="square">
            <a:spAutoFit/>
          </a:bodyPr>
          <a:lstStyle>
            <a:lvl1pPr>
              <a:defRPr>
                <a:solidFill>
                  <a:schemeClr val="tx1"/>
                </a:solidFill>
                <a:latin typeface="Calibri" pitchFamily="-72" charset="0"/>
                <a:ea typeface="ＭＳ Ｐゴシック" pitchFamily="-72" charset="-128"/>
              </a:defRPr>
            </a:lvl1pPr>
            <a:lvl2pPr marL="37931725" indent="-37474525">
              <a:defRPr>
                <a:solidFill>
                  <a:schemeClr val="tx1"/>
                </a:solidFill>
                <a:latin typeface="Calibri" pitchFamily="-72" charset="0"/>
                <a:ea typeface="ＭＳ Ｐゴシック" pitchFamily="-72" charset="-128"/>
              </a:defRPr>
            </a:lvl2pPr>
            <a:lvl3pPr>
              <a:defRPr>
                <a:solidFill>
                  <a:schemeClr val="tx1"/>
                </a:solidFill>
                <a:latin typeface="Calibri" pitchFamily="-72" charset="0"/>
                <a:ea typeface="ＭＳ Ｐゴシック" pitchFamily="-72" charset="-128"/>
              </a:defRPr>
            </a:lvl3pPr>
            <a:lvl4pPr>
              <a:defRPr>
                <a:solidFill>
                  <a:schemeClr val="tx1"/>
                </a:solidFill>
                <a:latin typeface="Calibri" pitchFamily="-72" charset="0"/>
                <a:ea typeface="ＭＳ Ｐゴシック" pitchFamily="-72" charset="-128"/>
              </a:defRPr>
            </a:lvl4pPr>
            <a:lvl5pPr>
              <a:defRPr>
                <a:solidFill>
                  <a:schemeClr val="tx1"/>
                </a:solidFill>
                <a:latin typeface="Calibri" pitchFamily="-72" charset="0"/>
                <a:ea typeface="ＭＳ Ｐゴシック" pitchFamily="-72" charset="-128"/>
              </a:defRPr>
            </a:lvl5pPr>
            <a:lvl6pPr marL="457200" fontAlgn="base">
              <a:spcBef>
                <a:spcPct val="0"/>
              </a:spcBef>
              <a:spcAft>
                <a:spcPct val="0"/>
              </a:spcAft>
              <a:defRPr>
                <a:solidFill>
                  <a:schemeClr val="tx1"/>
                </a:solidFill>
                <a:latin typeface="Calibri" pitchFamily="-72" charset="0"/>
                <a:ea typeface="ＭＳ Ｐゴシック" pitchFamily="-72" charset="-128"/>
              </a:defRPr>
            </a:lvl6pPr>
            <a:lvl7pPr marL="914400" fontAlgn="base">
              <a:spcBef>
                <a:spcPct val="0"/>
              </a:spcBef>
              <a:spcAft>
                <a:spcPct val="0"/>
              </a:spcAft>
              <a:defRPr>
                <a:solidFill>
                  <a:schemeClr val="tx1"/>
                </a:solidFill>
                <a:latin typeface="Calibri" pitchFamily="-72" charset="0"/>
                <a:ea typeface="ＭＳ Ｐゴシック" pitchFamily="-72" charset="-128"/>
              </a:defRPr>
            </a:lvl7pPr>
            <a:lvl8pPr marL="1371600" fontAlgn="base">
              <a:spcBef>
                <a:spcPct val="0"/>
              </a:spcBef>
              <a:spcAft>
                <a:spcPct val="0"/>
              </a:spcAft>
              <a:defRPr>
                <a:solidFill>
                  <a:schemeClr val="tx1"/>
                </a:solidFill>
                <a:latin typeface="Calibri" pitchFamily="-72" charset="0"/>
                <a:ea typeface="ＭＳ Ｐゴシック" pitchFamily="-72" charset="-128"/>
              </a:defRPr>
            </a:lvl8pPr>
            <a:lvl9pPr marL="1828800" fontAlgn="base">
              <a:spcBef>
                <a:spcPct val="0"/>
              </a:spcBef>
              <a:spcAft>
                <a:spcPct val="0"/>
              </a:spcAft>
              <a:defRPr>
                <a:solidFill>
                  <a:schemeClr val="tx1"/>
                </a:solidFill>
                <a:latin typeface="Calibri" pitchFamily="-72" charset="0"/>
                <a:ea typeface="ＭＳ Ｐゴシック" pitchFamily="-72" charset="-128"/>
              </a:defRPr>
            </a:lvl9pPr>
          </a:lstStyle>
          <a:p>
            <a:pPr marL="342900" indent="-342900" fontAlgn="base">
              <a:buClr>
                <a:srgbClr val="FFC000"/>
              </a:buClr>
              <a:buFont typeface="Arial" panose="020B0604020202020204" pitchFamily="34" charset="0"/>
              <a:buChar char="•"/>
            </a:pPr>
            <a:r>
              <a:rPr lang="en-US" sz="2500" dirty="0" smtClean="0">
                <a:latin typeface="Tahoma" panose="020B0604030504040204" pitchFamily="34" charset="0"/>
                <a:ea typeface="Zilla Slab Light" panose="020B0604020202020204" charset="0"/>
              </a:rPr>
              <a:t>Relationship with a partner with a secure attachment pattern</a:t>
            </a:r>
            <a:endParaRPr lang="en-US" sz="2500" dirty="0" smtClean="0">
              <a:latin typeface="Tahoma" panose="020B0604030504040204" pitchFamily="34" charset="0"/>
              <a:ea typeface="Zilla Slab Light" panose="020B0604020202020204" charset="0"/>
            </a:endParaRPr>
          </a:p>
          <a:p>
            <a:pPr marL="171450" indent="-171450" fontAlgn="base">
              <a:buClr>
                <a:srgbClr val="FFC000"/>
              </a:buClr>
              <a:buFont typeface="Arial" panose="020B0604020202020204" pitchFamily="34" charset="0"/>
              <a:buChar char="•"/>
            </a:pPr>
            <a:endParaRPr lang="en-US" sz="1200" dirty="0">
              <a:latin typeface="Tahoma" panose="020B0604030504040204" pitchFamily="34" charset="0"/>
              <a:ea typeface="Zilla Slab Light" panose="020B0604020202020204" charset="0"/>
            </a:endParaRPr>
          </a:p>
          <a:p>
            <a:pPr marL="342900" indent="-342900" fontAlgn="base">
              <a:buClr>
                <a:srgbClr val="FFC000"/>
              </a:buClr>
              <a:buFont typeface="Arial" panose="020B0604020202020204" pitchFamily="34" charset="0"/>
              <a:buChar char="•"/>
            </a:pPr>
            <a:r>
              <a:rPr lang="en-US" sz="2500" dirty="0" smtClean="0">
                <a:latin typeface="Tahoma" panose="020B0604030504040204" pitchFamily="34" charset="0"/>
                <a:ea typeface="Zilla Slab Light" panose="020B0604020202020204" charset="0"/>
              </a:rPr>
              <a:t>Therapy</a:t>
            </a:r>
          </a:p>
          <a:p>
            <a:pPr marL="171450" indent="-171450" fontAlgn="base">
              <a:buClr>
                <a:srgbClr val="FFC000"/>
              </a:buClr>
              <a:buFont typeface="Arial" panose="020B0604020202020204" pitchFamily="34" charset="0"/>
              <a:buChar char="•"/>
            </a:pPr>
            <a:endParaRPr lang="en-US" sz="1200" dirty="0" smtClean="0">
              <a:latin typeface="Tahoma" panose="020B0604030504040204" pitchFamily="34" charset="0"/>
              <a:ea typeface="Zilla Slab Light" panose="020B0604020202020204" charset="0"/>
            </a:endParaRPr>
          </a:p>
          <a:p>
            <a:pPr marL="342900" indent="-342900" fontAlgn="base">
              <a:buClr>
                <a:srgbClr val="FFC000"/>
              </a:buClr>
              <a:buFont typeface="Arial" panose="020B0604020202020204" pitchFamily="34" charset="0"/>
              <a:buChar char="•"/>
            </a:pPr>
            <a:r>
              <a:rPr lang="en-US" sz="2500" dirty="0" smtClean="0">
                <a:latin typeface="Tahoma" panose="020B0604030504040204" pitchFamily="34" charset="0"/>
                <a:ea typeface="Zilla Slab Light" panose="020B0604020202020204" charset="0"/>
              </a:rPr>
              <a:t>Coherent narrative</a:t>
            </a:r>
            <a:endParaRPr lang="en-US" sz="2500" dirty="0">
              <a:latin typeface="Tahoma" panose="020B0604030504040204" pitchFamily="34" charset="0"/>
              <a:ea typeface="Zilla Slab Light" panose="020B0604020202020204" charset="0"/>
            </a:endParaRPr>
          </a:p>
        </p:txBody>
      </p:sp>
      <p:sp>
        <p:nvSpPr>
          <p:cNvPr id="30" name="Title 1"/>
          <p:cNvSpPr txBox="1">
            <a:spLocks/>
          </p:cNvSpPr>
          <p:nvPr/>
        </p:nvSpPr>
        <p:spPr>
          <a:xfrm>
            <a:off x="533401" y="133350"/>
            <a:ext cx="8183563" cy="571500"/>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101631"/>
              </a:buClr>
              <a:buSzPts val="3000"/>
              <a:buFont typeface="Zilla Slab Light"/>
              <a:buNone/>
              <a:defRPr sz="3000" b="0" i="0" u="none" strike="noStrike" cap="none">
                <a:solidFill>
                  <a:srgbClr val="101631"/>
                </a:solidFill>
                <a:highlight>
                  <a:srgbClr val="FFFFFF"/>
                </a:highlight>
                <a:latin typeface="Zilla Slab Light"/>
                <a:ea typeface="Zilla Slab Light"/>
                <a:cs typeface="Zilla Slab Light"/>
                <a:sym typeface="Zilla Slab Light"/>
              </a:defRPr>
            </a:lvl1pPr>
            <a:lvl2pPr lvl="1"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2pPr>
            <a:lvl3pPr lvl="2"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3pPr>
            <a:lvl4pPr lvl="3"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4pPr>
            <a:lvl5pPr lvl="4"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5pPr>
            <a:lvl6pPr lvl="5"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6pPr>
            <a:lvl7pPr lvl="6"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7pPr>
            <a:lvl8pPr lvl="7"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8pPr>
            <a:lvl9pPr lvl="8"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9pPr>
          </a:lstStyle>
          <a:p>
            <a:pPr algn="ctr"/>
            <a:endParaRPr lang="en-US" altLang="en-US" b="1" dirty="0" smtClean="0">
              <a:solidFill>
                <a:schemeClr val="tx1">
                  <a:lumMod val="95000"/>
                  <a:lumOff val="5000"/>
                </a:schemeClr>
              </a:solidFill>
              <a:latin typeface="Barlow" panose="020B0604020202020204" charset="0"/>
              <a:ea typeface="Zilla Slab Light" panose="020B0604020202020204" charset="0"/>
            </a:endParaRPr>
          </a:p>
        </p:txBody>
      </p:sp>
      <p:sp>
        <p:nvSpPr>
          <p:cNvPr id="4" name="Title 3"/>
          <p:cNvSpPr>
            <a:spLocks noGrp="1"/>
          </p:cNvSpPr>
          <p:nvPr>
            <p:ph type="title" idx="4294967295"/>
          </p:nvPr>
        </p:nvSpPr>
        <p:spPr>
          <a:xfrm>
            <a:off x="0" y="819150"/>
            <a:ext cx="6697980" cy="806450"/>
          </a:xfrm>
        </p:spPr>
        <p:txBody>
          <a:bodyPr/>
          <a:lstStyle/>
          <a:p>
            <a:r>
              <a:rPr lang="en-US" altLang="en-US" sz="4000" b="0" dirty="0" smtClean="0">
                <a:solidFill>
                  <a:schemeClr val="tx1">
                    <a:lumMod val="95000"/>
                    <a:lumOff val="5000"/>
                  </a:schemeClr>
                </a:solidFill>
                <a:latin typeface="Tahoma" panose="020B0604030504040204" pitchFamily="34" charset="0"/>
                <a:ea typeface="Zilla Slab Light" panose="020B0604020202020204" charset="0"/>
                <a:cs typeface="Tahoma" panose="020B0604030504040204" pitchFamily="34" charset="0"/>
              </a:rPr>
              <a:t>Developing </a:t>
            </a:r>
            <a:r>
              <a:rPr lang="en-US" altLang="en-US" sz="4000" b="0" dirty="0">
                <a:solidFill>
                  <a:schemeClr val="tx1">
                    <a:lumMod val="95000"/>
                    <a:lumOff val="5000"/>
                  </a:schemeClr>
                </a:solidFill>
                <a:latin typeface="Tahoma" panose="020B0604030504040204" pitchFamily="34" charset="0"/>
                <a:ea typeface="Zilla Slab Light" panose="020B0604020202020204" charset="0"/>
                <a:cs typeface="Tahoma" panose="020B0604030504040204" pitchFamily="34" charset="0"/>
              </a:rPr>
              <a:t/>
            </a:r>
            <a:br>
              <a:rPr lang="en-US" altLang="en-US" sz="4000" b="0" dirty="0">
                <a:solidFill>
                  <a:schemeClr val="tx1">
                    <a:lumMod val="95000"/>
                    <a:lumOff val="5000"/>
                  </a:schemeClr>
                </a:solidFill>
                <a:latin typeface="Tahoma" panose="020B0604030504040204" pitchFamily="34" charset="0"/>
                <a:ea typeface="Zilla Slab Light" panose="020B0604020202020204" charset="0"/>
                <a:cs typeface="Tahoma" panose="020B0604030504040204" pitchFamily="34" charset="0"/>
              </a:rPr>
            </a:br>
            <a:r>
              <a:rPr lang="en-US" altLang="en-US" sz="4000" b="0" dirty="0" smtClean="0">
                <a:solidFill>
                  <a:schemeClr val="tx1">
                    <a:lumMod val="95000"/>
                    <a:lumOff val="5000"/>
                  </a:schemeClr>
                </a:solidFill>
                <a:latin typeface="Tahoma" panose="020B0604030504040204" pitchFamily="34" charset="0"/>
                <a:ea typeface="Zilla Slab Light" panose="020B0604020202020204" charset="0"/>
                <a:cs typeface="Tahoma" panose="020B0604030504040204" pitchFamily="34" charset="0"/>
              </a:rPr>
              <a:t>Secure Attachment</a:t>
            </a:r>
            <a:endParaRPr lang="en-US" altLang="en-US" sz="4000" b="0" dirty="0">
              <a:solidFill>
                <a:schemeClr val="tx1">
                  <a:lumMod val="95000"/>
                  <a:lumOff val="5000"/>
                </a:schemeClr>
              </a:solidFill>
              <a:latin typeface="Tahoma" panose="020B0604030504040204" pitchFamily="34" charset="0"/>
              <a:ea typeface="Zilla Slab Light" panose="020B0604020202020204" charset="0"/>
              <a:cs typeface="Tahoma" panose="020B060403050404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370" r="37366"/>
          <a:stretch/>
        </p:blipFill>
        <p:spPr>
          <a:xfrm>
            <a:off x="6781800" y="0"/>
            <a:ext cx="2362200" cy="5143500"/>
          </a:xfrm>
          <a:prstGeom prst="rect">
            <a:avLst/>
          </a:prstGeom>
        </p:spPr>
      </p:pic>
    </p:spTree>
    <p:extLst>
      <p:ext uri="{BB962C8B-B14F-4D97-AF65-F5344CB8AC3E}">
        <p14:creationId xmlns:p14="http://schemas.microsoft.com/office/powerpoint/2010/main" val="136734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1000"/>
                                        <p:tgtEl>
                                          <p:spTgt spid="29">
                                            <p:txEl>
                                              <p:pRg st="0" end="0"/>
                                            </p:txEl>
                                          </p:spTgt>
                                        </p:tgtEl>
                                      </p:cBhvr>
                                    </p:animEffect>
                                    <p:anim calcmode="lin" valueType="num">
                                      <p:cBhvr>
                                        <p:cTn id="13"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
                                            <p:txEl>
                                              <p:pRg st="2" end="2"/>
                                            </p:txEl>
                                          </p:spTgt>
                                        </p:tgtEl>
                                        <p:attrNameLst>
                                          <p:attrName>style.visibility</p:attrName>
                                        </p:attrNameLst>
                                      </p:cBhvr>
                                      <p:to>
                                        <p:strVal val="visible"/>
                                      </p:to>
                                    </p:set>
                                    <p:animEffect transition="in" filter="fade">
                                      <p:cBhvr>
                                        <p:cTn id="19" dur="500"/>
                                        <p:tgtEl>
                                          <p:spTgt spid="2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xEl>
                                              <p:pRg st="4" end="4"/>
                                            </p:txEl>
                                          </p:spTgt>
                                        </p:tgtEl>
                                        <p:attrNameLst>
                                          <p:attrName>style.visibility</p:attrName>
                                        </p:attrNameLst>
                                      </p:cBhvr>
                                      <p:to>
                                        <p:strVal val="visible"/>
                                      </p:to>
                                    </p:set>
                                    <p:animEffect transition="in" filter="fade">
                                      <p:cBhvr>
                                        <p:cTn id="24"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9" name="TextBox 28"/>
          <p:cNvSpPr txBox="1">
            <a:spLocks noChangeArrowheads="1"/>
          </p:cNvSpPr>
          <p:nvPr/>
        </p:nvSpPr>
        <p:spPr bwMode="auto">
          <a:xfrm>
            <a:off x="304800" y="1733550"/>
            <a:ext cx="6172200" cy="2554545"/>
          </a:xfrm>
          <a:prstGeom prst="rect">
            <a:avLst/>
          </a:prstGeom>
          <a:solidFill>
            <a:schemeClr val="bg1"/>
          </a:solidFill>
          <a:ln>
            <a:noFill/>
          </a:ln>
          <a:extLst/>
        </p:spPr>
        <p:txBody>
          <a:bodyPr wrap="square">
            <a:spAutoFit/>
          </a:bodyPr>
          <a:lstStyle>
            <a:lvl1pPr>
              <a:defRPr>
                <a:solidFill>
                  <a:schemeClr val="tx1"/>
                </a:solidFill>
                <a:latin typeface="Calibri" pitchFamily="-72" charset="0"/>
                <a:ea typeface="ＭＳ Ｐゴシック" pitchFamily="-72" charset="-128"/>
              </a:defRPr>
            </a:lvl1pPr>
            <a:lvl2pPr marL="37931725" indent="-37474525">
              <a:defRPr>
                <a:solidFill>
                  <a:schemeClr val="tx1"/>
                </a:solidFill>
                <a:latin typeface="Calibri" pitchFamily="-72" charset="0"/>
                <a:ea typeface="ＭＳ Ｐゴシック" pitchFamily="-72" charset="-128"/>
              </a:defRPr>
            </a:lvl2pPr>
            <a:lvl3pPr>
              <a:defRPr>
                <a:solidFill>
                  <a:schemeClr val="tx1"/>
                </a:solidFill>
                <a:latin typeface="Calibri" pitchFamily="-72" charset="0"/>
                <a:ea typeface="ＭＳ Ｐゴシック" pitchFamily="-72" charset="-128"/>
              </a:defRPr>
            </a:lvl3pPr>
            <a:lvl4pPr>
              <a:defRPr>
                <a:solidFill>
                  <a:schemeClr val="tx1"/>
                </a:solidFill>
                <a:latin typeface="Calibri" pitchFamily="-72" charset="0"/>
                <a:ea typeface="ＭＳ Ｐゴシック" pitchFamily="-72" charset="-128"/>
              </a:defRPr>
            </a:lvl4pPr>
            <a:lvl5pPr>
              <a:defRPr>
                <a:solidFill>
                  <a:schemeClr val="tx1"/>
                </a:solidFill>
                <a:latin typeface="Calibri" pitchFamily="-72" charset="0"/>
                <a:ea typeface="ＭＳ Ｐゴシック" pitchFamily="-72" charset="-128"/>
              </a:defRPr>
            </a:lvl5pPr>
            <a:lvl6pPr marL="457200" fontAlgn="base">
              <a:spcBef>
                <a:spcPct val="0"/>
              </a:spcBef>
              <a:spcAft>
                <a:spcPct val="0"/>
              </a:spcAft>
              <a:defRPr>
                <a:solidFill>
                  <a:schemeClr val="tx1"/>
                </a:solidFill>
                <a:latin typeface="Calibri" pitchFamily="-72" charset="0"/>
                <a:ea typeface="ＭＳ Ｐゴシック" pitchFamily="-72" charset="-128"/>
              </a:defRPr>
            </a:lvl6pPr>
            <a:lvl7pPr marL="914400" fontAlgn="base">
              <a:spcBef>
                <a:spcPct val="0"/>
              </a:spcBef>
              <a:spcAft>
                <a:spcPct val="0"/>
              </a:spcAft>
              <a:defRPr>
                <a:solidFill>
                  <a:schemeClr val="tx1"/>
                </a:solidFill>
                <a:latin typeface="Calibri" pitchFamily="-72" charset="0"/>
                <a:ea typeface="ＭＳ Ｐゴシック" pitchFamily="-72" charset="-128"/>
              </a:defRPr>
            </a:lvl7pPr>
            <a:lvl8pPr marL="1371600" fontAlgn="base">
              <a:spcBef>
                <a:spcPct val="0"/>
              </a:spcBef>
              <a:spcAft>
                <a:spcPct val="0"/>
              </a:spcAft>
              <a:defRPr>
                <a:solidFill>
                  <a:schemeClr val="tx1"/>
                </a:solidFill>
                <a:latin typeface="Calibri" pitchFamily="-72" charset="0"/>
                <a:ea typeface="ＭＳ Ｐゴシック" pitchFamily="-72" charset="-128"/>
              </a:defRPr>
            </a:lvl8pPr>
            <a:lvl9pPr marL="1828800" fontAlgn="base">
              <a:spcBef>
                <a:spcPct val="0"/>
              </a:spcBef>
              <a:spcAft>
                <a:spcPct val="0"/>
              </a:spcAft>
              <a:defRPr>
                <a:solidFill>
                  <a:schemeClr val="tx1"/>
                </a:solidFill>
                <a:latin typeface="Calibri" pitchFamily="-72" charset="0"/>
                <a:ea typeface="ＭＳ Ｐゴシック" pitchFamily="-72" charset="-128"/>
              </a:defRPr>
            </a:lvl9pPr>
          </a:lstStyle>
          <a:p>
            <a:pPr marL="342900" indent="-342900" fontAlgn="base">
              <a:buClr>
                <a:srgbClr val="FFC000"/>
              </a:buClr>
              <a:buFont typeface="Arial" panose="020B0604020202020204" pitchFamily="34" charset="0"/>
              <a:buChar char="•"/>
            </a:pPr>
            <a:r>
              <a:rPr lang="en-US" sz="2000" dirty="0" smtClean="0">
                <a:latin typeface="Tahoma" panose="020B0604030504040204" pitchFamily="34" charset="0"/>
                <a:ea typeface="Zilla Slab Light" panose="020B0604020202020204" charset="0"/>
              </a:rPr>
              <a:t>Identify unacknowledged</a:t>
            </a:r>
            <a:r>
              <a:rPr lang="en-US" sz="2000" dirty="0">
                <a:latin typeface="Tahoma" panose="020B0604030504040204" pitchFamily="34" charset="0"/>
                <a:ea typeface="Zilla Slab Light" panose="020B0604020202020204" charset="0"/>
              </a:rPr>
              <a:t> </a:t>
            </a:r>
            <a:r>
              <a:rPr lang="en-US" sz="2000" dirty="0" smtClean="0">
                <a:latin typeface="Tahoma" panose="020B0604030504040204" pitchFamily="34" charset="0"/>
                <a:ea typeface="Zilla Slab Light" panose="020B0604020202020204" charset="0"/>
              </a:rPr>
              <a:t>emotions</a:t>
            </a:r>
            <a:r>
              <a:rPr lang="en-US" sz="2000" dirty="0" smtClean="0">
                <a:latin typeface="Tahoma" panose="020B0604030504040204" pitchFamily="34" charset="0"/>
                <a:ea typeface="Zilla Slab Light" panose="020B0604020202020204" charset="0"/>
              </a:rPr>
              <a:t>/ vulnerability </a:t>
            </a:r>
            <a:r>
              <a:rPr lang="en-US" sz="2000" dirty="0" smtClean="0">
                <a:latin typeface="Tahoma" panose="020B0604030504040204" pitchFamily="34" charset="0"/>
                <a:ea typeface="Zilla Slab Light" panose="020B0604020202020204" charset="0"/>
              </a:rPr>
              <a:t>(wants and needs) behind reactions</a:t>
            </a:r>
          </a:p>
          <a:p>
            <a:pPr marL="171450" indent="-171450" fontAlgn="base">
              <a:buClr>
                <a:srgbClr val="FFC000"/>
              </a:buClr>
              <a:buFont typeface="Arial" panose="020B0604020202020204" pitchFamily="34" charset="0"/>
              <a:buChar char="•"/>
            </a:pPr>
            <a:endParaRPr lang="en-US" sz="1000" dirty="0">
              <a:latin typeface="Tahoma" panose="020B0604030504040204" pitchFamily="34" charset="0"/>
              <a:ea typeface="Zilla Slab Light" panose="020B0604020202020204" charset="0"/>
            </a:endParaRPr>
          </a:p>
          <a:p>
            <a:pPr marL="342900" indent="-342900" fontAlgn="base">
              <a:buClr>
                <a:srgbClr val="FFC000"/>
              </a:buClr>
              <a:buFont typeface="Arial" panose="020B0604020202020204" pitchFamily="34" charset="0"/>
              <a:buChar char="•"/>
            </a:pPr>
            <a:r>
              <a:rPr lang="en-US" sz="2000" dirty="0" smtClean="0">
                <a:latin typeface="Tahoma" panose="020B0604030504040204" pitchFamily="34" charset="0"/>
                <a:ea typeface="Zilla Slab Light" panose="020B0604020202020204" charset="0"/>
              </a:rPr>
              <a:t>Express </a:t>
            </a:r>
            <a:r>
              <a:rPr lang="en-US" sz="2000" dirty="0" smtClean="0">
                <a:latin typeface="Tahoma" panose="020B0604030504040204" pitchFamily="34" charset="0"/>
                <a:ea typeface="Zilla Slab Light" panose="020B0604020202020204" charset="0"/>
              </a:rPr>
              <a:t>both the universal want/need and specific want/need </a:t>
            </a:r>
          </a:p>
          <a:p>
            <a:pPr marL="171450" indent="-171450" fontAlgn="base">
              <a:buClr>
                <a:srgbClr val="FFC000"/>
              </a:buClr>
              <a:buFont typeface="Arial" panose="020B0604020202020204" pitchFamily="34" charset="0"/>
              <a:buChar char="•"/>
            </a:pPr>
            <a:endParaRPr lang="en-US" sz="1000" dirty="0">
              <a:latin typeface="Tahoma" panose="020B0604030504040204" pitchFamily="34" charset="0"/>
              <a:ea typeface="Zilla Slab Light" panose="020B0604020202020204" charset="0"/>
            </a:endParaRPr>
          </a:p>
          <a:p>
            <a:pPr marL="342900" indent="-342900" fontAlgn="base">
              <a:buClr>
                <a:srgbClr val="FFC000"/>
              </a:buClr>
              <a:buFont typeface="Arial" panose="020B0604020202020204" pitchFamily="34" charset="0"/>
              <a:buChar char="•"/>
            </a:pPr>
            <a:r>
              <a:rPr lang="en-US" sz="2000" dirty="0" smtClean="0">
                <a:latin typeface="Tahoma" panose="020B0604030504040204" pitchFamily="34" charset="0"/>
                <a:ea typeface="Zilla Slab Light" panose="020B0604020202020204" charset="0"/>
              </a:rPr>
              <a:t>Helps </a:t>
            </a:r>
            <a:r>
              <a:rPr lang="en-US" sz="2000" dirty="0" smtClean="0">
                <a:latin typeface="Tahoma" panose="020B0604030504040204" pitchFamily="34" charset="0"/>
                <a:ea typeface="Zilla Slab Light" panose="020B0604020202020204" charset="0"/>
              </a:rPr>
              <a:t>the </a:t>
            </a:r>
            <a:r>
              <a:rPr lang="en-US" sz="2000" dirty="0" smtClean="0">
                <a:latin typeface="Tahoma" panose="020B0604030504040204" pitchFamily="34" charset="0"/>
                <a:ea typeface="Zilla Slab Light" panose="020B0604020202020204" charset="0"/>
              </a:rPr>
              <a:t>person </a:t>
            </a:r>
            <a:r>
              <a:rPr lang="en-US" sz="2000" dirty="0" smtClean="0">
                <a:latin typeface="Tahoma" panose="020B0604030504040204" pitchFamily="34" charset="0"/>
                <a:ea typeface="Zilla Slab Light" panose="020B0604020202020204" charset="0"/>
              </a:rPr>
              <a:t>feel </a:t>
            </a:r>
            <a:r>
              <a:rPr lang="en-US" sz="2000" dirty="0" smtClean="0">
                <a:latin typeface="Tahoma" panose="020B0604030504040204" pitchFamily="34" charset="0"/>
                <a:ea typeface="Zilla Slab Light" panose="020B0604020202020204" charset="0"/>
              </a:rPr>
              <a:t>more vulnerable, and the partner to respond with more feeling and sensitivity</a:t>
            </a:r>
            <a:endParaRPr lang="en-US" sz="2000" dirty="0">
              <a:latin typeface="Tahoma" panose="020B0604030504040204" pitchFamily="34" charset="0"/>
              <a:ea typeface="Zilla Slab Light" panose="020B0604020202020204" charset="0"/>
            </a:endParaRPr>
          </a:p>
        </p:txBody>
      </p:sp>
      <p:sp>
        <p:nvSpPr>
          <p:cNvPr id="30" name="Title 1"/>
          <p:cNvSpPr txBox="1">
            <a:spLocks/>
          </p:cNvSpPr>
          <p:nvPr/>
        </p:nvSpPr>
        <p:spPr>
          <a:xfrm>
            <a:off x="533401" y="133350"/>
            <a:ext cx="8183563" cy="571500"/>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101631"/>
              </a:buClr>
              <a:buSzPts val="3000"/>
              <a:buFont typeface="Zilla Slab Light"/>
              <a:buNone/>
              <a:defRPr sz="3000" b="0" i="0" u="none" strike="noStrike" cap="none">
                <a:solidFill>
                  <a:srgbClr val="101631"/>
                </a:solidFill>
                <a:highlight>
                  <a:srgbClr val="FFFFFF"/>
                </a:highlight>
                <a:latin typeface="Zilla Slab Light"/>
                <a:ea typeface="Zilla Slab Light"/>
                <a:cs typeface="Zilla Slab Light"/>
                <a:sym typeface="Zilla Slab Light"/>
              </a:defRPr>
            </a:lvl1pPr>
            <a:lvl2pPr lvl="1"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2pPr>
            <a:lvl3pPr lvl="2"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3pPr>
            <a:lvl4pPr lvl="3"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4pPr>
            <a:lvl5pPr lvl="4"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5pPr>
            <a:lvl6pPr lvl="5"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6pPr>
            <a:lvl7pPr lvl="6"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7pPr>
            <a:lvl8pPr lvl="7"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8pPr>
            <a:lvl9pPr lvl="8" rtl="0">
              <a:lnSpc>
                <a:spcPct val="115000"/>
              </a:lnSpc>
              <a:spcBef>
                <a:spcPts val="0"/>
              </a:spcBef>
              <a:buClr>
                <a:srgbClr val="101631"/>
              </a:buClr>
              <a:buSzPts val="3000"/>
              <a:buFont typeface="Zilla Slab Light"/>
              <a:buNone/>
              <a:defRPr sz="3000">
                <a:solidFill>
                  <a:srgbClr val="101631"/>
                </a:solidFill>
                <a:highlight>
                  <a:srgbClr val="FFFFFF"/>
                </a:highlight>
                <a:latin typeface="Zilla Slab Light"/>
                <a:ea typeface="Zilla Slab Light"/>
                <a:cs typeface="Zilla Slab Light"/>
                <a:sym typeface="Zilla Slab Light"/>
              </a:defRPr>
            </a:lvl9pPr>
          </a:lstStyle>
          <a:p>
            <a:pPr algn="ctr"/>
            <a:endParaRPr lang="en-US" altLang="en-US" b="1" dirty="0" smtClean="0">
              <a:solidFill>
                <a:schemeClr val="tx1">
                  <a:lumMod val="95000"/>
                  <a:lumOff val="5000"/>
                </a:schemeClr>
              </a:solidFill>
              <a:latin typeface="Barlow" panose="020B0604020202020204" charset="0"/>
              <a:ea typeface="Zilla Slab Light" panose="020B0604020202020204" charset="0"/>
            </a:endParaRPr>
          </a:p>
        </p:txBody>
      </p:sp>
      <p:sp>
        <p:nvSpPr>
          <p:cNvPr id="4" name="Title 3"/>
          <p:cNvSpPr>
            <a:spLocks noGrp="1"/>
          </p:cNvSpPr>
          <p:nvPr>
            <p:ph type="title" idx="4294967295"/>
          </p:nvPr>
        </p:nvSpPr>
        <p:spPr>
          <a:xfrm>
            <a:off x="0" y="895350"/>
            <a:ext cx="6697980" cy="806450"/>
          </a:xfrm>
        </p:spPr>
        <p:txBody>
          <a:bodyPr/>
          <a:lstStyle/>
          <a:p>
            <a:r>
              <a:rPr lang="en-US" altLang="en-US" sz="4000" b="0" dirty="0">
                <a:solidFill>
                  <a:schemeClr val="tx1">
                    <a:lumMod val="95000"/>
                    <a:lumOff val="5000"/>
                  </a:schemeClr>
                </a:solidFill>
                <a:latin typeface="Tahoma" panose="020B0604030504040204" pitchFamily="34" charset="0"/>
                <a:ea typeface="Zilla Slab Light" panose="020B0604020202020204" charset="0"/>
                <a:cs typeface="Tahoma" panose="020B0604030504040204" pitchFamily="34" charset="0"/>
              </a:rPr>
              <a:t>Transforming Emotions in </a:t>
            </a:r>
            <a:r>
              <a:rPr lang="en-US" altLang="en-US" sz="4000" b="0" dirty="0" smtClean="0">
                <a:solidFill>
                  <a:schemeClr val="tx1">
                    <a:lumMod val="95000"/>
                    <a:lumOff val="5000"/>
                  </a:schemeClr>
                </a:solidFill>
                <a:latin typeface="Tahoma" panose="020B0604030504040204" pitchFamily="34" charset="0"/>
                <a:ea typeface="Zilla Slab Light" panose="020B0604020202020204" charset="0"/>
                <a:cs typeface="Tahoma" panose="020B0604030504040204" pitchFamily="34" charset="0"/>
              </a:rPr>
              <a:t>    Your </a:t>
            </a:r>
            <a:r>
              <a:rPr lang="en-US" altLang="en-US" sz="4000" b="0" dirty="0">
                <a:solidFill>
                  <a:schemeClr val="tx1">
                    <a:lumMod val="95000"/>
                    <a:lumOff val="5000"/>
                  </a:schemeClr>
                </a:solidFill>
                <a:latin typeface="Tahoma" panose="020B0604030504040204" pitchFamily="34" charset="0"/>
                <a:ea typeface="Zilla Slab Light" panose="020B0604020202020204" charset="0"/>
                <a:cs typeface="Tahoma" panose="020B0604030504040204" pitchFamily="34" charset="0"/>
              </a:rPr>
              <a:t>Relationships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8864" r="39432"/>
          <a:stretch/>
        </p:blipFill>
        <p:spPr>
          <a:xfrm>
            <a:off x="6697980" y="0"/>
            <a:ext cx="2446020" cy="5143500"/>
          </a:xfrm>
          <a:prstGeom prst="rect">
            <a:avLst/>
          </a:prstGeom>
        </p:spPr>
      </p:pic>
    </p:spTree>
    <p:extLst>
      <p:ext uri="{BB962C8B-B14F-4D97-AF65-F5344CB8AC3E}">
        <p14:creationId xmlns:p14="http://schemas.microsoft.com/office/powerpoint/2010/main" val="104976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1000"/>
                                        <p:tgtEl>
                                          <p:spTgt spid="29">
                                            <p:txEl>
                                              <p:pRg st="0" end="0"/>
                                            </p:txEl>
                                          </p:spTgt>
                                        </p:tgtEl>
                                      </p:cBhvr>
                                    </p:animEffect>
                                    <p:anim calcmode="lin" valueType="num">
                                      <p:cBhvr>
                                        <p:cTn id="13"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
                                            <p:txEl>
                                              <p:pRg st="2" end="2"/>
                                            </p:txEl>
                                          </p:spTgt>
                                        </p:tgtEl>
                                        <p:attrNameLst>
                                          <p:attrName>style.visibility</p:attrName>
                                        </p:attrNameLst>
                                      </p:cBhvr>
                                      <p:to>
                                        <p:strVal val="visible"/>
                                      </p:to>
                                    </p:set>
                                    <p:animEffect transition="in" filter="fade">
                                      <p:cBhvr>
                                        <p:cTn id="19" dur="500"/>
                                        <p:tgtEl>
                                          <p:spTgt spid="2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xEl>
                                              <p:pRg st="4" end="4"/>
                                            </p:txEl>
                                          </p:spTgt>
                                        </p:tgtEl>
                                        <p:attrNameLst>
                                          <p:attrName>style.visibility</p:attrName>
                                        </p:attrNameLst>
                                      </p:cBhvr>
                                      <p:to>
                                        <p:strVal val="visible"/>
                                      </p:to>
                                    </p:set>
                                    <p:animEffect transition="in" filter="fade">
                                      <p:cBhvr>
                                        <p:cTn id="24"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p:txBody>
          <a:bodyPr rtlCol="0">
            <a:noAutofit/>
          </a:bodyPr>
          <a:lstStyle/>
          <a:p>
            <a:pPr fontAlgn="auto">
              <a:spcAft>
                <a:spcPts val="0"/>
              </a:spcAft>
              <a:defRPr/>
            </a:pPr>
            <a:r>
              <a:rPr lang="en-US" sz="4000" b="0" dirty="0" smtClean="0">
                <a:solidFill>
                  <a:schemeClr val="bg1"/>
                </a:solidFill>
                <a:latin typeface="Tahoma" panose="020B0604030504040204" pitchFamily="34" charset="0"/>
                <a:cs typeface="MV Boli" panose="02000500030200090000" pitchFamily="2" charset="0"/>
              </a:rPr>
              <a:t>Identifying and Changing Cycles</a:t>
            </a:r>
            <a:endParaRPr lang="en-US" sz="4000" b="0" dirty="0">
              <a:solidFill>
                <a:schemeClr val="bg1"/>
              </a:solidFill>
              <a:latin typeface="Tahoma" panose="020B0604030504040204" pitchFamily="34" charset="0"/>
              <a:cs typeface="MV Boli" panose="02000500030200090000" pitchFamily="2" charset="0"/>
            </a:endParaRPr>
          </a:p>
        </p:txBody>
      </p:sp>
      <p:sp>
        <p:nvSpPr>
          <p:cNvPr id="530435" name="Rectangle 3"/>
          <p:cNvSpPr>
            <a:spLocks noGrp="1" noChangeArrowheads="1"/>
          </p:cNvSpPr>
          <p:nvPr>
            <p:ph type="body" idx="1"/>
          </p:nvPr>
        </p:nvSpPr>
        <p:spPr>
          <a:xfrm>
            <a:off x="228600" y="2800350"/>
            <a:ext cx="8458199" cy="3725775"/>
          </a:xfrm>
          <a:ln>
            <a:noFill/>
          </a:ln>
        </p:spPr>
        <p:txBody>
          <a:bodyPr rtlCol="0">
            <a:noAutofit/>
          </a:bodyPr>
          <a:lstStyle/>
          <a:p>
            <a:pPr marL="146050" indent="0">
              <a:buNone/>
            </a:pPr>
            <a:r>
              <a:rPr lang="en-US" b="1" dirty="0" smtClean="0">
                <a:solidFill>
                  <a:schemeClr val="tx1"/>
                </a:solidFill>
              </a:rPr>
              <a:t>Fill </a:t>
            </a:r>
            <a:r>
              <a:rPr lang="en-US" b="1" dirty="0">
                <a:solidFill>
                  <a:schemeClr val="tx1"/>
                </a:solidFill>
              </a:rPr>
              <a:t>in the following sentences with your emotions and needs</a:t>
            </a:r>
            <a:r>
              <a:rPr lang="en-US" b="1" dirty="0" smtClean="0">
                <a:solidFill>
                  <a:schemeClr val="tx1"/>
                </a:solidFill>
              </a:rPr>
              <a:t>.</a:t>
            </a:r>
            <a:endParaRPr lang="en-US" b="1" dirty="0">
              <a:solidFill>
                <a:schemeClr val="tx1"/>
              </a:solidFill>
            </a:endParaRPr>
          </a:p>
          <a:p>
            <a:pPr>
              <a:buClr>
                <a:srgbClr val="FFC000"/>
              </a:buClr>
            </a:pPr>
            <a:r>
              <a:rPr lang="en-US" sz="1600" dirty="0">
                <a:solidFill>
                  <a:schemeClr val="tx1"/>
                </a:solidFill>
              </a:rPr>
              <a:t>When </a:t>
            </a:r>
            <a:r>
              <a:rPr lang="en-US" sz="1600" dirty="0" smtClean="0">
                <a:solidFill>
                  <a:schemeClr val="tx1"/>
                </a:solidFill>
              </a:rPr>
              <a:t>you...</a:t>
            </a:r>
            <a:endParaRPr lang="en-US" sz="1600" dirty="0">
              <a:solidFill>
                <a:schemeClr val="tx1"/>
              </a:solidFill>
            </a:endParaRPr>
          </a:p>
          <a:p>
            <a:pPr>
              <a:buClr>
                <a:srgbClr val="FFC000"/>
              </a:buClr>
            </a:pPr>
            <a:r>
              <a:rPr lang="en-US" sz="1600" dirty="0">
                <a:solidFill>
                  <a:schemeClr val="tx1"/>
                </a:solidFill>
              </a:rPr>
              <a:t>I </a:t>
            </a:r>
            <a:r>
              <a:rPr lang="en-US" sz="1600" dirty="0" smtClean="0">
                <a:solidFill>
                  <a:schemeClr val="tx1"/>
                </a:solidFill>
              </a:rPr>
              <a:t>feel…</a:t>
            </a:r>
            <a:endParaRPr lang="en-US" sz="1600" dirty="0">
              <a:solidFill>
                <a:schemeClr val="tx1"/>
              </a:solidFill>
            </a:endParaRPr>
          </a:p>
          <a:p>
            <a:pPr>
              <a:buClr>
                <a:srgbClr val="FFC000"/>
              </a:buClr>
            </a:pPr>
            <a:r>
              <a:rPr lang="en-US" sz="1600" dirty="0">
                <a:solidFill>
                  <a:schemeClr val="tx1"/>
                </a:solidFill>
              </a:rPr>
              <a:t>And react </a:t>
            </a:r>
            <a:r>
              <a:rPr lang="en-US" sz="1600" dirty="0" smtClean="0">
                <a:solidFill>
                  <a:schemeClr val="tx1"/>
                </a:solidFill>
              </a:rPr>
              <a:t>by…  </a:t>
            </a:r>
            <a:r>
              <a:rPr lang="en-US" sz="1600" u="sng" dirty="0" smtClean="0">
                <a:solidFill>
                  <a:schemeClr val="tx1"/>
                </a:solidFill>
              </a:rPr>
              <a:t>                                                                                                                                                 </a:t>
            </a:r>
            <a:endParaRPr lang="en-US" sz="1600" dirty="0">
              <a:solidFill>
                <a:schemeClr val="tx1"/>
              </a:solidFill>
            </a:endParaRPr>
          </a:p>
          <a:p>
            <a:pPr>
              <a:buClr>
                <a:srgbClr val="FFC000"/>
              </a:buClr>
            </a:pPr>
            <a:r>
              <a:rPr lang="en-US" sz="1600" dirty="0">
                <a:solidFill>
                  <a:schemeClr val="tx1"/>
                </a:solidFill>
              </a:rPr>
              <a:t>This obscures </a:t>
            </a:r>
            <a:r>
              <a:rPr lang="en-US" sz="1600" dirty="0" smtClean="0">
                <a:solidFill>
                  <a:schemeClr val="tx1"/>
                </a:solidFill>
              </a:rPr>
              <a:t>my…</a:t>
            </a:r>
            <a:r>
              <a:rPr lang="en-US" sz="1600" u="sng" dirty="0" smtClean="0">
                <a:solidFill>
                  <a:schemeClr val="tx1"/>
                </a:solidFill>
              </a:rPr>
              <a:t>                                                                                                                  </a:t>
            </a:r>
            <a:endParaRPr lang="en-US" sz="1600" dirty="0">
              <a:solidFill>
                <a:schemeClr val="tx1"/>
              </a:solidFill>
            </a:endParaRPr>
          </a:p>
          <a:p>
            <a:pPr>
              <a:buClr>
                <a:srgbClr val="FFC000"/>
              </a:buClr>
            </a:pPr>
            <a:r>
              <a:rPr lang="en-US" sz="1600" dirty="0">
                <a:solidFill>
                  <a:schemeClr val="tx1"/>
                </a:solidFill>
              </a:rPr>
              <a:t>What I really want (generally) </a:t>
            </a:r>
            <a:r>
              <a:rPr lang="en-US" sz="1600" dirty="0" smtClean="0">
                <a:solidFill>
                  <a:schemeClr val="tx1"/>
                </a:solidFill>
              </a:rPr>
              <a:t>is…</a:t>
            </a:r>
            <a:endParaRPr lang="en-US" sz="1600" dirty="0">
              <a:solidFill>
                <a:schemeClr val="tx1"/>
              </a:solidFill>
            </a:endParaRPr>
          </a:p>
          <a:p>
            <a:pPr>
              <a:buClr>
                <a:srgbClr val="FFC000"/>
              </a:buClr>
            </a:pPr>
            <a:r>
              <a:rPr lang="en-US" sz="1600" dirty="0">
                <a:solidFill>
                  <a:schemeClr val="tx1"/>
                </a:solidFill>
              </a:rPr>
              <a:t>What I really want (specifically) </a:t>
            </a:r>
            <a:r>
              <a:rPr lang="en-US" sz="1600" dirty="0" smtClean="0">
                <a:solidFill>
                  <a:schemeClr val="tx1"/>
                </a:solidFill>
              </a:rPr>
              <a:t>is…</a:t>
            </a:r>
            <a:endParaRPr lang="en-US" sz="1800" dirty="0"/>
          </a:p>
          <a:p>
            <a:pPr marL="146050" lvl="0" indent="0">
              <a:buNone/>
            </a:pPr>
            <a:endParaRPr lang="en-US" sz="1800" dirty="0"/>
          </a:p>
          <a:p>
            <a:pPr marL="146050" indent="0">
              <a:buNone/>
            </a:pPr>
            <a:endParaRPr lang="en-US" sz="1800" dirty="0">
              <a:solidFill>
                <a:schemeClr val="tx1"/>
              </a:solidFill>
            </a:endParaRPr>
          </a:p>
        </p:txBody>
      </p:sp>
      <p:sp>
        <p:nvSpPr>
          <p:cNvPr id="7" name="Rectangle 2"/>
          <p:cNvSpPr txBox="1">
            <a:spLocks noChangeArrowheads="1"/>
          </p:cNvSpPr>
          <p:nvPr/>
        </p:nvSpPr>
        <p:spPr>
          <a:xfrm>
            <a:off x="7937" y="438150"/>
            <a:ext cx="9136063" cy="284956"/>
          </a:xfrm>
          <a:prstGeom prst="rect">
            <a:avLst/>
          </a:prstGeom>
          <a:noFill/>
          <a:ln>
            <a:noFill/>
          </a:ln>
        </p:spPr>
        <p:txBody>
          <a:bodyPr spcFirstLastPara="1" wrap="square" lIns="91425" tIns="91425" rIns="91425" bIns="91425" rtlCol="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1pPr>
            <a:lvl2pPr marR="0" lvl="1"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2pPr>
            <a:lvl3pPr marR="0" lvl="2"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3pPr>
            <a:lvl4pPr marR="0" lvl="3"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4pPr>
            <a:lvl5pPr marR="0" lvl="4"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5pPr>
            <a:lvl6pPr marR="0" lvl="5"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6pPr>
            <a:lvl7pPr marR="0" lvl="6"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7pPr>
            <a:lvl8pPr marR="0" lvl="7"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8pPr>
            <a:lvl9pPr marR="0" lvl="8" algn="ctr" rtl="0">
              <a:lnSpc>
                <a:spcPct val="100000"/>
              </a:lnSpc>
              <a:spcBef>
                <a:spcPts val="0"/>
              </a:spcBef>
              <a:spcAft>
                <a:spcPts val="0"/>
              </a:spcAft>
              <a:buClr>
                <a:srgbClr val="1D1D1B"/>
              </a:buClr>
              <a:buSzPts val="1400"/>
              <a:buFont typeface="Montserrat"/>
              <a:buNone/>
              <a:defRPr sz="1400" b="1" i="0" u="none" strike="noStrike" cap="none">
                <a:solidFill>
                  <a:srgbClr val="1D1D1B"/>
                </a:solidFill>
                <a:latin typeface="Montserrat"/>
                <a:ea typeface="Montserrat"/>
                <a:cs typeface="Montserrat"/>
                <a:sym typeface="Montserrat"/>
              </a:defRPr>
            </a:lvl9pPr>
          </a:lstStyle>
          <a:p>
            <a:pPr>
              <a:defRPr/>
            </a:pPr>
            <a:r>
              <a:rPr lang="en-US" sz="3900" b="0" dirty="0" smtClean="0">
                <a:solidFill>
                  <a:schemeClr val="tx1">
                    <a:lumMod val="95000"/>
                    <a:lumOff val="5000"/>
                  </a:schemeClr>
                </a:solidFill>
                <a:latin typeface="Tahoma" panose="020B0604030504040204" pitchFamily="34" charset="0"/>
                <a:ea typeface="Tahoma" panose="020B0604030504040204" pitchFamily="34" charset="0"/>
                <a:cs typeface="MV Boli" panose="02000500030200090000" pitchFamily="2" charset="0"/>
              </a:rPr>
              <a:t>Emotions and Needs</a:t>
            </a:r>
            <a:endParaRPr lang="en-US" sz="3900" b="0" dirty="0">
              <a:solidFill>
                <a:schemeClr val="tx1">
                  <a:lumMod val="95000"/>
                  <a:lumOff val="5000"/>
                </a:schemeClr>
              </a:solidFill>
              <a:latin typeface="Tahoma" panose="020B0604030504040204" pitchFamily="34" charset="0"/>
              <a:ea typeface="Tahoma" panose="020B0604030504040204" pitchFamily="34" charset="0"/>
              <a:cs typeface="MV Boli" panose="0200050003020009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344151579"/>
              </p:ext>
            </p:extLst>
          </p:nvPr>
        </p:nvGraphicFramePr>
        <p:xfrm>
          <a:off x="308768" y="666750"/>
          <a:ext cx="8534400" cy="2133600"/>
        </p:xfrm>
        <a:graphic>
          <a:graphicData uri="http://schemas.openxmlformats.org/drawingml/2006/table">
            <a:tbl>
              <a:tblPr firstRow="1" firstCol="1" bandRow="1">
                <a:tableStyleId>{4AB43BFF-FC3B-4F48-BC4E-D7147B9377F6}</a:tableStyleId>
              </a:tblPr>
              <a:tblGrid>
                <a:gridCol w="1524000"/>
                <a:gridCol w="1447800"/>
                <a:gridCol w="1828800"/>
                <a:gridCol w="2209800"/>
                <a:gridCol w="1524000"/>
              </a:tblGrid>
              <a:tr h="381000">
                <a:tc>
                  <a:txBody>
                    <a:bodyPr/>
                    <a:lstStyle/>
                    <a:p>
                      <a:pPr marL="0" marR="0" algn="ctr">
                        <a:spcBef>
                          <a:spcPts val="0"/>
                        </a:spcBef>
                        <a:spcAft>
                          <a:spcPts val="0"/>
                        </a:spcAft>
                      </a:pPr>
                      <a:r>
                        <a:rPr lang="en-US" sz="1500" b="1" dirty="0">
                          <a:solidFill>
                            <a:schemeClr val="tx1"/>
                          </a:solidFill>
                          <a:effectLst/>
                          <a:latin typeface="Tahoma" panose="020B0604030504040204" pitchFamily="34" charset="0"/>
                        </a:rPr>
                        <a:t>A.</a:t>
                      </a:r>
                    </a:p>
                    <a:p>
                      <a:pPr marL="0" marR="0" algn="ctr">
                        <a:spcBef>
                          <a:spcPts val="0"/>
                        </a:spcBef>
                        <a:spcAft>
                          <a:spcPts val="0"/>
                        </a:spcAft>
                      </a:pPr>
                      <a:r>
                        <a:rPr lang="en-US" sz="1500" b="1" dirty="0">
                          <a:solidFill>
                            <a:schemeClr val="tx1"/>
                          </a:solidFill>
                          <a:effectLst/>
                          <a:latin typeface="Tahoma" panose="020B0604030504040204" pitchFamily="34" charset="0"/>
                        </a:rPr>
                        <a:t>Frustrating Patterns</a:t>
                      </a:r>
                    </a:p>
                    <a:p>
                      <a:pPr marL="0" marR="0" algn="ctr">
                        <a:spcBef>
                          <a:spcPts val="0"/>
                        </a:spcBef>
                        <a:spcAft>
                          <a:spcPts val="0"/>
                        </a:spcAft>
                      </a:pPr>
                      <a:r>
                        <a:rPr lang="en-US" sz="1500" b="1" dirty="0">
                          <a:solidFill>
                            <a:schemeClr val="tx1"/>
                          </a:solidFill>
                          <a:effectLst/>
                          <a:latin typeface="Tahoma" panose="020B0604030504040204" pitchFamily="34" charset="0"/>
                        </a:rPr>
                        <a:t> </a:t>
                      </a:r>
                      <a:endParaRPr lang="en-US" sz="1500" b="1" dirty="0">
                        <a:solidFill>
                          <a:schemeClr val="tx1"/>
                        </a:solidFill>
                        <a:effectLst/>
                        <a:latin typeface="Tahoma" panose="020B0604030504040204" pitchFamily="34" charset="0"/>
                        <a:ea typeface="Times New Roman"/>
                      </a:endParaRPr>
                    </a:p>
                  </a:txBody>
                  <a:tcPr marL="30448" marR="30448" marT="0" marB="0"/>
                </a:tc>
                <a:tc>
                  <a:txBody>
                    <a:bodyPr/>
                    <a:lstStyle/>
                    <a:p>
                      <a:pPr marL="0" marR="0" algn="ctr">
                        <a:spcBef>
                          <a:spcPts val="0"/>
                        </a:spcBef>
                        <a:spcAft>
                          <a:spcPts val="0"/>
                        </a:spcAft>
                      </a:pPr>
                      <a:r>
                        <a:rPr lang="en-US" sz="1500" b="1" dirty="0">
                          <a:solidFill>
                            <a:schemeClr val="tx1"/>
                          </a:solidFill>
                          <a:effectLst/>
                          <a:latin typeface="Tahoma" panose="020B0604030504040204" pitchFamily="34" charset="0"/>
                        </a:rPr>
                        <a:t>B.</a:t>
                      </a:r>
                    </a:p>
                    <a:p>
                      <a:pPr marL="0" marR="0" algn="ctr">
                        <a:spcBef>
                          <a:spcPts val="0"/>
                        </a:spcBef>
                        <a:spcAft>
                          <a:spcPts val="0"/>
                        </a:spcAft>
                      </a:pPr>
                      <a:r>
                        <a:rPr lang="en-US" sz="1500" b="1" dirty="0">
                          <a:solidFill>
                            <a:schemeClr val="tx1"/>
                          </a:solidFill>
                          <a:effectLst/>
                          <a:latin typeface="Tahoma" panose="020B0604030504040204" pitchFamily="34" charset="0"/>
                        </a:rPr>
                        <a:t>Secondary Feelings</a:t>
                      </a:r>
                      <a:endParaRPr lang="en-US" sz="1500" b="1" dirty="0">
                        <a:solidFill>
                          <a:schemeClr val="tx1"/>
                        </a:solidFill>
                        <a:effectLst/>
                        <a:latin typeface="Tahoma" panose="020B0604030504040204" pitchFamily="34" charset="0"/>
                        <a:ea typeface="Times New Roman"/>
                      </a:endParaRPr>
                    </a:p>
                  </a:txBody>
                  <a:tcPr marL="30448" marR="30448" marT="0" marB="0"/>
                </a:tc>
                <a:tc>
                  <a:txBody>
                    <a:bodyPr/>
                    <a:lstStyle/>
                    <a:p>
                      <a:pPr marL="0" marR="0" algn="ctr">
                        <a:spcBef>
                          <a:spcPts val="0"/>
                        </a:spcBef>
                        <a:spcAft>
                          <a:spcPts val="0"/>
                        </a:spcAft>
                      </a:pPr>
                      <a:r>
                        <a:rPr lang="en-US" sz="1500" b="1" dirty="0">
                          <a:solidFill>
                            <a:schemeClr val="tx1"/>
                          </a:solidFill>
                          <a:effectLst/>
                          <a:latin typeface="Tahoma" panose="020B0604030504040204" pitchFamily="34" charset="0"/>
                        </a:rPr>
                        <a:t>C.</a:t>
                      </a:r>
                    </a:p>
                    <a:p>
                      <a:pPr marL="0" marR="0" algn="ctr">
                        <a:spcBef>
                          <a:spcPts val="0"/>
                        </a:spcBef>
                        <a:spcAft>
                          <a:spcPts val="0"/>
                        </a:spcAft>
                      </a:pPr>
                      <a:r>
                        <a:rPr lang="en-US" sz="1500" b="1" dirty="0">
                          <a:solidFill>
                            <a:schemeClr val="tx1"/>
                          </a:solidFill>
                          <a:effectLst/>
                          <a:latin typeface="Tahoma" panose="020B0604030504040204" pitchFamily="34" charset="0"/>
                        </a:rPr>
                        <a:t>Reactive Patterns</a:t>
                      </a:r>
                      <a:endParaRPr lang="en-US" sz="1500" b="1" dirty="0">
                        <a:solidFill>
                          <a:schemeClr val="tx1"/>
                        </a:solidFill>
                        <a:effectLst/>
                        <a:latin typeface="Tahoma" panose="020B0604030504040204" pitchFamily="34" charset="0"/>
                        <a:ea typeface="Times New Roman"/>
                      </a:endParaRPr>
                    </a:p>
                  </a:txBody>
                  <a:tcPr marL="30448" marR="30448" marT="0" marB="0"/>
                </a:tc>
                <a:tc>
                  <a:txBody>
                    <a:bodyPr/>
                    <a:lstStyle/>
                    <a:p>
                      <a:pPr marL="0" marR="0" algn="ctr">
                        <a:spcBef>
                          <a:spcPts val="0"/>
                        </a:spcBef>
                        <a:spcAft>
                          <a:spcPts val="0"/>
                        </a:spcAft>
                      </a:pPr>
                      <a:r>
                        <a:rPr lang="en-US" sz="1500" b="1" dirty="0">
                          <a:solidFill>
                            <a:schemeClr val="tx1"/>
                          </a:solidFill>
                          <a:effectLst/>
                          <a:latin typeface="Tahoma" panose="020B0604030504040204" pitchFamily="34" charset="0"/>
                        </a:rPr>
                        <a:t>D.</a:t>
                      </a:r>
                    </a:p>
                    <a:p>
                      <a:pPr marL="0" marR="0" algn="ctr">
                        <a:spcBef>
                          <a:spcPts val="0"/>
                        </a:spcBef>
                        <a:spcAft>
                          <a:spcPts val="0"/>
                        </a:spcAft>
                      </a:pPr>
                      <a:r>
                        <a:rPr lang="en-US" sz="1500" b="1" dirty="0">
                          <a:solidFill>
                            <a:schemeClr val="tx1"/>
                          </a:solidFill>
                          <a:effectLst/>
                          <a:latin typeface="Tahoma" panose="020B0604030504040204" pitchFamily="34" charset="0"/>
                        </a:rPr>
                        <a:t>Primary Emotion* (Fear/Shame/Sadness/Anger)</a:t>
                      </a:r>
                      <a:endParaRPr lang="en-US" sz="1500" b="1" dirty="0">
                        <a:solidFill>
                          <a:schemeClr val="tx1"/>
                        </a:solidFill>
                        <a:effectLst/>
                        <a:latin typeface="Tahoma" panose="020B0604030504040204" pitchFamily="34" charset="0"/>
                        <a:ea typeface="Times New Roman"/>
                      </a:endParaRPr>
                    </a:p>
                  </a:txBody>
                  <a:tcPr marL="30448" marR="30448" marT="0" marB="0"/>
                </a:tc>
                <a:tc>
                  <a:txBody>
                    <a:bodyPr/>
                    <a:lstStyle/>
                    <a:p>
                      <a:pPr marL="0" marR="0" algn="ctr">
                        <a:spcBef>
                          <a:spcPts val="0"/>
                        </a:spcBef>
                        <a:spcAft>
                          <a:spcPts val="0"/>
                        </a:spcAft>
                      </a:pPr>
                      <a:r>
                        <a:rPr lang="en-US" sz="1500" b="1" dirty="0">
                          <a:solidFill>
                            <a:schemeClr val="tx1"/>
                          </a:solidFill>
                          <a:effectLst/>
                          <a:latin typeface="Tahoma" panose="020B0604030504040204" pitchFamily="34" charset="0"/>
                        </a:rPr>
                        <a:t>E.</a:t>
                      </a:r>
                    </a:p>
                    <a:p>
                      <a:pPr marL="0" marR="0" algn="ctr">
                        <a:spcBef>
                          <a:spcPts val="0"/>
                        </a:spcBef>
                        <a:spcAft>
                          <a:spcPts val="0"/>
                        </a:spcAft>
                      </a:pPr>
                      <a:r>
                        <a:rPr lang="en-US" sz="1500" b="1" dirty="0">
                          <a:solidFill>
                            <a:schemeClr val="tx1"/>
                          </a:solidFill>
                          <a:effectLst/>
                          <a:latin typeface="Tahoma" panose="020B0604030504040204" pitchFamily="34" charset="0"/>
                        </a:rPr>
                        <a:t>Needs</a:t>
                      </a:r>
                    </a:p>
                    <a:p>
                      <a:pPr marL="0" marR="0" algn="ctr">
                        <a:spcBef>
                          <a:spcPts val="0"/>
                        </a:spcBef>
                        <a:spcAft>
                          <a:spcPts val="0"/>
                        </a:spcAft>
                      </a:pPr>
                      <a:r>
                        <a:rPr lang="en-US" sz="1500" b="1" dirty="0" smtClean="0">
                          <a:solidFill>
                            <a:schemeClr val="tx1"/>
                          </a:solidFill>
                          <a:effectLst/>
                          <a:latin typeface="Tahoma" panose="020B0604030504040204" pitchFamily="34" charset="0"/>
                        </a:rPr>
                        <a:t>Global/           </a:t>
                      </a:r>
                      <a:r>
                        <a:rPr lang="en-US" sz="1500" b="1" dirty="0">
                          <a:solidFill>
                            <a:schemeClr val="tx1"/>
                          </a:solidFill>
                          <a:effectLst/>
                          <a:latin typeface="Tahoma" panose="020B0604030504040204" pitchFamily="34" charset="0"/>
                        </a:rPr>
                        <a:t>Specific</a:t>
                      </a:r>
                      <a:endParaRPr lang="en-US" sz="1500" b="1" dirty="0">
                        <a:solidFill>
                          <a:schemeClr val="tx1"/>
                        </a:solidFill>
                        <a:effectLst/>
                        <a:latin typeface="Tahoma" panose="020B0604030504040204" pitchFamily="34" charset="0"/>
                        <a:ea typeface="Times New Roman"/>
                      </a:endParaRPr>
                    </a:p>
                  </a:txBody>
                  <a:tcPr marL="30448" marR="30448" marT="0" marB="0"/>
                </a:tc>
              </a:tr>
              <a:tr h="381000">
                <a:tc>
                  <a:txBody>
                    <a:bodyPr/>
                    <a:lstStyle/>
                    <a:p>
                      <a:pPr marL="0" marR="0" algn="ctr">
                        <a:spcBef>
                          <a:spcPts val="0"/>
                        </a:spcBef>
                        <a:spcAft>
                          <a:spcPts val="0"/>
                        </a:spcAft>
                      </a:pPr>
                      <a:r>
                        <a:rPr lang="en-US" sz="1500" dirty="0">
                          <a:effectLst/>
                          <a:latin typeface="Tahoma" panose="020B0604030504040204" pitchFamily="34" charset="0"/>
                        </a:rPr>
                        <a:t>When you…</a:t>
                      </a:r>
                    </a:p>
                    <a:p>
                      <a:pPr marL="0" marR="0" algn="ctr">
                        <a:spcBef>
                          <a:spcPts val="0"/>
                        </a:spcBef>
                        <a:spcAft>
                          <a:spcPts val="0"/>
                        </a:spcAft>
                      </a:pPr>
                      <a:r>
                        <a:rPr lang="en-US" sz="1500" dirty="0">
                          <a:effectLst/>
                          <a:latin typeface="Tahoma" panose="020B0604030504040204" pitchFamily="34" charset="0"/>
                        </a:rPr>
                        <a:t> </a:t>
                      </a:r>
                      <a:endParaRPr lang="en-US" sz="1500" dirty="0">
                        <a:effectLst/>
                        <a:latin typeface="Tahoma" panose="020B0604030504040204" pitchFamily="34" charset="0"/>
                        <a:ea typeface="Times New Roman"/>
                      </a:endParaRPr>
                    </a:p>
                  </a:txBody>
                  <a:tcPr marL="30448" marR="30448" marT="0" marB="0"/>
                </a:tc>
                <a:tc>
                  <a:txBody>
                    <a:bodyPr/>
                    <a:lstStyle/>
                    <a:p>
                      <a:pPr marL="0" marR="0" algn="ctr">
                        <a:spcBef>
                          <a:spcPts val="0"/>
                        </a:spcBef>
                        <a:spcAft>
                          <a:spcPts val="0"/>
                        </a:spcAft>
                      </a:pPr>
                      <a:r>
                        <a:rPr lang="en-US" sz="1500" dirty="0">
                          <a:effectLst/>
                          <a:latin typeface="Tahoma" panose="020B0604030504040204" pitchFamily="34" charset="0"/>
                        </a:rPr>
                        <a:t>I feel…</a:t>
                      </a:r>
                      <a:endParaRPr lang="en-US" sz="1500" dirty="0">
                        <a:effectLst/>
                        <a:latin typeface="Tahoma" panose="020B0604030504040204" pitchFamily="34" charset="0"/>
                        <a:ea typeface="Times New Roman"/>
                      </a:endParaRPr>
                    </a:p>
                  </a:txBody>
                  <a:tcPr marL="30448" marR="30448" marT="0" marB="0"/>
                </a:tc>
                <a:tc>
                  <a:txBody>
                    <a:bodyPr/>
                    <a:lstStyle/>
                    <a:p>
                      <a:pPr marL="0" marR="0" algn="ctr">
                        <a:spcBef>
                          <a:spcPts val="0"/>
                        </a:spcBef>
                        <a:spcAft>
                          <a:spcPts val="0"/>
                        </a:spcAft>
                      </a:pPr>
                      <a:r>
                        <a:rPr lang="en-US" sz="1500" dirty="0">
                          <a:effectLst/>
                          <a:latin typeface="Tahoma" panose="020B0604030504040204" pitchFamily="34" charset="0"/>
                        </a:rPr>
                        <a:t>And react by…</a:t>
                      </a:r>
                      <a:endParaRPr lang="en-US" sz="1500" dirty="0">
                        <a:effectLst/>
                        <a:latin typeface="Tahoma" panose="020B0604030504040204" pitchFamily="34" charset="0"/>
                        <a:ea typeface="Times New Roman"/>
                      </a:endParaRPr>
                    </a:p>
                  </a:txBody>
                  <a:tcPr marL="30448" marR="30448" marT="0" marB="0"/>
                </a:tc>
                <a:tc>
                  <a:txBody>
                    <a:bodyPr/>
                    <a:lstStyle/>
                    <a:p>
                      <a:pPr marL="0" marR="0" algn="ctr">
                        <a:spcBef>
                          <a:spcPts val="0"/>
                        </a:spcBef>
                        <a:spcAft>
                          <a:spcPts val="0"/>
                        </a:spcAft>
                      </a:pPr>
                      <a:r>
                        <a:rPr lang="en-US" sz="1500" dirty="0">
                          <a:effectLst/>
                          <a:latin typeface="Tahoma" panose="020B0604030504040204" pitchFamily="34" charset="0"/>
                        </a:rPr>
                        <a:t>This obscures my…</a:t>
                      </a:r>
                      <a:endParaRPr lang="en-US" sz="1500" dirty="0">
                        <a:effectLst/>
                        <a:latin typeface="Tahoma" panose="020B0604030504040204" pitchFamily="34" charset="0"/>
                        <a:ea typeface="Times New Roman"/>
                      </a:endParaRPr>
                    </a:p>
                  </a:txBody>
                  <a:tcPr marL="30448" marR="30448" marT="0" marB="0"/>
                </a:tc>
                <a:tc>
                  <a:txBody>
                    <a:bodyPr/>
                    <a:lstStyle/>
                    <a:p>
                      <a:pPr marL="0" marR="0" algn="ctr">
                        <a:spcBef>
                          <a:spcPts val="0"/>
                        </a:spcBef>
                        <a:spcAft>
                          <a:spcPts val="0"/>
                        </a:spcAft>
                      </a:pPr>
                      <a:r>
                        <a:rPr lang="en-US" sz="1500" dirty="0">
                          <a:effectLst/>
                          <a:latin typeface="Tahoma" panose="020B0604030504040204" pitchFamily="34" charset="0"/>
                        </a:rPr>
                        <a:t>What I really want is…</a:t>
                      </a:r>
                      <a:endParaRPr lang="en-US" sz="1500" dirty="0">
                        <a:effectLst/>
                        <a:latin typeface="Tahoma" panose="020B0604030504040204" pitchFamily="34" charset="0"/>
                        <a:ea typeface="Times New Roman"/>
                      </a:endParaRPr>
                    </a:p>
                  </a:txBody>
                  <a:tcPr marL="30448" marR="30448" marT="0" marB="0"/>
                </a:tc>
              </a:tr>
              <a:tr h="762000">
                <a:tc>
                  <a:txBody>
                    <a:bodyPr/>
                    <a:lstStyle/>
                    <a:p>
                      <a:pPr marL="0" marR="0" algn="ctr">
                        <a:spcBef>
                          <a:spcPts val="0"/>
                        </a:spcBef>
                        <a:spcAft>
                          <a:spcPts val="0"/>
                        </a:spcAft>
                      </a:pPr>
                      <a:r>
                        <a:rPr lang="en-US" sz="1500" dirty="0">
                          <a:effectLst/>
                          <a:latin typeface="Tahoma" panose="020B0604030504040204" pitchFamily="34" charset="0"/>
                        </a:rPr>
                        <a:t>Are late</a:t>
                      </a:r>
                      <a:endParaRPr lang="en-US" sz="1500" dirty="0">
                        <a:effectLst/>
                        <a:latin typeface="Tahoma" panose="020B0604030504040204" pitchFamily="34" charset="0"/>
                        <a:ea typeface="Times New Roman"/>
                      </a:endParaRPr>
                    </a:p>
                  </a:txBody>
                  <a:tcPr marL="30448" marR="30448" marT="0" marB="0"/>
                </a:tc>
                <a:tc>
                  <a:txBody>
                    <a:bodyPr/>
                    <a:lstStyle/>
                    <a:p>
                      <a:pPr marL="0" marR="0" algn="ctr">
                        <a:spcBef>
                          <a:spcPts val="0"/>
                        </a:spcBef>
                        <a:spcAft>
                          <a:spcPts val="0"/>
                        </a:spcAft>
                      </a:pPr>
                      <a:r>
                        <a:rPr lang="en-US" sz="1500" dirty="0">
                          <a:effectLst/>
                          <a:latin typeface="Tahoma" panose="020B0604030504040204" pitchFamily="34" charset="0"/>
                        </a:rPr>
                        <a:t>Angry</a:t>
                      </a:r>
                      <a:endParaRPr lang="en-US" sz="1500" dirty="0">
                        <a:effectLst/>
                        <a:latin typeface="Tahoma" panose="020B0604030504040204" pitchFamily="34" charset="0"/>
                        <a:ea typeface="Times New Roman"/>
                      </a:endParaRPr>
                    </a:p>
                  </a:txBody>
                  <a:tcPr marL="30448" marR="30448" marT="0" marB="0"/>
                </a:tc>
                <a:tc>
                  <a:txBody>
                    <a:bodyPr/>
                    <a:lstStyle/>
                    <a:p>
                      <a:pPr marL="0" marR="0" algn="ctr">
                        <a:spcBef>
                          <a:spcPts val="0"/>
                        </a:spcBef>
                        <a:spcAft>
                          <a:spcPts val="0"/>
                        </a:spcAft>
                      </a:pPr>
                      <a:r>
                        <a:rPr lang="en-US" sz="1500" dirty="0">
                          <a:effectLst/>
                          <a:latin typeface="Tahoma" panose="020B0604030504040204" pitchFamily="34" charset="0"/>
                        </a:rPr>
                        <a:t>Criticizing</a:t>
                      </a:r>
                      <a:endParaRPr lang="en-US" sz="1500" dirty="0">
                        <a:effectLst/>
                        <a:latin typeface="Tahoma" panose="020B0604030504040204" pitchFamily="34" charset="0"/>
                        <a:ea typeface="Times New Roman"/>
                      </a:endParaRPr>
                    </a:p>
                  </a:txBody>
                  <a:tcPr marL="30448" marR="30448" marT="0" marB="0"/>
                </a:tc>
                <a:tc>
                  <a:txBody>
                    <a:bodyPr/>
                    <a:lstStyle/>
                    <a:p>
                      <a:pPr marL="0" marR="0" algn="ctr">
                        <a:spcBef>
                          <a:spcPts val="0"/>
                        </a:spcBef>
                        <a:spcAft>
                          <a:spcPts val="0"/>
                        </a:spcAft>
                      </a:pPr>
                      <a:r>
                        <a:rPr lang="en-US" sz="1500" dirty="0">
                          <a:effectLst/>
                          <a:latin typeface="Tahoma" panose="020B0604030504040204" pitchFamily="34" charset="0"/>
                        </a:rPr>
                        <a:t>Anxiety and feeling rejected</a:t>
                      </a:r>
                      <a:endParaRPr lang="en-US" sz="1500" dirty="0">
                        <a:effectLst/>
                        <a:latin typeface="Tahoma" panose="020B0604030504040204" pitchFamily="34" charset="0"/>
                        <a:ea typeface="Times New Roman"/>
                      </a:endParaRPr>
                    </a:p>
                  </a:txBody>
                  <a:tcPr marL="30448" marR="30448" marT="0" marB="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500" dirty="0" smtClean="0">
                          <a:effectLst/>
                          <a:latin typeface="Tahoma" panose="020B0604030504040204" pitchFamily="34" charset="0"/>
                        </a:rPr>
                        <a:t>To feel important to you/ You to call</a:t>
                      </a:r>
                      <a:endParaRPr lang="en-US" sz="1500" dirty="0">
                        <a:latin typeface="Tahoma" panose="020B0604030504040204" pitchFamily="34" charset="0"/>
                      </a:endParaRPr>
                    </a:p>
                  </a:txBody>
                  <a:tcPr marL="30448" marR="30448" marT="0" marB="0"/>
                </a:tc>
              </a:tr>
            </a:tbl>
          </a:graphicData>
        </a:graphic>
      </p:graphicFrame>
    </p:spTree>
    <p:extLst>
      <p:ext uri="{BB962C8B-B14F-4D97-AF65-F5344CB8AC3E}">
        <p14:creationId xmlns:p14="http://schemas.microsoft.com/office/powerpoint/2010/main" val="315284234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866" r="46308"/>
          <a:stretch/>
        </p:blipFill>
        <p:spPr>
          <a:xfrm>
            <a:off x="1" y="0"/>
            <a:ext cx="1310640" cy="5143500"/>
          </a:xfrm>
          <a:prstGeom prst="rect">
            <a:avLst/>
          </a:prstGeom>
        </p:spPr>
      </p:pic>
      <p:sp>
        <p:nvSpPr>
          <p:cNvPr id="123906" name="Text Box 2"/>
          <p:cNvSpPr txBox="1">
            <a:spLocks noChangeArrowheads="1"/>
          </p:cNvSpPr>
          <p:nvPr/>
        </p:nvSpPr>
        <p:spPr bwMode="auto">
          <a:xfrm>
            <a:off x="1752601" y="361950"/>
            <a:ext cx="7391400" cy="3724096"/>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4000" dirty="0" smtClean="0">
                <a:solidFill>
                  <a:srgbClr val="132A3D"/>
                </a:solidFill>
                <a:latin typeface="Tahoma" panose="020B0604030504040204" pitchFamily="34" charset="0"/>
                <a:cs typeface="MV Boli" panose="02000500030200090000" pitchFamily="2" charset="0"/>
              </a:rPr>
              <a:t>Look Inside Yourself</a:t>
            </a:r>
          </a:p>
          <a:p>
            <a:pPr fontAlgn="auto">
              <a:spcBef>
                <a:spcPts val="0"/>
              </a:spcBef>
              <a:spcAft>
                <a:spcPts val="0"/>
              </a:spcAft>
              <a:defRPr/>
            </a:pPr>
            <a:r>
              <a:rPr lang="en-US" sz="4000" dirty="0" smtClean="0">
                <a:solidFill>
                  <a:srgbClr val="FFC000"/>
                </a:solidFill>
                <a:latin typeface="Tahoma" panose="020B0604030504040204" pitchFamily="34" charset="0"/>
                <a:cs typeface="MV Boli" panose="02000500030200090000" pitchFamily="2" charset="0"/>
              </a:rPr>
              <a:t>If you’re single:</a:t>
            </a:r>
          </a:p>
          <a:p>
            <a:pPr fontAlgn="auto">
              <a:spcBef>
                <a:spcPts val="0"/>
              </a:spcBef>
              <a:spcAft>
                <a:spcPts val="0"/>
              </a:spcAft>
              <a:defRPr/>
            </a:pPr>
            <a:endParaRPr lang="en-US" sz="1000" dirty="0">
              <a:solidFill>
                <a:srgbClr val="FFC000"/>
              </a:solidFill>
              <a:effectLst>
                <a:outerShdw blurRad="38100" dist="38100" dir="2700000" algn="tl">
                  <a:srgbClr val="000000">
                    <a:alpha val="43137"/>
                  </a:srgbClr>
                </a:outerShdw>
              </a:effectLst>
              <a:latin typeface="Tahoma" panose="020B0604030504040204" pitchFamily="34" charset="0"/>
            </a:endParaRPr>
          </a:p>
          <a:p>
            <a:pPr marL="342900" indent="-342900" fontAlgn="auto">
              <a:spcBef>
                <a:spcPts val="0"/>
              </a:spcBef>
              <a:spcAft>
                <a:spcPts val="0"/>
              </a:spcAft>
              <a:buClr>
                <a:srgbClr val="FFC000"/>
              </a:buClr>
              <a:buFont typeface="Arial" panose="020B0604020202020204" pitchFamily="34" charset="0"/>
              <a:buChar char="•"/>
              <a:defRPr/>
            </a:pPr>
            <a:r>
              <a:rPr lang="en-US" sz="2300" dirty="0" smtClean="0">
                <a:solidFill>
                  <a:schemeClr val="bg1">
                    <a:lumMod val="10000"/>
                  </a:schemeClr>
                </a:solidFill>
                <a:latin typeface="Tahoma" panose="020B0604030504040204" pitchFamily="34" charset="0"/>
              </a:rPr>
              <a:t>Think about the partners you select</a:t>
            </a:r>
          </a:p>
          <a:p>
            <a:pPr marL="342900" indent="-342900" fontAlgn="auto">
              <a:spcBef>
                <a:spcPts val="0"/>
              </a:spcBef>
              <a:spcAft>
                <a:spcPts val="0"/>
              </a:spcAft>
              <a:buClr>
                <a:srgbClr val="FFC000"/>
              </a:buClr>
              <a:buFont typeface="Arial" panose="020B0604020202020204" pitchFamily="34" charset="0"/>
              <a:buChar char="•"/>
              <a:defRPr/>
            </a:pPr>
            <a:r>
              <a:rPr lang="en-US" sz="2300" dirty="0" smtClean="0">
                <a:solidFill>
                  <a:schemeClr val="bg1">
                    <a:lumMod val="10000"/>
                  </a:schemeClr>
                </a:solidFill>
                <a:latin typeface="Tahoma" panose="020B0604030504040204" pitchFamily="34" charset="0"/>
              </a:rPr>
              <a:t>Note if there are patterns to your selections</a:t>
            </a:r>
          </a:p>
          <a:p>
            <a:pPr marL="342900" indent="-342900" fontAlgn="auto">
              <a:spcBef>
                <a:spcPts val="0"/>
              </a:spcBef>
              <a:spcAft>
                <a:spcPts val="0"/>
              </a:spcAft>
              <a:buClr>
                <a:srgbClr val="FFC000"/>
              </a:buClr>
              <a:buFont typeface="Arial" panose="020B0604020202020204" pitchFamily="34" charset="0"/>
              <a:buChar char="•"/>
              <a:defRPr/>
            </a:pPr>
            <a:r>
              <a:rPr lang="en-US" sz="2300" dirty="0" smtClean="0">
                <a:solidFill>
                  <a:schemeClr val="bg1">
                    <a:lumMod val="10000"/>
                  </a:schemeClr>
                </a:solidFill>
                <a:latin typeface="Tahoma" panose="020B0604030504040204" pitchFamily="34" charset="0"/>
              </a:rPr>
              <a:t>Ask yourself how you could break these patterns</a:t>
            </a:r>
          </a:p>
          <a:p>
            <a:pPr marL="342900" indent="-342900" fontAlgn="auto">
              <a:spcBef>
                <a:spcPts val="0"/>
              </a:spcBef>
              <a:spcAft>
                <a:spcPts val="0"/>
              </a:spcAft>
              <a:buClr>
                <a:srgbClr val="FFC000"/>
              </a:buClr>
              <a:buFont typeface="Arial" panose="020B0604020202020204" pitchFamily="34" charset="0"/>
              <a:buChar char="•"/>
              <a:defRPr/>
            </a:pPr>
            <a:r>
              <a:rPr lang="en-US" sz="2300" dirty="0" smtClean="0">
                <a:solidFill>
                  <a:schemeClr val="bg1">
                    <a:lumMod val="10000"/>
                  </a:schemeClr>
                </a:solidFill>
                <a:latin typeface="Tahoma" panose="020B0604030504040204" pitchFamily="34" charset="0"/>
              </a:rPr>
              <a:t>Be open to dating outside your comfort zone</a:t>
            </a:r>
          </a:p>
          <a:p>
            <a:pPr marL="342900" indent="-342900" fontAlgn="auto">
              <a:spcBef>
                <a:spcPts val="0"/>
              </a:spcBef>
              <a:spcAft>
                <a:spcPts val="0"/>
              </a:spcAft>
              <a:buClr>
                <a:srgbClr val="FFC000"/>
              </a:buClr>
              <a:buFont typeface="Arial" panose="020B0604020202020204" pitchFamily="34" charset="0"/>
              <a:buChar char="•"/>
              <a:defRPr/>
            </a:pPr>
            <a:r>
              <a:rPr lang="en-US" sz="2300" dirty="0" smtClean="0">
                <a:solidFill>
                  <a:schemeClr val="bg1">
                    <a:lumMod val="10000"/>
                  </a:schemeClr>
                </a:solidFill>
                <a:latin typeface="Tahoma" panose="020B0604030504040204" pitchFamily="34" charset="0"/>
              </a:rPr>
              <a:t>Give these opportunities a chance, even though they may make you feel uncomfortable at first</a:t>
            </a:r>
          </a:p>
        </p:txBody>
      </p:sp>
      <p:sp>
        <p:nvSpPr>
          <p:cNvPr id="2" name="AutoShape 7" descr="Inline image 1"/>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838200" y="361950"/>
            <a:ext cx="838200" cy="8382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8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3906">
                                            <p:txEl>
                                              <p:pRg st="3" end="3"/>
                                            </p:txEl>
                                          </p:spTgt>
                                        </p:tgtEl>
                                        <p:attrNameLst>
                                          <p:attrName>style.visibility</p:attrName>
                                        </p:attrNameLst>
                                      </p:cBhvr>
                                      <p:to>
                                        <p:strVal val="visible"/>
                                      </p:to>
                                    </p:set>
                                    <p:animEffect transition="in" filter="randombar(horizontal)">
                                      <p:cBhvr>
                                        <p:cTn id="7" dur="500"/>
                                        <p:tgtEl>
                                          <p:spTgt spid="12390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3906">
                                            <p:txEl>
                                              <p:pRg st="4" end="4"/>
                                            </p:txEl>
                                          </p:spTgt>
                                        </p:tgtEl>
                                        <p:attrNameLst>
                                          <p:attrName>style.visibility</p:attrName>
                                        </p:attrNameLst>
                                      </p:cBhvr>
                                      <p:to>
                                        <p:strVal val="visible"/>
                                      </p:to>
                                    </p:set>
                                    <p:animEffect transition="in" filter="randombar(horizontal)">
                                      <p:cBhvr>
                                        <p:cTn id="12" dur="500"/>
                                        <p:tgtEl>
                                          <p:spTgt spid="12390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3906">
                                            <p:txEl>
                                              <p:pRg st="5" end="5"/>
                                            </p:txEl>
                                          </p:spTgt>
                                        </p:tgtEl>
                                        <p:attrNameLst>
                                          <p:attrName>style.visibility</p:attrName>
                                        </p:attrNameLst>
                                      </p:cBhvr>
                                      <p:to>
                                        <p:strVal val="visible"/>
                                      </p:to>
                                    </p:set>
                                    <p:animEffect transition="in" filter="randombar(horizontal)">
                                      <p:cBhvr>
                                        <p:cTn id="17" dur="500"/>
                                        <p:tgtEl>
                                          <p:spTgt spid="12390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3906">
                                            <p:txEl>
                                              <p:pRg st="6" end="6"/>
                                            </p:txEl>
                                          </p:spTgt>
                                        </p:tgtEl>
                                        <p:attrNameLst>
                                          <p:attrName>style.visibility</p:attrName>
                                        </p:attrNameLst>
                                      </p:cBhvr>
                                      <p:to>
                                        <p:strVal val="visible"/>
                                      </p:to>
                                    </p:set>
                                    <p:animEffect transition="in" filter="randombar(horizontal)">
                                      <p:cBhvr>
                                        <p:cTn id="22" dur="500"/>
                                        <p:tgtEl>
                                          <p:spTgt spid="12390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3906">
                                            <p:txEl>
                                              <p:pRg st="7" end="7"/>
                                            </p:txEl>
                                          </p:spTgt>
                                        </p:tgtEl>
                                        <p:attrNameLst>
                                          <p:attrName>style.visibility</p:attrName>
                                        </p:attrNameLst>
                                      </p:cBhvr>
                                      <p:to>
                                        <p:strVal val="visible"/>
                                      </p:to>
                                    </p:set>
                                    <p:animEffect transition="in" filter="randombar(horizontal)">
                                      <p:cBhvr>
                                        <p:cTn id="27" dur="500"/>
                                        <p:tgtEl>
                                          <p:spTgt spid="12390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1752601" y="361950"/>
            <a:ext cx="7391400" cy="3724096"/>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4000" dirty="0" smtClean="0">
                <a:solidFill>
                  <a:srgbClr val="132A3D"/>
                </a:solidFill>
                <a:latin typeface="Tahoma" panose="020B0604030504040204" pitchFamily="34" charset="0"/>
                <a:cs typeface="MV Boli" panose="02000500030200090000" pitchFamily="2" charset="0"/>
              </a:rPr>
              <a:t>Look Inside Yourself</a:t>
            </a:r>
          </a:p>
          <a:p>
            <a:pPr fontAlgn="auto">
              <a:spcBef>
                <a:spcPts val="0"/>
              </a:spcBef>
              <a:spcAft>
                <a:spcPts val="0"/>
              </a:spcAft>
              <a:defRPr/>
            </a:pPr>
            <a:r>
              <a:rPr lang="en-US" sz="4000" dirty="0" smtClean="0">
                <a:solidFill>
                  <a:srgbClr val="FFC000"/>
                </a:solidFill>
                <a:latin typeface="Tahoma" panose="020B0604030504040204" pitchFamily="34" charset="0"/>
                <a:cs typeface="MV Boli" panose="02000500030200090000" pitchFamily="2" charset="0"/>
              </a:rPr>
              <a:t>If you’re in a relationship:</a:t>
            </a:r>
          </a:p>
          <a:p>
            <a:pPr fontAlgn="auto">
              <a:spcBef>
                <a:spcPts val="0"/>
              </a:spcBef>
              <a:spcAft>
                <a:spcPts val="0"/>
              </a:spcAft>
              <a:defRPr/>
            </a:pPr>
            <a:endParaRPr lang="en-US" sz="1000" dirty="0">
              <a:solidFill>
                <a:srgbClr val="FFC000"/>
              </a:solidFill>
              <a:effectLst>
                <a:outerShdw blurRad="38100" dist="38100" dir="2700000" algn="tl">
                  <a:srgbClr val="000000">
                    <a:alpha val="43137"/>
                  </a:srgbClr>
                </a:outerShdw>
              </a:effectLst>
              <a:latin typeface="Century Gothic" pitchFamily="34" charset="0"/>
            </a:endParaRPr>
          </a:p>
          <a:p>
            <a:pPr marL="342900" indent="-342900">
              <a:buClr>
                <a:srgbClr val="FFC000"/>
              </a:buClr>
              <a:buFont typeface="Arial" panose="020B0604020202020204" pitchFamily="34" charset="0"/>
              <a:buChar char="•"/>
              <a:defRPr/>
            </a:pPr>
            <a:r>
              <a:rPr lang="en-US" sz="2300" dirty="0">
                <a:solidFill>
                  <a:schemeClr val="bg1">
                    <a:lumMod val="10000"/>
                  </a:schemeClr>
                </a:solidFill>
                <a:latin typeface="Tahoma" panose="020B0604030504040204" pitchFamily="34" charset="0"/>
              </a:rPr>
              <a:t>If you polarize, do the opposite</a:t>
            </a:r>
          </a:p>
          <a:p>
            <a:pPr marL="342900" indent="-342900">
              <a:buClr>
                <a:srgbClr val="FFC000"/>
              </a:buClr>
              <a:buFont typeface="Arial" panose="020B0604020202020204" pitchFamily="34" charset="0"/>
              <a:buChar char="•"/>
              <a:defRPr/>
            </a:pPr>
            <a:r>
              <a:rPr lang="en-US" sz="2300" dirty="0">
                <a:solidFill>
                  <a:schemeClr val="bg1">
                    <a:lumMod val="10000"/>
                  </a:schemeClr>
                </a:solidFill>
                <a:latin typeface="Tahoma" panose="020B0604030504040204" pitchFamily="34" charset="0"/>
              </a:rPr>
              <a:t>Be open to new things</a:t>
            </a:r>
          </a:p>
          <a:p>
            <a:pPr marL="342900" indent="-342900">
              <a:buClr>
                <a:srgbClr val="FFC000"/>
              </a:buClr>
              <a:buFont typeface="Arial" panose="020B0604020202020204" pitchFamily="34" charset="0"/>
              <a:buChar char="•"/>
              <a:defRPr/>
            </a:pPr>
            <a:r>
              <a:rPr lang="en-US" sz="2300" dirty="0">
                <a:solidFill>
                  <a:schemeClr val="bg1">
                    <a:lumMod val="10000"/>
                  </a:schemeClr>
                </a:solidFill>
                <a:latin typeface="Tahoma" panose="020B0604030504040204" pitchFamily="34" charset="0"/>
              </a:rPr>
              <a:t>Think about how it feels and not how it looks</a:t>
            </a:r>
          </a:p>
          <a:p>
            <a:pPr marL="342900" indent="-342900">
              <a:buClr>
                <a:srgbClr val="FFC000"/>
              </a:buClr>
              <a:buFont typeface="Arial" panose="020B0604020202020204" pitchFamily="34" charset="0"/>
              <a:buChar char="•"/>
              <a:defRPr/>
            </a:pPr>
            <a:r>
              <a:rPr lang="en-US" sz="2300" dirty="0">
                <a:solidFill>
                  <a:schemeClr val="bg1">
                    <a:lumMod val="10000"/>
                  </a:schemeClr>
                </a:solidFill>
                <a:latin typeface="Tahoma" panose="020B0604030504040204" pitchFamily="34" charset="0"/>
              </a:rPr>
              <a:t>See partner and self through a realistic and compassionate perspective</a:t>
            </a:r>
          </a:p>
          <a:p>
            <a:pPr marL="342900" indent="-342900">
              <a:buClr>
                <a:srgbClr val="FFC000"/>
              </a:buClr>
              <a:buFont typeface="Arial" panose="020B0604020202020204" pitchFamily="34" charset="0"/>
              <a:buChar char="•"/>
              <a:defRPr/>
            </a:pPr>
            <a:r>
              <a:rPr lang="en-US" sz="2300" dirty="0">
                <a:solidFill>
                  <a:schemeClr val="bg1">
                    <a:lumMod val="10000"/>
                  </a:schemeClr>
                </a:solidFill>
                <a:latin typeface="Tahoma" panose="020B0604030504040204" pitchFamily="34" charset="0"/>
              </a:rPr>
              <a:t>Be open to feedback</a:t>
            </a:r>
          </a:p>
        </p:txBody>
      </p:sp>
      <p:sp>
        <p:nvSpPr>
          <p:cNvPr id="2" name="AutoShape 7" descr="Inline image 1"/>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3145" r="38233"/>
          <a:stretch/>
        </p:blipFill>
        <p:spPr>
          <a:xfrm>
            <a:off x="0" y="0"/>
            <a:ext cx="1295399" cy="5143500"/>
          </a:xfrm>
          <a:prstGeom prst="rect">
            <a:avLst/>
          </a:prstGeom>
        </p:spPr>
      </p:pic>
      <p:sp>
        <p:nvSpPr>
          <p:cNvPr id="3" name="Rectangle 2"/>
          <p:cNvSpPr/>
          <p:nvPr/>
        </p:nvSpPr>
        <p:spPr>
          <a:xfrm>
            <a:off x="838200" y="361950"/>
            <a:ext cx="838200" cy="8382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16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906">
                                            <p:txEl>
                                              <p:pRg st="3" end="3"/>
                                            </p:txEl>
                                          </p:spTgt>
                                        </p:tgtEl>
                                        <p:attrNameLst>
                                          <p:attrName>style.visibility</p:attrName>
                                        </p:attrNameLst>
                                      </p:cBhvr>
                                      <p:to>
                                        <p:strVal val="visible"/>
                                      </p:to>
                                    </p:set>
                                    <p:animEffect transition="in" filter="fade">
                                      <p:cBhvr>
                                        <p:cTn id="7" dur="500"/>
                                        <p:tgtEl>
                                          <p:spTgt spid="12390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906">
                                            <p:txEl>
                                              <p:pRg st="4" end="4"/>
                                            </p:txEl>
                                          </p:spTgt>
                                        </p:tgtEl>
                                        <p:attrNameLst>
                                          <p:attrName>style.visibility</p:attrName>
                                        </p:attrNameLst>
                                      </p:cBhvr>
                                      <p:to>
                                        <p:strVal val="visible"/>
                                      </p:to>
                                    </p:set>
                                    <p:animEffect transition="in" filter="fade">
                                      <p:cBhvr>
                                        <p:cTn id="12" dur="500"/>
                                        <p:tgtEl>
                                          <p:spTgt spid="12390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906">
                                            <p:txEl>
                                              <p:pRg st="5" end="5"/>
                                            </p:txEl>
                                          </p:spTgt>
                                        </p:tgtEl>
                                        <p:attrNameLst>
                                          <p:attrName>style.visibility</p:attrName>
                                        </p:attrNameLst>
                                      </p:cBhvr>
                                      <p:to>
                                        <p:strVal val="visible"/>
                                      </p:to>
                                    </p:set>
                                    <p:animEffect transition="in" filter="fade">
                                      <p:cBhvr>
                                        <p:cTn id="17" dur="500"/>
                                        <p:tgtEl>
                                          <p:spTgt spid="12390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3906">
                                            <p:txEl>
                                              <p:pRg st="6" end="6"/>
                                            </p:txEl>
                                          </p:spTgt>
                                        </p:tgtEl>
                                        <p:attrNameLst>
                                          <p:attrName>style.visibility</p:attrName>
                                        </p:attrNameLst>
                                      </p:cBhvr>
                                      <p:to>
                                        <p:strVal val="visible"/>
                                      </p:to>
                                    </p:set>
                                    <p:animEffect transition="in" filter="fade">
                                      <p:cBhvr>
                                        <p:cTn id="22" dur="500"/>
                                        <p:tgtEl>
                                          <p:spTgt spid="12390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3906">
                                            <p:txEl>
                                              <p:pRg st="7" end="7"/>
                                            </p:txEl>
                                          </p:spTgt>
                                        </p:tgtEl>
                                        <p:attrNameLst>
                                          <p:attrName>style.visibility</p:attrName>
                                        </p:attrNameLst>
                                      </p:cBhvr>
                                      <p:to>
                                        <p:strVal val="visible"/>
                                      </p:to>
                                    </p:set>
                                    <p:animEffect transition="in" filter="fade">
                                      <p:cBhvr>
                                        <p:cTn id="27" dur="500"/>
                                        <p:tgtEl>
                                          <p:spTgt spid="12390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8"/>
          <p:cNvPicPr preferRelativeResize="0"/>
          <p:nvPr/>
        </p:nvPicPr>
        <p:blipFill rotWithShape="1">
          <a:blip r:embed="rId3">
            <a:extLst>
              <a:ext uri="{28A0092B-C50C-407E-A947-70E740481C1C}">
                <a14:useLocalDpi xmlns:a14="http://schemas.microsoft.com/office/drawing/2010/main" val="0"/>
              </a:ext>
            </a:extLst>
          </a:blip>
          <a:srcRect t="11407" b="15225"/>
          <a:stretch/>
        </p:blipFill>
        <p:spPr>
          <a:xfrm>
            <a:off x="0" y="0"/>
            <a:ext cx="4572000" cy="5143500"/>
          </a:xfrm>
          <a:prstGeom prst="rect">
            <a:avLst/>
          </a:prstGeom>
          <a:noFill/>
          <a:ln>
            <a:noFill/>
          </a:ln>
        </p:spPr>
      </p:pic>
      <p:sp>
        <p:nvSpPr>
          <p:cNvPr id="113" name="Google Shape;113;p18"/>
          <p:cNvSpPr txBox="1">
            <a:spLocks noGrp="1"/>
          </p:cNvSpPr>
          <p:nvPr>
            <p:ph type="body" idx="1"/>
          </p:nvPr>
        </p:nvSpPr>
        <p:spPr>
          <a:xfrm>
            <a:off x="4572000" y="2263825"/>
            <a:ext cx="4572000" cy="2593925"/>
          </a:xfrm>
          <a:prstGeom prst="rect">
            <a:avLst/>
          </a:prstGeom>
        </p:spPr>
        <p:txBody>
          <a:bodyPr spcFirstLastPara="1" wrap="square" lIns="91425" tIns="91425" rIns="91425" bIns="91425" anchor="t" anchorCtr="0">
            <a:noAutofit/>
          </a:bodyPr>
          <a:lstStyle/>
          <a:p>
            <a:pPr marL="152400" indent="0">
              <a:lnSpc>
                <a:spcPct val="110000"/>
              </a:lnSpc>
              <a:spcBef>
                <a:spcPts val="0"/>
              </a:spcBef>
              <a:buClr>
                <a:srgbClr val="FFC000"/>
              </a:buClr>
              <a:buNone/>
            </a:pPr>
            <a:r>
              <a:rPr lang="en-US" sz="2200" dirty="0" smtClean="0">
                <a:solidFill>
                  <a:schemeClr val="tx1"/>
                </a:solidFill>
              </a:rPr>
              <a:t>Studies show if you </a:t>
            </a:r>
            <a:r>
              <a:rPr lang="en-US" sz="2200" i="1" dirty="0" smtClean="0">
                <a:solidFill>
                  <a:schemeClr val="tx1"/>
                </a:solidFill>
              </a:rPr>
              <a:t>take</a:t>
            </a:r>
            <a:r>
              <a:rPr lang="en-US" sz="2200" dirty="0" smtClean="0">
                <a:solidFill>
                  <a:schemeClr val="tx1"/>
                </a:solidFill>
              </a:rPr>
              <a:t> more loving actions, you </a:t>
            </a:r>
            <a:r>
              <a:rPr lang="en-US" sz="2200" i="1" dirty="0" smtClean="0">
                <a:solidFill>
                  <a:schemeClr val="tx1"/>
                </a:solidFill>
              </a:rPr>
              <a:t>feel</a:t>
            </a:r>
            <a:r>
              <a:rPr lang="en-US" sz="2200" dirty="0" smtClean="0">
                <a:solidFill>
                  <a:schemeClr val="tx1"/>
                </a:solidFill>
              </a:rPr>
              <a:t> more loving feelings.</a:t>
            </a:r>
            <a:endParaRPr lang="en-US" sz="2200" dirty="0">
              <a:solidFill>
                <a:schemeClr val="tx1"/>
              </a:solidFill>
            </a:endParaRPr>
          </a:p>
          <a:p>
            <a:pPr>
              <a:lnSpc>
                <a:spcPct val="110000"/>
              </a:lnSpc>
              <a:spcBef>
                <a:spcPts val="0"/>
              </a:spcBef>
              <a:buClr>
                <a:srgbClr val="FFC000"/>
              </a:buClr>
              <a:buFont typeface="Courier New" panose="02070309020205020404" pitchFamily="49" charset="0"/>
              <a:buChar char="o"/>
            </a:pPr>
            <a:endParaRPr lang="en-US" sz="1400" dirty="0">
              <a:solidFill>
                <a:schemeClr val="tx1"/>
              </a:solidFill>
            </a:endParaRPr>
          </a:p>
        </p:txBody>
      </p:sp>
      <p:sp>
        <p:nvSpPr>
          <p:cNvPr id="114" name="Google Shape;114;p18"/>
          <p:cNvSpPr txBox="1">
            <a:spLocks noGrp="1"/>
          </p:cNvSpPr>
          <p:nvPr>
            <p:ph type="title"/>
          </p:nvPr>
        </p:nvSpPr>
        <p:spPr>
          <a:xfrm>
            <a:off x="4648200" y="1428750"/>
            <a:ext cx="4419600" cy="857400"/>
          </a:xfrm>
          <a:prstGeom prst="rect">
            <a:avLst/>
          </a:prstGeom>
        </p:spPr>
        <p:txBody>
          <a:bodyPr spcFirstLastPara="1" wrap="square" lIns="91425" tIns="91425" rIns="91425" bIns="91425" anchor="b" anchorCtr="0">
            <a:noAutofit/>
          </a:bodyPr>
          <a:lstStyle/>
          <a:p>
            <a:pPr>
              <a:lnSpc>
                <a:spcPct val="110000"/>
              </a:lnSpc>
            </a:pPr>
            <a:r>
              <a:rPr lang="en-US" sz="2400" dirty="0" smtClean="0">
                <a:solidFill>
                  <a:srgbClr val="FFC000"/>
                </a:solidFill>
                <a:latin typeface="Tahoma" panose="020B0604030504040204" pitchFamily="34" charset="0"/>
                <a:cs typeface="Tahoma" panose="020B0604030504040204" pitchFamily="34" charset="0"/>
              </a:rPr>
              <a:t>Love is a learned ability. </a:t>
            </a:r>
            <a:br>
              <a:rPr lang="en-US" sz="2400" dirty="0" smtClean="0">
                <a:solidFill>
                  <a:srgbClr val="FFC000"/>
                </a:solidFill>
                <a:latin typeface="Tahoma" panose="020B0604030504040204" pitchFamily="34" charset="0"/>
                <a:cs typeface="Tahoma" panose="020B0604030504040204" pitchFamily="34" charset="0"/>
              </a:rPr>
            </a:br>
            <a:r>
              <a:rPr lang="en-US" sz="2400" dirty="0" smtClean="0">
                <a:solidFill>
                  <a:srgbClr val="FFC000"/>
                </a:solidFill>
                <a:latin typeface="Tahoma" panose="020B0604030504040204" pitchFamily="34" charset="0"/>
                <a:cs typeface="Tahoma" panose="020B0604030504040204" pitchFamily="34" charset="0"/>
              </a:rPr>
              <a:t>It is not inherent.</a:t>
            </a:r>
            <a:endParaRPr lang="en-US" sz="2400" dirty="0">
              <a:solidFill>
                <a:srgbClr val="FFC000"/>
              </a:solidFill>
              <a:latin typeface="Tahoma" panose="020B0604030504040204" pitchFamily="34" charset="0"/>
              <a:cs typeface="Tahoma" panose="020B0604030504040204" pitchFamily="34" charset="0"/>
            </a:endParaRPr>
          </a:p>
        </p:txBody>
      </p:sp>
      <p:sp>
        <p:nvSpPr>
          <p:cNvPr id="116" name="Google Shape;116;p18"/>
          <p:cNvSpPr txBox="1">
            <a:spLocks noGrp="1"/>
          </p:cNvSpPr>
          <p:nvPr>
            <p:ph type="sldNum" idx="12"/>
          </p:nvPr>
        </p:nvSpPr>
        <p:spPr>
          <a:xfrm>
            <a:off x="1181100" y="1657350"/>
            <a:ext cx="2209800" cy="19864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dirty="0" smtClean="0">
                <a:effectLst>
                  <a:outerShdw blurRad="38100" dist="38100" dir="2700000" algn="tl">
                    <a:srgbClr val="000000">
                      <a:alpha val="43137"/>
                    </a:srgbClr>
                  </a:outerShdw>
                </a:effectLst>
              </a:rPr>
              <a:t>LOVE</a:t>
            </a:r>
            <a:endParaRPr sz="45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955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3">
                                            <p:txEl>
                                              <p:pRg st="0" end="0"/>
                                            </p:txEl>
                                          </p:spTgt>
                                        </p:tgtEl>
                                        <p:attrNameLst>
                                          <p:attrName>style.visibility</p:attrName>
                                        </p:attrNameLst>
                                      </p:cBhvr>
                                      <p:to>
                                        <p:strVal val="visible"/>
                                      </p:to>
                                    </p:set>
                                    <p:animEffect transition="in" filter="fade">
                                      <p:cBhvr>
                                        <p:cTn id="7" dur="1000"/>
                                        <p:tgtEl>
                                          <p:spTgt spid="113">
                                            <p:txEl>
                                              <p:pRg st="0" end="0"/>
                                            </p:txEl>
                                          </p:spTgt>
                                        </p:tgtEl>
                                      </p:cBhvr>
                                    </p:animEffect>
                                    <p:anim calcmode="lin" valueType="num">
                                      <p:cBhvr>
                                        <p:cTn id="8" dur="1000" fill="hold"/>
                                        <p:tgtEl>
                                          <p:spTgt spid="1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1000"/>
                                        <p:tgtEl>
                                          <p:spTgt spid="114"/>
                                        </p:tgtEl>
                                      </p:cBhvr>
                                    </p:animEffect>
                                    <p:anim calcmode="lin" valueType="num">
                                      <p:cBhvr>
                                        <p:cTn id="13" dur="1000" fill="hold"/>
                                        <p:tgtEl>
                                          <p:spTgt spid="114"/>
                                        </p:tgtEl>
                                        <p:attrNameLst>
                                          <p:attrName>ppt_x</p:attrName>
                                        </p:attrNameLst>
                                      </p:cBhvr>
                                      <p:tavLst>
                                        <p:tav tm="0">
                                          <p:val>
                                            <p:strVal val="#ppt_x"/>
                                          </p:val>
                                        </p:tav>
                                        <p:tav tm="100000">
                                          <p:val>
                                            <p:strVal val="#ppt_x"/>
                                          </p:val>
                                        </p:tav>
                                      </p:tavLst>
                                    </p:anim>
                                    <p:anim calcmode="lin" valueType="num">
                                      <p:cBhvr>
                                        <p:cTn id="14"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build="p"/>
      <p:bldP spid="11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ctrTitle"/>
          </p:nvPr>
        </p:nvSpPr>
        <p:spPr>
          <a:xfrm>
            <a:off x="838200" y="666750"/>
            <a:ext cx="7293300" cy="3886200"/>
          </a:xfrm>
          <a:prstGeom prst="rect">
            <a:avLst/>
          </a:prstGeom>
        </p:spPr>
        <p:txBody>
          <a:bodyPr spcFirstLastPara="1" wrap="square" lIns="91425" tIns="91425" rIns="91425" bIns="91425" anchor="ctr" anchorCtr="0">
            <a:noAutofit/>
          </a:bodyPr>
          <a:lstStyle/>
          <a:p>
            <a:pPr marL="342900" indent="-342900">
              <a:lnSpc>
                <a:spcPct val="90000"/>
              </a:lnSpc>
              <a:spcBef>
                <a:spcPct val="20000"/>
              </a:spcBef>
            </a:pPr>
            <a:r>
              <a:rPr lang="en" sz="4000" b="0" dirty="0" smtClean="0">
                <a:solidFill>
                  <a:schemeClr val="bg1"/>
                </a:solidFill>
                <a:effectLst>
                  <a:outerShdw blurRad="38100" dist="38100" dir="2700000" algn="tl">
                    <a:srgbClr val="000000">
                      <a:alpha val="43137"/>
                    </a:srgbClr>
                  </a:outerShdw>
                </a:effectLst>
                <a:latin typeface="Tahoma" panose="020B0604030504040204" pitchFamily="34" charset="0"/>
              </a:rPr>
              <a:t>Ways to Help Your Relationship</a:t>
            </a:r>
            <a:r>
              <a:rPr lang="en" sz="4500" b="0" dirty="0" smtClean="0">
                <a:solidFill>
                  <a:schemeClr val="bg1"/>
                </a:solidFill>
                <a:effectLst>
                  <a:outerShdw blurRad="38100" dist="38100" dir="2700000" algn="tl">
                    <a:srgbClr val="000000">
                      <a:alpha val="43137"/>
                    </a:srgbClr>
                  </a:outerShdw>
                </a:effectLst>
                <a:latin typeface="Tahoma" panose="020B0604030504040204" pitchFamily="34" charset="0"/>
              </a:rPr>
              <a:t/>
            </a:r>
            <a:br>
              <a:rPr lang="en" sz="4500" b="0" dirty="0" smtClean="0">
                <a:solidFill>
                  <a:schemeClr val="bg1"/>
                </a:solidFill>
                <a:effectLst>
                  <a:outerShdw blurRad="38100" dist="38100" dir="2700000" algn="tl">
                    <a:srgbClr val="000000">
                      <a:alpha val="43137"/>
                    </a:srgbClr>
                  </a:outerShdw>
                </a:effectLst>
                <a:latin typeface="Tahoma" panose="020B0604030504040204" pitchFamily="34" charset="0"/>
              </a:rPr>
            </a:br>
            <a:r>
              <a:rPr lang="en" sz="4500" b="0" dirty="0" smtClean="0">
                <a:solidFill>
                  <a:schemeClr val="bg1"/>
                </a:solidFill>
                <a:effectLst>
                  <a:outerShdw blurRad="38100" dist="38100" dir="2700000" algn="tl">
                    <a:srgbClr val="000000">
                      <a:alpha val="43137"/>
                    </a:srgbClr>
                  </a:outerShdw>
                </a:effectLst>
                <a:latin typeface="Tahoma" panose="020B0604030504040204" pitchFamily="34" charset="0"/>
              </a:rPr>
              <a:t/>
            </a:r>
            <a:br>
              <a:rPr lang="en" sz="4500" b="0" dirty="0" smtClean="0">
                <a:solidFill>
                  <a:schemeClr val="bg1"/>
                </a:solidFill>
                <a:effectLst>
                  <a:outerShdw blurRad="38100" dist="38100" dir="2700000" algn="tl">
                    <a:srgbClr val="000000">
                      <a:alpha val="43137"/>
                    </a:srgbClr>
                  </a:outerShdw>
                </a:effectLst>
                <a:latin typeface="Tahoma" panose="020B0604030504040204" pitchFamily="34" charset="0"/>
              </a:rPr>
            </a:br>
            <a:r>
              <a:rPr lang="en" sz="4500" b="0" dirty="0" smtClean="0">
                <a:solidFill>
                  <a:schemeClr val="bg1"/>
                </a:solidFill>
                <a:effectLst>
                  <a:outerShdw blurRad="38100" dist="38100" dir="2700000" algn="tl">
                    <a:srgbClr val="000000">
                      <a:alpha val="43137"/>
                    </a:srgbClr>
                  </a:outerShdw>
                </a:effectLst>
                <a:latin typeface="Tahoma" panose="020B0604030504040204" pitchFamily="34" charset="0"/>
              </a:rPr>
              <a:t/>
            </a:r>
            <a:br>
              <a:rPr lang="en" sz="4500" b="0" dirty="0" smtClean="0">
                <a:solidFill>
                  <a:schemeClr val="bg1"/>
                </a:solidFill>
                <a:effectLst>
                  <a:outerShdw blurRad="38100" dist="38100" dir="2700000" algn="tl">
                    <a:srgbClr val="000000">
                      <a:alpha val="43137"/>
                    </a:srgbClr>
                  </a:outerShdw>
                </a:effectLst>
                <a:latin typeface="Tahoma" panose="020B0604030504040204" pitchFamily="34" charset="0"/>
              </a:rPr>
            </a:br>
            <a:r>
              <a:rPr lang="en" sz="4500" b="0" dirty="0" smtClean="0">
                <a:solidFill>
                  <a:schemeClr val="bg1"/>
                </a:solidFill>
                <a:effectLst>
                  <a:outerShdw blurRad="38100" dist="38100" dir="2700000" algn="tl">
                    <a:srgbClr val="000000">
                      <a:alpha val="43137"/>
                    </a:srgbClr>
                  </a:outerShdw>
                </a:effectLst>
                <a:latin typeface="Tahoma" panose="020B0604030504040204" pitchFamily="34" charset="0"/>
              </a:rPr>
              <a:t/>
            </a:r>
            <a:br>
              <a:rPr lang="en" sz="4500" b="0" dirty="0" smtClean="0">
                <a:solidFill>
                  <a:schemeClr val="bg1"/>
                </a:solidFill>
                <a:effectLst>
                  <a:outerShdw blurRad="38100" dist="38100" dir="2700000" algn="tl">
                    <a:srgbClr val="000000">
                      <a:alpha val="43137"/>
                    </a:srgbClr>
                  </a:outerShdw>
                </a:effectLst>
                <a:latin typeface="Tahoma" panose="020B0604030504040204" pitchFamily="34" charset="0"/>
              </a:rPr>
            </a:br>
            <a:r>
              <a:rPr lang="en-US" sz="4800" dirty="0" smtClean="0">
                <a:solidFill>
                  <a:schemeClr val="tx1">
                    <a:lumMod val="95000"/>
                    <a:lumOff val="5000"/>
                  </a:schemeClr>
                </a:solidFill>
                <a:latin typeface="Tahoma" panose="020B0604030504040204" pitchFamily="34" charset="0"/>
              </a:rPr>
              <a:t/>
            </a:r>
            <a:br>
              <a:rPr lang="en-US" sz="4800" dirty="0" smtClean="0">
                <a:solidFill>
                  <a:schemeClr val="tx1">
                    <a:lumMod val="95000"/>
                    <a:lumOff val="5000"/>
                  </a:schemeClr>
                </a:solidFill>
                <a:latin typeface="Tahoma" panose="020B0604030504040204" pitchFamily="34" charset="0"/>
              </a:rPr>
            </a:br>
            <a:endParaRPr sz="4500" b="0" dirty="0" smtClean="0">
              <a:solidFill>
                <a:schemeClr val="bg1"/>
              </a:solidFill>
              <a:effectLst>
                <a:outerShdw blurRad="38100" dist="38100" dir="2700000" algn="tl">
                  <a:srgbClr val="000000">
                    <a:alpha val="43137"/>
                  </a:srgbClr>
                </a:outerShdw>
              </a:effectLst>
              <a:latin typeface="Tahoma" panose="020B0604030504040204" pitchFamily="34" charset="0"/>
            </a:endParaRPr>
          </a:p>
        </p:txBody>
      </p:sp>
      <p:sp>
        <p:nvSpPr>
          <p:cNvPr id="2" name="TextBox 1"/>
          <p:cNvSpPr txBox="1"/>
          <p:nvPr/>
        </p:nvSpPr>
        <p:spPr>
          <a:xfrm>
            <a:off x="1097280" y="1504950"/>
            <a:ext cx="6781800" cy="2308324"/>
          </a:xfrm>
          <a:prstGeom prst="rect">
            <a:avLst/>
          </a:prstGeom>
          <a:solidFill>
            <a:srgbClr val="000000">
              <a:alpha val="50196"/>
            </a:srgbClr>
          </a:solidFill>
        </p:spPr>
        <p:txBody>
          <a:bodyPr wrap="square" rtlCol="0">
            <a:spAutoFit/>
          </a:bodyPr>
          <a:lstStyle/>
          <a:p>
            <a:pPr marL="285750" indent="-285750">
              <a:buClr>
                <a:srgbClr val="FFC000"/>
              </a:buClr>
              <a:buFont typeface="Arial" panose="020B0604020202020204" pitchFamily="34" charset="0"/>
              <a:buChar char="•"/>
            </a:pPr>
            <a:r>
              <a:rPr lang="en-US" sz="1800" dirty="0">
                <a:solidFill>
                  <a:schemeClr val="bg1"/>
                </a:solidFill>
                <a:effectLst>
                  <a:outerShdw blurRad="38100" dist="38100" dir="2700000" algn="tl">
                    <a:srgbClr val="000000">
                      <a:alpha val="43137"/>
                    </a:srgbClr>
                  </a:outerShdw>
                </a:effectLst>
                <a:latin typeface="Tahoma" panose="020B0604030504040204" pitchFamily="34" charset="0"/>
              </a:rPr>
              <a:t>Identify your attachment and create a coherent </a:t>
            </a:r>
            <a:r>
              <a:rPr lang="en-US" sz="1800" dirty="0" smtClean="0">
                <a:solidFill>
                  <a:schemeClr val="bg1"/>
                </a:solidFill>
                <a:effectLst>
                  <a:outerShdw blurRad="38100" dist="38100" dir="2700000" algn="tl">
                    <a:srgbClr val="000000">
                      <a:alpha val="43137"/>
                    </a:srgbClr>
                  </a:outerShdw>
                </a:effectLst>
                <a:latin typeface="Tahoma" panose="020B0604030504040204" pitchFamily="34" charset="0"/>
              </a:rPr>
              <a:t>narrative.</a:t>
            </a:r>
          </a:p>
          <a:p>
            <a:pPr marL="285750" indent="-285750">
              <a:buClr>
                <a:srgbClr val="FFC000"/>
              </a:buClr>
              <a:buFont typeface="Arial" panose="020B0604020202020204" pitchFamily="34" charset="0"/>
              <a:buChar char="•"/>
            </a:pPr>
            <a:r>
              <a:rPr lang="en-US" sz="1800" dirty="0" smtClean="0">
                <a:solidFill>
                  <a:schemeClr val="bg1"/>
                </a:solidFill>
                <a:effectLst>
                  <a:outerShdw blurRad="38100" dist="38100" dir="2700000" algn="tl">
                    <a:srgbClr val="000000">
                      <a:alpha val="43137"/>
                    </a:srgbClr>
                  </a:outerShdw>
                </a:effectLst>
                <a:latin typeface="Tahoma" panose="020B0604030504040204" pitchFamily="34" charset="0"/>
              </a:rPr>
              <a:t>Reveal </a:t>
            </a:r>
            <a:r>
              <a:rPr lang="en-US" sz="1800" dirty="0">
                <a:solidFill>
                  <a:schemeClr val="bg1"/>
                </a:solidFill>
                <a:effectLst>
                  <a:outerShdw blurRad="38100" dist="38100" dir="2700000" algn="tl">
                    <a:srgbClr val="000000">
                      <a:alpha val="43137"/>
                    </a:srgbClr>
                  </a:outerShdw>
                </a:effectLst>
                <a:latin typeface="Tahoma" panose="020B0604030504040204" pitchFamily="34" charset="0"/>
              </a:rPr>
              <a:t>destructive thought processes to each </a:t>
            </a:r>
            <a:r>
              <a:rPr lang="en-US" sz="1800" dirty="0" smtClean="0">
                <a:solidFill>
                  <a:schemeClr val="bg1"/>
                </a:solidFill>
                <a:effectLst>
                  <a:outerShdw blurRad="38100" dist="38100" dir="2700000" algn="tl">
                    <a:srgbClr val="000000">
                      <a:alpha val="43137"/>
                    </a:srgbClr>
                  </a:outerShdw>
                </a:effectLst>
                <a:latin typeface="Tahoma" panose="020B0604030504040204" pitchFamily="34" charset="0"/>
              </a:rPr>
              <a:t>other.</a:t>
            </a:r>
          </a:p>
          <a:p>
            <a:pPr marL="285750" indent="-285750">
              <a:buClr>
                <a:srgbClr val="FFC000"/>
              </a:buClr>
              <a:buFont typeface="Arial" panose="020B0604020202020204" pitchFamily="34" charset="0"/>
              <a:buChar char="•"/>
            </a:pPr>
            <a:r>
              <a:rPr lang="en-US" sz="1800" dirty="0" smtClean="0">
                <a:solidFill>
                  <a:schemeClr val="bg1"/>
                </a:solidFill>
                <a:effectLst>
                  <a:outerShdw blurRad="38100" dist="38100" dir="2700000" algn="tl">
                    <a:srgbClr val="000000">
                      <a:alpha val="43137"/>
                    </a:srgbClr>
                  </a:outerShdw>
                </a:effectLst>
                <a:latin typeface="Tahoma" panose="020B0604030504040204" pitchFamily="34" charset="0"/>
              </a:rPr>
              <a:t>Keep </a:t>
            </a:r>
            <a:r>
              <a:rPr lang="en-US" sz="1800" dirty="0">
                <a:solidFill>
                  <a:schemeClr val="bg1"/>
                </a:solidFill>
                <a:effectLst>
                  <a:outerShdw blurRad="38100" dist="38100" dir="2700000" algn="tl">
                    <a:srgbClr val="000000">
                      <a:alpha val="43137"/>
                    </a:srgbClr>
                  </a:outerShdw>
                </a:effectLst>
                <a:latin typeface="Tahoma" panose="020B0604030504040204" pitchFamily="34" charset="0"/>
              </a:rPr>
              <a:t>a journal. Out your inner </a:t>
            </a:r>
            <a:r>
              <a:rPr lang="en-US" sz="1800" dirty="0" smtClean="0">
                <a:solidFill>
                  <a:schemeClr val="bg1"/>
                </a:solidFill>
                <a:effectLst>
                  <a:outerShdw blurRad="38100" dist="38100" dir="2700000" algn="tl">
                    <a:srgbClr val="000000">
                      <a:alpha val="43137"/>
                    </a:srgbClr>
                  </a:outerShdw>
                </a:effectLst>
                <a:latin typeface="Tahoma" panose="020B0604030504040204" pitchFamily="34" charset="0"/>
              </a:rPr>
              <a:t>coach.</a:t>
            </a:r>
          </a:p>
          <a:p>
            <a:pPr marL="285750" indent="-285750">
              <a:buClr>
                <a:srgbClr val="FFC000"/>
              </a:buClr>
              <a:buFont typeface="Arial" panose="020B0604020202020204" pitchFamily="34" charset="0"/>
              <a:buChar char="•"/>
            </a:pPr>
            <a:r>
              <a:rPr lang="en-US" sz="1800" dirty="0" smtClean="0">
                <a:solidFill>
                  <a:schemeClr val="bg1"/>
                </a:solidFill>
                <a:effectLst>
                  <a:outerShdw blurRad="38100" dist="38100" dir="2700000" algn="tl">
                    <a:srgbClr val="000000">
                      <a:alpha val="43137"/>
                    </a:srgbClr>
                  </a:outerShdw>
                </a:effectLst>
                <a:latin typeface="Tahoma" panose="020B0604030504040204" pitchFamily="34" charset="0"/>
              </a:rPr>
              <a:t>Set </a:t>
            </a:r>
            <a:r>
              <a:rPr lang="en-US" sz="1800" dirty="0">
                <a:solidFill>
                  <a:schemeClr val="bg1"/>
                </a:solidFill>
                <a:effectLst>
                  <a:outerShdw blurRad="38100" dist="38100" dir="2700000" algn="tl">
                    <a:srgbClr val="000000">
                      <a:alpha val="43137"/>
                    </a:srgbClr>
                  </a:outerShdw>
                </a:effectLst>
                <a:latin typeface="Tahoma" panose="020B0604030504040204" pitchFamily="34" charset="0"/>
              </a:rPr>
              <a:t>goals for the relationship. Monitor your </a:t>
            </a:r>
            <a:r>
              <a:rPr lang="en-US" sz="1800" dirty="0" smtClean="0">
                <a:solidFill>
                  <a:schemeClr val="bg1"/>
                </a:solidFill>
                <a:effectLst>
                  <a:outerShdw blurRad="38100" dist="38100" dir="2700000" algn="tl">
                    <a:srgbClr val="000000">
                      <a:alpha val="43137"/>
                    </a:srgbClr>
                  </a:outerShdw>
                </a:effectLst>
                <a:latin typeface="Tahoma" panose="020B0604030504040204" pitchFamily="34" charset="0"/>
              </a:rPr>
              <a:t>behavior.</a:t>
            </a:r>
          </a:p>
          <a:p>
            <a:pPr marL="285750" indent="-285750">
              <a:buClr>
                <a:srgbClr val="FFC000"/>
              </a:buClr>
              <a:buFont typeface="Arial" panose="020B0604020202020204" pitchFamily="34" charset="0"/>
              <a:buChar char="•"/>
            </a:pPr>
            <a:r>
              <a:rPr lang="en-US" sz="1800" dirty="0" smtClean="0">
                <a:solidFill>
                  <a:schemeClr val="bg1"/>
                </a:solidFill>
                <a:effectLst>
                  <a:outerShdw blurRad="38100" dist="38100" dir="2700000" algn="tl">
                    <a:srgbClr val="000000">
                      <a:alpha val="43137"/>
                    </a:srgbClr>
                  </a:outerShdw>
                </a:effectLst>
                <a:latin typeface="Tahoma" panose="020B0604030504040204" pitchFamily="34" charset="0"/>
              </a:rPr>
              <a:t>Use </a:t>
            </a:r>
            <a:r>
              <a:rPr lang="en-US" sz="1800" dirty="0">
                <a:solidFill>
                  <a:schemeClr val="bg1"/>
                </a:solidFill>
                <a:effectLst>
                  <a:outerShdw blurRad="38100" dist="38100" dir="2700000" algn="tl">
                    <a:srgbClr val="000000">
                      <a:alpha val="43137"/>
                    </a:srgbClr>
                  </a:outerShdw>
                </a:effectLst>
                <a:latin typeface="Tahoma" panose="020B0604030504040204" pitchFamily="34" charset="0"/>
              </a:rPr>
              <a:t>the </a:t>
            </a:r>
            <a:r>
              <a:rPr lang="en-US" sz="1800" dirty="0" smtClean="0">
                <a:solidFill>
                  <a:schemeClr val="bg1"/>
                </a:solidFill>
                <a:effectLst>
                  <a:outerShdw blurRad="38100" dist="38100" dir="2700000" algn="tl">
                    <a:srgbClr val="000000">
                      <a:alpha val="43137"/>
                    </a:srgbClr>
                  </a:outerShdw>
                </a:effectLst>
                <a:latin typeface="Tahoma" panose="020B0604030504040204" pitchFamily="34" charset="0"/>
              </a:rPr>
              <a:t>tools:</a:t>
            </a:r>
          </a:p>
          <a:p>
            <a:pPr marL="457200" lvl="2" indent="-285750">
              <a:buClr>
                <a:srgbClr val="FFC000"/>
              </a:buClr>
              <a:buFont typeface="Wingdings" panose="05000000000000000000" pitchFamily="2" charset="2"/>
              <a:buChar char="ü"/>
            </a:pPr>
            <a:r>
              <a:rPr lang="en-US" sz="1800" dirty="0" smtClean="0">
                <a:solidFill>
                  <a:schemeClr val="bg1"/>
                </a:solidFill>
                <a:effectLst>
                  <a:outerShdw blurRad="38100" dist="38100" dir="2700000" algn="tl">
                    <a:srgbClr val="000000">
                      <a:alpha val="43137"/>
                    </a:srgbClr>
                  </a:outerShdw>
                </a:effectLst>
                <a:latin typeface="Tahoma" panose="020B0604030504040204" pitchFamily="34" charset="0"/>
              </a:rPr>
              <a:t>Disarm.</a:t>
            </a:r>
          </a:p>
          <a:p>
            <a:pPr marL="457200" indent="-285750">
              <a:buClr>
                <a:srgbClr val="FFC000"/>
              </a:buClr>
              <a:buFont typeface="Wingdings" panose="05000000000000000000" pitchFamily="2" charset="2"/>
              <a:buChar char="ü"/>
            </a:pPr>
            <a:r>
              <a:rPr lang="en-US" sz="1800" dirty="0" smtClean="0">
                <a:solidFill>
                  <a:schemeClr val="bg1"/>
                </a:solidFill>
                <a:effectLst>
                  <a:outerShdw blurRad="38100" dist="38100" dir="2700000" algn="tl">
                    <a:srgbClr val="000000">
                      <a:alpha val="43137"/>
                    </a:srgbClr>
                  </a:outerShdw>
                </a:effectLst>
                <a:latin typeface="Tahoma" panose="020B0604030504040204" pitchFamily="34" charset="0"/>
              </a:rPr>
              <a:t>Be generous.</a:t>
            </a:r>
          </a:p>
          <a:p>
            <a:pPr marL="457200" indent="-285750">
              <a:buClr>
                <a:srgbClr val="FFC000"/>
              </a:buClr>
              <a:buFont typeface="Wingdings" panose="05000000000000000000" pitchFamily="2" charset="2"/>
              <a:buChar char="ü"/>
            </a:pPr>
            <a:r>
              <a:rPr lang="en-US" sz="1800" dirty="0" smtClean="0">
                <a:solidFill>
                  <a:schemeClr val="bg1"/>
                </a:solidFill>
                <a:effectLst>
                  <a:outerShdw blurRad="38100" dist="38100" dir="2700000" algn="tl">
                    <a:srgbClr val="000000">
                      <a:alpha val="43137"/>
                    </a:srgbClr>
                  </a:outerShdw>
                </a:effectLst>
                <a:latin typeface="Tahoma" panose="020B0604030504040204" pitchFamily="34" charset="0"/>
              </a:rPr>
              <a:t>Don’t </a:t>
            </a:r>
            <a:r>
              <a:rPr lang="en-US" sz="1800" dirty="0">
                <a:solidFill>
                  <a:schemeClr val="bg1"/>
                </a:solidFill>
                <a:effectLst>
                  <a:outerShdw blurRad="38100" dist="38100" dir="2700000" algn="tl">
                    <a:srgbClr val="000000">
                      <a:alpha val="43137"/>
                    </a:srgbClr>
                  </a:outerShdw>
                </a:effectLst>
                <a:latin typeface="Tahoma" panose="020B0604030504040204" pitchFamily="34" charset="0"/>
              </a:rPr>
              <a:t>board the train of destructive thoughts.</a:t>
            </a:r>
            <a:endParaRPr lang="en-US"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82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p:nvPr/>
        </p:nvSpPr>
        <p:spPr>
          <a:xfrm>
            <a:off x="2644425" y="1076307"/>
            <a:ext cx="3855147" cy="300127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19050" cap="flat"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2"/>
          <p:cNvSpPr txBox="1">
            <a:spLocks noGrp="1"/>
          </p:cNvSpPr>
          <p:nvPr>
            <p:ph type="sldNum" idx="12"/>
          </p:nvPr>
        </p:nvSpPr>
        <p:spPr>
          <a:xfrm>
            <a:off x="1188150" y="3948600"/>
            <a:ext cx="6767100" cy="1194900"/>
          </a:xfrm>
          <a:prstGeom prst="rect">
            <a:avLst/>
          </a:prstGeom>
        </p:spPr>
        <p:txBody>
          <a:bodyPr spcFirstLastPara="1" wrap="square" lIns="91425" tIns="91425" rIns="91425" bIns="91425" anchor="ctr" anchorCtr="0">
            <a:noAutofit/>
          </a:bodyPr>
          <a:lstStyle/>
          <a:p>
            <a:pPr marL="127000">
              <a:buClrTx/>
              <a:defRPr/>
            </a:pPr>
            <a:r>
              <a:rPr lang="en-US" altLang="en-US" sz="2200" b="1" dirty="0">
                <a:solidFill>
                  <a:srgbClr val="FFC000"/>
                </a:solidFill>
                <a:ea typeface="Segoe UI" panose="020B0502040204020203" pitchFamily="34" charset="0"/>
                <a:cs typeface="Segoe UI" panose="020B0502040204020203" pitchFamily="34" charset="0"/>
              </a:rPr>
              <a:t>Visit</a:t>
            </a:r>
            <a:r>
              <a:rPr lang="en-US" altLang="en-US" sz="2200" b="1" dirty="0">
                <a:solidFill>
                  <a:schemeClr val="bg1"/>
                </a:solidFill>
                <a:ea typeface="Segoe UI" panose="020B0502040204020203" pitchFamily="34" charset="0"/>
                <a:cs typeface="Segoe UI" panose="020B0502040204020203" pitchFamily="34" charset="0"/>
              </a:rPr>
              <a:t> </a:t>
            </a:r>
            <a:r>
              <a:rPr lang="en-US" altLang="en-US" sz="2200" dirty="0" smtClean="0">
                <a:solidFill>
                  <a:schemeClr val="bg1"/>
                </a:solidFill>
                <a:ea typeface="Segoe UI" panose="020B0502040204020203" pitchFamily="34" charset="0"/>
                <a:cs typeface="Segoe UI" panose="020B0502040204020203" pitchFamily="34" charset="0"/>
              </a:rPr>
              <a:t>psychalive.org for a full list of                          archived and upcoming Webinars</a:t>
            </a:r>
            <a:endParaRPr lang="en-US" altLang="en-US" sz="2200" dirty="0">
              <a:solidFill>
                <a:schemeClr val="bg1"/>
              </a:solidFill>
              <a:ea typeface="Segoe UI" panose="020B0502040204020203" pitchFamily="34" charset="0"/>
              <a:cs typeface="Segoe UI" panose="020B0502040204020203" pitchFamily="34" charset="0"/>
            </a:endParaRPr>
          </a:p>
        </p:txBody>
      </p:sp>
      <p:sp>
        <p:nvSpPr>
          <p:cNvPr id="257" name="Google Shape;257;p32"/>
          <p:cNvSpPr txBox="1">
            <a:spLocks noGrp="1"/>
          </p:cNvSpPr>
          <p:nvPr>
            <p:ph type="body" idx="4294967295"/>
          </p:nvPr>
        </p:nvSpPr>
        <p:spPr>
          <a:xfrm>
            <a:off x="1188150" y="0"/>
            <a:ext cx="6767100" cy="1076400"/>
          </a:xfrm>
          <a:prstGeom prst="rect">
            <a:avLst/>
          </a:prstGeom>
        </p:spPr>
        <p:txBody>
          <a:bodyPr spcFirstLastPara="1" wrap="square" lIns="91425" tIns="91425" rIns="91425" bIns="91425" anchor="ctr" anchorCtr="0">
            <a:noAutofit/>
          </a:bodyPr>
          <a:lstStyle/>
          <a:p>
            <a:pPr marL="0" lvl="0" indent="0" algn="ctr">
              <a:spcBef>
                <a:spcPts val="0"/>
              </a:spcBef>
              <a:buNone/>
            </a:pPr>
            <a:r>
              <a:rPr lang="en-US" sz="6000" dirty="0" smtClean="0">
                <a:solidFill>
                  <a:schemeClr val="bg1"/>
                </a:solidFill>
                <a:latin typeface="Tahoma" panose="020B0604030504040204" pitchFamily="34" charset="0"/>
                <a:ea typeface="Tahoma" panose="020B0604030504040204" pitchFamily="34" charset="0"/>
                <a:cs typeface="Tahoma" panose="020B0604030504040204" pitchFamily="34" charset="0"/>
              </a:rPr>
              <a:t>Webinars</a:t>
            </a:r>
            <a:endParaRPr lang="en-US" sz="6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P:\public\DATA\MARKETING\iSTOCK IMAGES\Self\online_psycholo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748" y="1200150"/>
            <a:ext cx="3595052" cy="2305050"/>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6782806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p:nvPr/>
        </p:nvSpPr>
        <p:spPr>
          <a:xfrm>
            <a:off x="2644425" y="1076307"/>
            <a:ext cx="3855147" cy="300127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19050" cap="flat"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2"/>
          <p:cNvSpPr txBox="1">
            <a:spLocks noGrp="1"/>
          </p:cNvSpPr>
          <p:nvPr>
            <p:ph type="sldNum" idx="12"/>
          </p:nvPr>
        </p:nvSpPr>
        <p:spPr>
          <a:xfrm>
            <a:off x="1188150" y="3948600"/>
            <a:ext cx="6767100" cy="1194900"/>
          </a:xfrm>
          <a:prstGeom prst="rect">
            <a:avLst/>
          </a:prstGeom>
        </p:spPr>
        <p:txBody>
          <a:bodyPr spcFirstLastPara="1" wrap="square" lIns="91425" tIns="91425" rIns="91425" bIns="91425" anchor="ctr" anchorCtr="0">
            <a:noAutofit/>
          </a:bodyPr>
          <a:lstStyle/>
          <a:p>
            <a:pPr marL="127000">
              <a:buClrTx/>
              <a:defRPr/>
            </a:pPr>
            <a:r>
              <a:rPr lang="en-US" altLang="en-US" sz="2200" b="1" dirty="0">
                <a:solidFill>
                  <a:srgbClr val="FFC000"/>
                </a:solidFill>
                <a:ea typeface="Segoe UI" panose="020B0502040204020203" pitchFamily="34" charset="0"/>
                <a:cs typeface="Segoe UI" panose="020B0502040204020203" pitchFamily="34" charset="0"/>
              </a:rPr>
              <a:t>Visit</a:t>
            </a:r>
            <a:r>
              <a:rPr lang="en-US" altLang="en-US" sz="2200" b="1" dirty="0">
                <a:solidFill>
                  <a:schemeClr val="bg1"/>
                </a:solidFill>
                <a:ea typeface="Segoe UI" panose="020B0502040204020203" pitchFamily="34" charset="0"/>
                <a:cs typeface="Segoe UI" panose="020B0502040204020203" pitchFamily="34" charset="0"/>
              </a:rPr>
              <a:t> </a:t>
            </a:r>
            <a:r>
              <a:rPr lang="en-US" altLang="en-US" sz="2200" dirty="0">
                <a:solidFill>
                  <a:schemeClr val="bg1"/>
                </a:solidFill>
                <a:ea typeface="Segoe UI" panose="020B0502040204020203" pitchFamily="34" charset="0"/>
                <a:cs typeface="Segoe UI" panose="020B0502040204020203" pitchFamily="34" charset="0"/>
              </a:rPr>
              <a:t>ecourse.psychalive.org </a:t>
            </a:r>
            <a:endParaRPr lang="en-US" altLang="en-US" sz="2200" dirty="0" smtClean="0">
              <a:solidFill>
                <a:schemeClr val="bg1"/>
              </a:solidFill>
              <a:ea typeface="Segoe UI" panose="020B0502040204020203" pitchFamily="34" charset="0"/>
              <a:cs typeface="Segoe UI" panose="020B0502040204020203" pitchFamily="34" charset="0"/>
            </a:endParaRPr>
          </a:p>
          <a:p>
            <a:pPr marL="127000">
              <a:buClrTx/>
              <a:defRPr/>
            </a:pPr>
            <a:r>
              <a:rPr lang="en-US" altLang="en-US" sz="2200" dirty="0" smtClean="0">
                <a:solidFill>
                  <a:schemeClr val="bg1"/>
                </a:solidFill>
                <a:ea typeface="Segoe UI" panose="020B0502040204020203" pitchFamily="34" charset="0"/>
                <a:cs typeface="Segoe UI" panose="020B0502040204020203" pitchFamily="34" charset="0"/>
              </a:rPr>
              <a:t>for </a:t>
            </a:r>
            <a:r>
              <a:rPr lang="en-US" altLang="en-US" sz="2200" dirty="0">
                <a:solidFill>
                  <a:schemeClr val="bg1"/>
                </a:solidFill>
                <a:ea typeface="Segoe UI" panose="020B0502040204020203" pitchFamily="34" charset="0"/>
                <a:cs typeface="Segoe UI" panose="020B0502040204020203" pitchFamily="34" charset="0"/>
              </a:rPr>
              <a:t>a full list of online courses</a:t>
            </a:r>
          </a:p>
        </p:txBody>
      </p:sp>
      <p:sp>
        <p:nvSpPr>
          <p:cNvPr id="257" name="Google Shape;257;p32"/>
          <p:cNvSpPr txBox="1">
            <a:spLocks noGrp="1"/>
          </p:cNvSpPr>
          <p:nvPr>
            <p:ph type="body" idx="4294967295"/>
          </p:nvPr>
        </p:nvSpPr>
        <p:spPr>
          <a:xfrm>
            <a:off x="1188150" y="0"/>
            <a:ext cx="6767100" cy="1076400"/>
          </a:xfrm>
          <a:prstGeom prst="rect">
            <a:avLst/>
          </a:prstGeom>
        </p:spPr>
        <p:txBody>
          <a:bodyPr spcFirstLastPara="1" wrap="square" lIns="91425" tIns="91425" rIns="91425" bIns="91425" anchor="ctr" anchorCtr="0">
            <a:noAutofit/>
          </a:bodyPr>
          <a:lstStyle/>
          <a:p>
            <a:pPr marL="0" lvl="0" indent="0" algn="ctr">
              <a:spcBef>
                <a:spcPts val="0"/>
              </a:spcBef>
              <a:buNone/>
            </a:pPr>
            <a:r>
              <a:rPr lang="en-US" sz="6000" dirty="0" err="1">
                <a:solidFill>
                  <a:schemeClr val="bg1"/>
                </a:solidFill>
                <a:latin typeface="Tahoma" panose="020B0604030504040204" pitchFamily="34" charset="0"/>
                <a:ea typeface="Tahoma" panose="020B0604030504040204" pitchFamily="34" charset="0"/>
                <a:cs typeface="Tahoma" panose="020B0604030504040204" pitchFamily="34" charset="0"/>
              </a:rPr>
              <a:t>eCourses</a:t>
            </a:r>
            <a:endParaRPr lang="en-US" sz="6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Shape 367"/>
          <p:cNvSpPr/>
          <p:nvPr/>
        </p:nvSpPr>
        <p:spPr>
          <a:xfrm>
            <a:off x="2805750" y="1276191"/>
            <a:ext cx="3532500" cy="2255700"/>
          </a:xfrm>
          <a:prstGeom prst="rect">
            <a:avLst/>
          </a:prstGeom>
          <a:solidFill>
            <a:srgbClr val="27467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FFFFFF"/>
                </a:solidFill>
                <a:latin typeface="Tahoma" panose="020B0604030504040204" pitchFamily="34" charset="0"/>
                <a:ea typeface="Tahoma" panose="020B0604030504040204" pitchFamily="34" charset="0"/>
                <a:cs typeface="Tahoma" panose="020B0604030504040204" pitchFamily="34" charset="0"/>
                <a:sym typeface="Raleway"/>
              </a:rPr>
              <a:t>Place your screenshot here</a:t>
            </a:r>
            <a:endParaRPr sz="1000" dirty="0">
              <a:solidFill>
                <a:srgbClr val="999999"/>
              </a:solidFill>
            </a:endParaRPr>
          </a:p>
        </p:txBody>
      </p:sp>
      <p:pic>
        <p:nvPicPr>
          <p:cNvPr id="7" name="Picture 2" descr="creating your ideal relationship ecou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748" y="1272382"/>
            <a:ext cx="3532500" cy="12422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92100" y="2635009"/>
            <a:ext cx="2138727" cy="1015663"/>
          </a:xfrm>
          <a:prstGeom prst="rect">
            <a:avLst/>
          </a:prstGeom>
          <a:noFill/>
        </p:spPr>
        <p:txBody>
          <a:bodyPr wrap="none" rtlCol="0">
            <a:spAutoFit/>
          </a:bodyPr>
          <a:lstStyle/>
          <a:p>
            <a:r>
              <a:rPr lang="en-US" sz="1800" dirty="0" smtClean="0">
                <a:solidFill>
                  <a:schemeClr val="bg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Sign Up Now</a:t>
            </a:r>
          </a:p>
          <a:p>
            <a:r>
              <a:rPr lang="en-US" dirty="0" smtClean="0">
                <a:solidFill>
                  <a:schemeClr val="bg1"/>
                </a:solidFill>
                <a:latin typeface="MV Boli" panose="02000500030200090000" pitchFamily="2" charset="0"/>
                <a:cs typeface="MV Boli" panose="02000500030200090000" pitchFamily="2" charset="0"/>
              </a:rPr>
              <a:t>_______________________</a:t>
            </a:r>
          </a:p>
          <a:p>
            <a:r>
              <a:rPr lang="en-US" dirty="0">
                <a:solidFill>
                  <a:schemeClr val="bg1"/>
                </a:solidFill>
                <a:latin typeface="MV Boli" panose="02000500030200090000" pitchFamily="2" charset="0"/>
                <a:cs typeface="MV Boli" panose="02000500030200090000" pitchFamily="2" charset="0"/>
              </a:rPr>
              <a:t>_______________________</a:t>
            </a:r>
          </a:p>
          <a:p>
            <a:endParaRPr lang="en-US" dirty="0">
              <a:solidFill>
                <a:schemeClr val="bg1"/>
              </a:solidFill>
              <a:latin typeface="MV Boli" panose="02000500030200090000" pitchFamily="2" charset="0"/>
              <a:cs typeface="MV Boli" panose="02000500030200090000" pitchFamily="2"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8" name="Rectangle 1"/>
          <p:cNvSpPr>
            <a:spLocks noChangeArrowheads="1"/>
          </p:cNvSpPr>
          <p:nvPr/>
        </p:nvSpPr>
        <p:spPr bwMode="auto">
          <a:xfrm>
            <a:off x="1295400" y="1337905"/>
            <a:ext cx="6553200"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Clr>
                <a:schemeClr val="accent2"/>
              </a:buClr>
              <a:buFont typeface="Monotype Sorts" pitchFamily="2" charset="2"/>
              <a:buNone/>
            </a:pPr>
            <a:r>
              <a:rPr lang="en-US" sz="1900" dirty="0" smtClean="0">
                <a:latin typeface="Tahoma" panose="020B0604030504040204" pitchFamily="34" charset="0"/>
              </a:rPr>
              <a:t>CE’s for this Webinar are optional </a:t>
            </a:r>
            <a:r>
              <a:rPr lang="en-US" sz="1900" dirty="0">
                <a:latin typeface="Tahoma" panose="020B0604030504040204" pitchFamily="34" charset="0"/>
              </a:rPr>
              <a:t>and sold separately through R. Cassidy Seminars.  </a:t>
            </a:r>
            <a:r>
              <a:rPr lang="en-US" sz="1900" dirty="0" smtClean="0">
                <a:latin typeface="Tahoma" panose="020B0604030504040204" pitchFamily="34" charset="0"/>
              </a:rPr>
              <a:t>A link </a:t>
            </a:r>
            <a:r>
              <a:rPr lang="en-US" sz="1900" dirty="0">
                <a:latin typeface="Tahoma" panose="020B0604030504040204" pitchFamily="34" charset="0"/>
              </a:rPr>
              <a:t>to purchase </a:t>
            </a:r>
            <a:r>
              <a:rPr lang="en-US" sz="1900" dirty="0" smtClean="0">
                <a:latin typeface="Tahoma" panose="020B0604030504040204" pitchFamily="34" charset="0"/>
              </a:rPr>
              <a:t>1.5 CE’s will </a:t>
            </a:r>
            <a:r>
              <a:rPr lang="en-US" sz="1900" dirty="0">
                <a:latin typeface="Tahoma" panose="020B0604030504040204" pitchFamily="34" charset="0"/>
              </a:rPr>
              <a:t>be </a:t>
            </a:r>
            <a:r>
              <a:rPr lang="en-US" sz="1900" dirty="0" smtClean="0">
                <a:latin typeface="Tahoma" panose="020B0604030504040204" pitchFamily="34" charset="0"/>
              </a:rPr>
              <a:t> e-mailed to </a:t>
            </a:r>
            <a:r>
              <a:rPr lang="en-US" sz="1900" dirty="0">
                <a:latin typeface="Tahoma" panose="020B0604030504040204" pitchFamily="34" charset="0"/>
              </a:rPr>
              <a:t>registrants following the live Webinar. </a:t>
            </a:r>
            <a:r>
              <a:rPr lang="en-US" sz="1900" dirty="0" smtClean="0">
                <a:latin typeface="Tahoma" panose="020B0604030504040204" pitchFamily="34" charset="0"/>
              </a:rPr>
              <a:t>For those purchasing or watching this Webinar as an archived recording, a link to purchase home study CE’s was provided with your purchase confirmation. Registrants can earn 2 home study CE’s </a:t>
            </a:r>
            <a:r>
              <a:rPr lang="en-US" sz="1900" dirty="0">
                <a:latin typeface="Tahoma" panose="020B0604030504040204" pitchFamily="34" charset="0"/>
              </a:rPr>
              <a:t>by watching the Webinar and completing </a:t>
            </a:r>
            <a:r>
              <a:rPr lang="en-US" sz="1900" dirty="0" smtClean="0">
                <a:latin typeface="Tahoma" panose="020B0604030504040204" pitchFamily="34" charset="0"/>
              </a:rPr>
              <a:t>a reading </a:t>
            </a:r>
            <a:r>
              <a:rPr lang="en-US" sz="1900" dirty="0">
                <a:latin typeface="Tahoma" panose="020B0604030504040204" pitchFamily="34" charset="0"/>
              </a:rPr>
              <a:t>assignment</a:t>
            </a:r>
            <a:r>
              <a:rPr lang="en-US" sz="1900" dirty="0" smtClean="0">
                <a:latin typeface="Tahoma" panose="020B0604030504040204" pitchFamily="34" charset="0"/>
              </a:rPr>
              <a:t>. </a:t>
            </a:r>
            <a:endParaRPr lang="en-US" altLang="en-US" sz="1900" dirty="0">
              <a:solidFill>
                <a:srgbClr val="2F45A8"/>
              </a:solidFill>
              <a:latin typeface="Tahoma" panose="020B0604030504040204" pitchFamily="34" charset="0"/>
            </a:endParaRPr>
          </a:p>
        </p:txBody>
      </p:sp>
      <p:sp>
        <p:nvSpPr>
          <p:cNvPr id="2" name="TextBox 1"/>
          <p:cNvSpPr txBox="1"/>
          <p:nvPr/>
        </p:nvSpPr>
        <p:spPr>
          <a:xfrm>
            <a:off x="0" y="285750"/>
            <a:ext cx="9144000" cy="1631216"/>
          </a:xfrm>
          <a:prstGeom prst="rect">
            <a:avLst/>
          </a:prstGeom>
          <a:noFill/>
        </p:spPr>
        <p:txBody>
          <a:bodyPr wrap="square" rtlCol="0">
            <a:spAutoFit/>
          </a:bodyPr>
          <a:lstStyle/>
          <a:p>
            <a:pPr lvl="0" algn="ctr"/>
            <a:r>
              <a:rPr lang="en-US" sz="5000" dirty="0">
                <a:solidFill>
                  <a:srgbClr val="1D1D1B"/>
                </a:solidFill>
                <a:latin typeface="Tahoma" panose="020B0604030504040204" pitchFamily="34" charset="0"/>
              </a:rPr>
              <a:t>CE Information</a:t>
            </a:r>
          </a:p>
          <a:p>
            <a:pPr algn="ctr"/>
            <a:endParaRPr lang="en-US" sz="5000" dirty="0">
              <a:latin typeface="Tahoma" panose="020B0604030504040204" pitchFamily="34" charset="0"/>
            </a:endParaRPr>
          </a:p>
        </p:txBody>
      </p:sp>
    </p:spTree>
    <p:extLst>
      <p:ext uri="{BB962C8B-B14F-4D97-AF65-F5344CB8AC3E}">
        <p14:creationId xmlns:p14="http://schemas.microsoft.com/office/powerpoint/2010/main" val="33797002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0"/>
          <p:cNvSpPr/>
          <p:nvPr/>
        </p:nvSpPr>
        <p:spPr>
          <a:xfrm>
            <a:off x="5534020" y="623036"/>
            <a:ext cx="2085979" cy="3921828"/>
          </a:xfrm>
          <a:custGeom>
            <a:avLst/>
            <a:gdLst/>
            <a:ahLst/>
            <a:cxnLst/>
            <a:rect l="l" t="t" r="r" b="b"/>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w="19050" cap="flat" cmpd="sng">
            <a:solidFill>
              <a:srgbClr val="1D1D1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0"/>
          <p:cNvSpPr txBox="1">
            <a:spLocks noGrp="1"/>
          </p:cNvSpPr>
          <p:nvPr>
            <p:ph type="sldNum" idx="12"/>
          </p:nvPr>
        </p:nvSpPr>
        <p:spPr>
          <a:xfrm>
            <a:off x="1188150" y="3948600"/>
            <a:ext cx="6767100" cy="119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lang="en" sz="1500" dirty="0" smtClean="0"/>
          </a:p>
          <a:p>
            <a:pPr marL="0" lvl="0" indent="0" algn="ctr" rtl="0">
              <a:spcBef>
                <a:spcPts val="0"/>
              </a:spcBef>
              <a:spcAft>
                <a:spcPts val="0"/>
              </a:spcAft>
              <a:buNone/>
            </a:pPr>
            <a:endParaRPr lang="en" sz="1500" dirty="0"/>
          </a:p>
          <a:p>
            <a:pPr marL="0" lvl="0" indent="0" algn="ctr" rtl="0">
              <a:spcBef>
                <a:spcPts val="0"/>
              </a:spcBef>
              <a:spcAft>
                <a:spcPts val="0"/>
              </a:spcAft>
              <a:buNone/>
            </a:pPr>
            <a:endParaRPr lang="en" sz="1500" dirty="0" smtClean="0"/>
          </a:p>
          <a:p>
            <a:pPr marL="0" lvl="0" indent="0" algn="ctr" rtl="0">
              <a:spcBef>
                <a:spcPts val="0"/>
              </a:spcBef>
              <a:spcAft>
                <a:spcPts val="0"/>
              </a:spcAft>
              <a:buNone/>
            </a:pPr>
            <a:r>
              <a:rPr lang="en" sz="1500" dirty="0" smtClean="0">
                <a:solidFill>
                  <a:schemeClr val="bg1"/>
                </a:solidFill>
              </a:rPr>
              <a:t>WWW.GLENDON.ORG</a:t>
            </a:r>
            <a:r>
              <a:rPr lang="en" sz="1500" dirty="0" smtClean="0"/>
              <a:t>                   WWW.PSYCHALIVE.ORG</a:t>
            </a:r>
            <a:endParaRPr sz="1500" dirty="0"/>
          </a:p>
        </p:txBody>
      </p:sp>
      <p:sp>
        <p:nvSpPr>
          <p:cNvPr id="241" name="Google Shape;241;p30"/>
          <p:cNvSpPr txBox="1">
            <a:spLocks noGrp="1"/>
          </p:cNvSpPr>
          <p:nvPr>
            <p:ph type="body" idx="4294967295"/>
          </p:nvPr>
        </p:nvSpPr>
        <p:spPr>
          <a:xfrm>
            <a:off x="1562675" y="1195050"/>
            <a:ext cx="3371100" cy="27534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US" sz="5000" dirty="0" smtClean="0">
                <a:solidFill>
                  <a:srgbClr val="FFFFFF"/>
                </a:solidFill>
                <a:latin typeface="Tahoma" panose="020B0604030504040204" pitchFamily="34" charset="0"/>
                <a:ea typeface="Tahoma" panose="020B0604030504040204" pitchFamily="34" charset="0"/>
                <a:cs typeface="Tahoma" panose="020B0604030504040204" pitchFamily="34" charset="0"/>
                <a:sym typeface="Montserrat"/>
              </a:rPr>
              <a:t>Thank you!</a:t>
            </a:r>
            <a:endParaRPr sz="5000" dirty="0">
              <a:solidFill>
                <a:srgbClr val="FFFFFF"/>
              </a:solidFill>
              <a:latin typeface="Tahoma" panose="020B0604030504040204" pitchFamily="34" charset="0"/>
              <a:ea typeface="Tahoma" panose="020B0604030504040204" pitchFamily="34" charset="0"/>
              <a:cs typeface="Tahoma" panose="020B0604030504040204" pitchFamily="34" charset="0"/>
              <a:sym typeface="Montserrat"/>
            </a:endParaRPr>
          </a:p>
          <a:p>
            <a:pPr marL="0" lvl="0" indent="0">
              <a:lnSpc>
                <a:spcPct val="100000"/>
              </a:lnSpc>
              <a:buNone/>
            </a:pPr>
            <a:r>
              <a:rPr lang="en-US" sz="2000" i="1" dirty="0" smtClean="0">
                <a:latin typeface="Tahoma" panose="020B0604030504040204" pitchFamily="34" charset="0"/>
                <a:ea typeface="Playfair Display"/>
                <a:cs typeface="Playfair Display"/>
                <a:sym typeface="Playfair Display"/>
              </a:rPr>
              <a:t>  </a:t>
            </a:r>
            <a:r>
              <a:rPr lang="en-US" sz="2000" i="1" dirty="0" smtClean="0">
                <a:solidFill>
                  <a:schemeClr val="bg1"/>
                </a:solidFill>
                <a:latin typeface="Tahoma" panose="020B0604030504040204" pitchFamily="34" charset="0"/>
                <a:ea typeface="Playfair Display"/>
                <a:cs typeface="Playfair Display"/>
                <a:sym typeface="Playfair Display"/>
              </a:rPr>
              <a:t>Any </a:t>
            </a:r>
            <a:r>
              <a:rPr lang="en-US" sz="2000" i="1" dirty="0">
                <a:solidFill>
                  <a:schemeClr val="bg1"/>
                </a:solidFill>
                <a:latin typeface="Tahoma" panose="020B0604030504040204" pitchFamily="34" charset="0"/>
                <a:ea typeface="Playfair Display"/>
                <a:cs typeface="Playfair Display"/>
                <a:sym typeface="Playfair Display"/>
              </a:rPr>
              <a:t>questions?</a:t>
            </a:r>
            <a:endParaRPr lang="en-US"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27000" indent="0" fontAlgn="base">
              <a:lnSpc>
                <a:spcPct val="100000"/>
              </a:lnSpc>
              <a:spcAft>
                <a:spcPct val="0"/>
              </a:spcAft>
              <a:buNone/>
              <a:defRPr/>
            </a:pPr>
            <a:r>
              <a:rPr lang="en-US" sz="1800" b="1" dirty="0">
                <a:ln w="18415" cmpd="sng">
                  <a:noFill/>
                  <a:prstDash val="solid"/>
                </a:ln>
                <a:solidFill>
                  <a:srgbClr val="FFC000"/>
                </a:solidFill>
                <a:latin typeface="Tahoma" panose="020B0604030504040204" pitchFamily="34" charset="0"/>
                <a:ea typeface="Segoe UI" panose="020B0502040204020203" pitchFamily="34" charset="0"/>
                <a:cs typeface="Segoe UI" panose="020B0502040204020203" pitchFamily="34" charset="0"/>
              </a:rPr>
              <a:t>Lisa Firestone, Ph.D.</a:t>
            </a:r>
          </a:p>
          <a:p>
            <a:pPr marL="127000" indent="0" fontAlgn="base">
              <a:lnSpc>
                <a:spcPct val="100000"/>
              </a:lnSpc>
              <a:spcAft>
                <a:spcPct val="0"/>
              </a:spcAft>
              <a:buNone/>
              <a:defRPr/>
            </a:pPr>
            <a:r>
              <a:rPr lang="en-US" sz="1400" dirty="0">
                <a:ln w="18415" cmpd="sng">
                  <a:noFill/>
                  <a:prstDash val="solid"/>
                </a:ln>
                <a:solidFill>
                  <a:schemeClr val="bg1"/>
                </a:solidFill>
                <a:latin typeface="Tahoma" panose="020B0604030504040204" pitchFamily="34" charset="0"/>
                <a:ea typeface="Segoe UI" panose="020B0502040204020203" pitchFamily="34" charset="0"/>
                <a:cs typeface="Segoe UI" panose="020B0502040204020203" pitchFamily="34" charset="0"/>
              </a:rPr>
              <a:t>lfirestone@glendon.org</a:t>
            </a:r>
          </a:p>
        </p:txBody>
      </p:sp>
      <p:sp>
        <p:nvSpPr>
          <p:cNvPr id="7" name="Rectangle 6"/>
          <p:cNvSpPr/>
          <p:nvPr/>
        </p:nvSpPr>
        <p:spPr>
          <a:xfrm>
            <a:off x="5715001" y="1276350"/>
            <a:ext cx="1752600" cy="931024"/>
          </a:xfrm>
          <a:prstGeom prst="rect">
            <a:avLst/>
          </a:prstGeom>
        </p:spPr>
        <p:txBody>
          <a:bodyPr wrap="square">
            <a:spAutoFit/>
          </a:bodyPr>
          <a:lstStyle/>
          <a:p>
            <a:pPr fontAlgn="base">
              <a:spcBef>
                <a:spcPct val="50000"/>
              </a:spcBef>
              <a:spcAft>
                <a:spcPct val="0"/>
              </a:spcAft>
              <a:defRPr/>
            </a:pPr>
            <a:r>
              <a:rPr lang="en-US" sz="2000" b="1" dirty="0">
                <a:solidFill>
                  <a:srgbClr val="FFC000"/>
                </a:solidFill>
                <a:latin typeface="Tahoma" panose="020B0604030504040204" pitchFamily="34" charset="0"/>
                <a:ea typeface="Segoe UI" panose="020B0502040204020203" pitchFamily="34" charset="0"/>
                <a:cs typeface="Segoe UI" panose="020B0502040204020203" pitchFamily="34" charset="0"/>
              </a:rPr>
              <a:t>Contact:</a:t>
            </a:r>
          </a:p>
          <a:p>
            <a:pPr fontAlgn="base">
              <a:spcBef>
                <a:spcPct val="50000"/>
              </a:spcBef>
              <a:spcAft>
                <a:spcPct val="0"/>
              </a:spcAft>
              <a:defRPr/>
            </a:pPr>
            <a:r>
              <a:rPr lang="en-US" sz="1100" b="1" dirty="0">
                <a:solidFill>
                  <a:schemeClr val="bg1"/>
                </a:solidFill>
                <a:latin typeface="Tahoma" panose="020B0604030504040204" pitchFamily="34" charset="0"/>
                <a:ea typeface="Segoe UI" panose="020B0502040204020203" pitchFamily="34" charset="0"/>
                <a:cs typeface="Segoe UI" panose="020B0502040204020203" pitchFamily="34" charset="0"/>
              </a:rPr>
              <a:t>Glendon@Glendon.org</a:t>
            </a:r>
          </a:p>
          <a:p>
            <a:pPr fontAlgn="base">
              <a:spcBef>
                <a:spcPct val="50000"/>
              </a:spcBef>
              <a:spcAft>
                <a:spcPct val="0"/>
              </a:spcAft>
              <a:defRPr/>
            </a:pPr>
            <a:r>
              <a:rPr lang="en-US" sz="1200" b="1" dirty="0" smtClean="0">
                <a:solidFill>
                  <a:schemeClr val="bg1"/>
                </a:solidFill>
                <a:latin typeface="Tahoma" panose="020B0604030504040204" pitchFamily="34" charset="0"/>
                <a:ea typeface="Segoe UI" panose="020B0502040204020203" pitchFamily="34" charset="0"/>
                <a:cs typeface="Segoe UI" panose="020B0502040204020203" pitchFamily="34" charset="0"/>
              </a:rPr>
              <a:t>800-663-5281</a:t>
            </a:r>
            <a:endParaRPr lang="en-US" sz="1200" b="1" dirty="0">
              <a:solidFill>
                <a:schemeClr val="bg1"/>
              </a:solidFill>
              <a:latin typeface="Tahoma" panose="020B0604030504040204" pitchFamily="34" charset="0"/>
              <a:ea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04800" y="1428750"/>
            <a:ext cx="8839200" cy="2846933"/>
          </a:xfrm>
          <a:prstGeom prst="rect">
            <a:avLst/>
          </a:prstGeom>
          <a:noFill/>
        </p:spPr>
        <p:txBody>
          <a:bodyPr wrap="square" rtlCol="0">
            <a:spAutoFit/>
          </a:bodyPr>
          <a:lstStyle/>
          <a:p>
            <a:pPr>
              <a:buClr>
                <a:srgbClr val="FFC000"/>
              </a:buClr>
            </a:pPr>
            <a:r>
              <a:rPr lang="en-US" sz="2000" b="1" dirty="0" smtClean="0">
                <a:solidFill>
                  <a:schemeClr val="tx1"/>
                </a:solidFill>
                <a:latin typeface="Tahoma" panose="020B0604030504040204" pitchFamily="34" charset="0"/>
                <a:cs typeface="Tahoma" panose="020B0604030504040204" pitchFamily="34" charset="0"/>
              </a:rPr>
              <a:t>Romantic Love</a:t>
            </a:r>
            <a:endParaRPr lang="en-US" sz="2000" dirty="0" smtClean="0">
              <a:solidFill>
                <a:schemeClr val="tx1"/>
              </a:solidFill>
              <a:latin typeface="Tahoma" panose="020B0604030504040204" pitchFamily="34" charset="0"/>
              <a:cs typeface="Tahoma" panose="020B0604030504040204" pitchFamily="34" charset="0"/>
            </a:endParaRPr>
          </a:p>
          <a:p>
            <a:pPr marL="342900" indent="-342900">
              <a:buClr>
                <a:srgbClr val="FFC000"/>
              </a:buClr>
              <a:buFont typeface="Arial" panose="020B0604020202020204" pitchFamily="34" charset="0"/>
              <a:buChar char="•"/>
            </a:pPr>
            <a:r>
              <a:rPr lang="en-US" sz="1600" dirty="0">
                <a:solidFill>
                  <a:schemeClr val="tx1"/>
                </a:solidFill>
                <a:latin typeface="Tahoma" panose="020B0604030504040204" pitchFamily="34" charset="0"/>
                <a:cs typeface="Tahoma" panose="020B0604030504040204" pitchFamily="34" charset="0"/>
              </a:rPr>
              <a:t>C</a:t>
            </a:r>
            <a:r>
              <a:rPr lang="en-US" sz="1600" dirty="0" smtClean="0">
                <a:solidFill>
                  <a:schemeClr val="tx1"/>
                </a:solidFill>
                <a:latin typeface="Tahoma" panose="020B0604030504040204" pitchFamily="34" charset="0"/>
                <a:cs typeface="Tahoma" panose="020B0604030504040204" pitchFamily="34" charset="0"/>
              </a:rPr>
              <a:t>haracterized </a:t>
            </a:r>
            <a:r>
              <a:rPr lang="en-US" sz="1600" dirty="0">
                <a:solidFill>
                  <a:schemeClr val="tx1"/>
                </a:solidFill>
                <a:latin typeface="Tahoma" panose="020B0604030504040204" pitchFamily="34" charset="0"/>
                <a:cs typeface="Tahoma" panose="020B0604030504040204" pitchFamily="34" charset="0"/>
              </a:rPr>
              <a:t>by </a:t>
            </a:r>
            <a:r>
              <a:rPr lang="en-US" sz="1600" dirty="0" smtClean="0">
                <a:solidFill>
                  <a:schemeClr val="tx1"/>
                </a:solidFill>
                <a:latin typeface="Tahoma" panose="020B0604030504040204" pitchFamily="34" charset="0"/>
                <a:cs typeface="Tahoma" panose="020B0604030504040204" pitchFamily="34" charset="0"/>
              </a:rPr>
              <a:t>intensity</a:t>
            </a:r>
            <a:r>
              <a:rPr lang="en-US" sz="1600" dirty="0">
                <a:solidFill>
                  <a:schemeClr val="tx1"/>
                </a:solidFill>
                <a:latin typeface="Tahoma" panose="020B0604030504040204" pitchFamily="34" charset="0"/>
                <a:cs typeface="Tahoma" panose="020B0604030504040204" pitchFamily="34" charset="0"/>
              </a:rPr>
              <a:t>, </a:t>
            </a:r>
            <a:r>
              <a:rPr lang="en-US" sz="1600" dirty="0" smtClean="0">
                <a:solidFill>
                  <a:schemeClr val="tx1"/>
                </a:solidFill>
                <a:latin typeface="Tahoma" panose="020B0604030504040204" pitchFamily="34" charset="0"/>
                <a:cs typeface="Tahoma" panose="020B0604030504040204" pitchFamily="34" charset="0"/>
              </a:rPr>
              <a:t>engagement and </a:t>
            </a:r>
            <a:r>
              <a:rPr lang="en-US" sz="1600" dirty="0">
                <a:solidFill>
                  <a:schemeClr val="tx1"/>
                </a:solidFill>
                <a:latin typeface="Tahoma" panose="020B0604030504040204" pitchFamily="34" charset="0"/>
                <a:cs typeface="Tahoma" panose="020B0604030504040204" pitchFamily="34" charset="0"/>
              </a:rPr>
              <a:t>sexual </a:t>
            </a:r>
            <a:r>
              <a:rPr lang="en-US" sz="1600" dirty="0" smtClean="0">
                <a:solidFill>
                  <a:schemeClr val="tx1"/>
                </a:solidFill>
                <a:latin typeface="Tahoma" panose="020B0604030504040204" pitchFamily="34" charset="0"/>
                <a:cs typeface="Tahoma" panose="020B0604030504040204" pitchFamily="34" charset="0"/>
              </a:rPr>
              <a:t>interest</a:t>
            </a:r>
          </a:p>
          <a:p>
            <a:pPr marL="342900" indent="-342900">
              <a:buClr>
                <a:srgbClr val="FFC000"/>
              </a:buClr>
              <a:buFont typeface="Arial" panose="020B0604020202020204" pitchFamily="34" charset="0"/>
              <a:buChar char="•"/>
            </a:pPr>
            <a:r>
              <a:rPr lang="en-US" sz="1600" dirty="0">
                <a:solidFill>
                  <a:schemeClr val="tx1"/>
                </a:solidFill>
                <a:latin typeface="Tahoma" panose="020B0604030504040204" pitchFamily="34" charset="0"/>
                <a:cs typeface="Tahoma" panose="020B0604030504040204" pitchFamily="34" charset="0"/>
              </a:rPr>
              <a:t>A</a:t>
            </a:r>
            <a:r>
              <a:rPr lang="en-US" sz="1600" dirty="0" smtClean="0">
                <a:solidFill>
                  <a:schemeClr val="tx1"/>
                </a:solidFill>
                <a:latin typeface="Tahoma" panose="020B0604030504040204" pitchFamily="34" charset="0"/>
                <a:cs typeface="Tahoma" panose="020B0604030504040204" pitchFamily="34" charset="0"/>
              </a:rPr>
              <a:t>ssociated </a:t>
            </a:r>
            <a:r>
              <a:rPr lang="en-US" sz="1600" dirty="0">
                <a:solidFill>
                  <a:schemeClr val="tx1"/>
                </a:solidFill>
                <a:latin typeface="Tahoma" panose="020B0604030504040204" pitchFamily="34" charset="0"/>
                <a:cs typeface="Tahoma" panose="020B0604030504040204" pitchFamily="34" charset="0"/>
              </a:rPr>
              <a:t>with </a:t>
            </a:r>
            <a:r>
              <a:rPr lang="en-US" sz="1600" dirty="0" smtClean="0">
                <a:solidFill>
                  <a:schemeClr val="tx1"/>
                </a:solidFill>
                <a:latin typeface="Tahoma" panose="020B0604030504040204" pitchFamily="34" charset="0"/>
                <a:cs typeface="Tahoma" panose="020B0604030504040204" pitchFamily="34" charset="0"/>
              </a:rPr>
              <a:t>marital satisfaction, well-being</a:t>
            </a:r>
            <a:r>
              <a:rPr lang="en-US" sz="1600" dirty="0">
                <a:solidFill>
                  <a:schemeClr val="tx1"/>
                </a:solidFill>
                <a:latin typeface="Tahoma" panose="020B0604030504040204" pitchFamily="34" charset="0"/>
                <a:cs typeface="Tahoma" panose="020B0604030504040204" pitchFamily="34" charset="0"/>
              </a:rPr>
              <a:t>, high </a:t>
            </a:r>
            <a:r>
              <a:rPr lang="en-US" sz="1600" dirty="0" smtClean="0">
                <a:solidFill>
                  <a:schemeClr val="tx1"/>
                </a:solidFill>
                <a:latin typeface="Tahoma" panose="020B0604030504040204" pitchFamily="34" charset="0"/>
                <a:cs typeface="Tahoma" panose="020B0604030504040204" pitchFamily="34" charset="0"/>
              </a:rPr>
              <a:t>self-esteem, relationship longevity</a:t>
            </a:r>
            <a:endParaRPr lang="en-US" sz="1600" dirty="0">
              <a:solidFill>
                <a:schemeClr val="tx1"/>
              </a:solidFill>
              <a:latin typeface="Tahoma" panose="020B0604030504040204" pitchFamily="34" charset="0"/>
              <a:cs typeface="Tahoma" panose="020B0604030504040204" pitchFamily="34" charset="0"/>
            </a:endParaRPr>
          </a:p>
          <a:p>
            <a:pPr marL="285750" indent="-285750">
              <a:buClr>
                <a:srgbClr val="FFC000"/>
              </a:buClr>
              <a:buFont typeface="Arial" pitchFamily="34" charset="0"/>
              <a:buChar char="•"/>
            </a:pPr>
            <a:endParaRPr lang="en-US" sz="1800" dirty="0" smtClean="0">
              <a:solidFill>
                <a:schemeClr val="tx1"/>
              </a:solidFill>
              <a:latin typeface="Tahoma" panose="020B0604030504040204" pitchFamily="34" charset="0"/>
              <a:cs typeface="Tahoma" panose="020B0604030504040204" pitchFamily="34" charset="0"/>
            </a:endParaRPr>
          </a:p>
          <a:p>
            <a:pPr>
              <a:buClr>
                <a:srgbClr val="FFC000"/>
              </a:buClr>
            </a:pPr>
            <a:r>
              <a:rPr lang="en-US" sz="2000" b="1" dirty="0" smtClean="0">
                <a:solidFill>
                  <a:schemeClr val="tx1"/>
                </a:solidFill>
                <a:latin typeface="Tahoma" panose="020B0604030504040204" pitchFamily="34" charset="0"/>
                <a:cs typeface="Tahoma" panose="020B0604030504040204" pitchFamily="34" charset="0"/>
              </a:rPr>
              <a:t>Passionate/Obsessive Love</a:t>
            </a:r>
          </a:p>
          <a:p>
            <a:pPr marL="342900" indent="-342900">
              <a:buClr>
                <a:srgbClr val="FFC000"/>
              </a:buClr>
              <a:buFont typeface="Arial" panose="020B0604020202020204" pitchFamily="34" charset="0"/>
              <a:buChar char="•"/>
            </a:pPr>
            <a:r>
              <a:rPr lang="en-US" sz="1600" dirty="0">
                <a:solidFill>
                  <a:schemeClr val="tx1"/>
                </a:solidFill>
                <a:latin typeface="Tahoma" panose="020B0604030504040204" pitchFamily="34" charset="0"/>
                <a:cs typeface="Tahoma" panose="020B0604030504040204" pitchFamily="34" charset="0"/>
              </a:rPr>
              <a:t>S</a:t>
            </a:r>
            <a:r>
              <a:rPr lang="en-US" sz="1600" dirty="0" smtClean="0">
                <a:solidFill>
                  <a:schemeClr val="tx1"/>
                </a:solidFill>
                <a:latin typeface="Tahoma" panose="020B0604030504040204" pitchFamily="34" charset="0"/>
                <a:cs typeface="Tahoma" panose="020B0604030504040204" pitchFamily="34" charset="0"/>
              </a:rPr>
              <a:t>ame features as romantic love but also includes feelings </a:t>
            </a:r>
            <a:r>
              <a:rPr lang="en-US" sz="1600" dirty="0">
                <a:solidFill>
                  <a:schemeClr val="tx1"/>
                </a:solidFill>
                <a:latin typeface="Tahoma" panose="020B0604030504040204" pitchFamily="34" charset="0"/>
                <a:cs typeface="Tahoma" panose="020B0604030504040204" pitchFamily="34" charset="0"/>
              </a:rPr>
              <a:t>of uncertainty and </a:t>
            </a:r>
            <a:r>
              <a:rPr lang="en-US" sz="1600" dirty="0" smtClean="0">
                <a:solidFill>
                  <a:schemeClr val="tx1"/>
                </a:solidFill>
                <a:latin typeface="Tahoma" panose="020B0604030504040204" pitchFamily="34" charset="0"/>
                <a:cs typeface="Tahoma" panose="020B0604030504040204" pitchFamily="34" charset="0"/>
              </a:rPr>
              <a:t>anxiety</a:t>
            </a:r>
          </a:p>
          <a:p>
            <a:pPr marL="342900" indent="-342900">
              <a:buClr>
                <a:srgbClr val="FFC000"/>
              </a:buClr>
              <a:buFont typeface="Arial" panose="020B0604020202020204" pitchFamily="34" charset="0"/>
              <a:buChar char="•"/>
            </a:pPr>
            <a:r>
              <a:rPr lang="en-US" sz="1600" dirty="0" smtClean="0">
                <a:solidFill>
                  <a:schemeClr val="tx1"/>
                </a:solidFill>
                <a:latin typeface="Tahoma" panose="020B0604030504040204" pitchFamily="34" charset="0"/>
                <a:cs typeface="Tahoma" panose="020B0604030504040204" pitchFamily="34" charset="0"/>
              </a:rPr>
              <a:t>Works </a:t>
            </a:r>
            <a:r>
              <a:rPr lang="en-US" sz="1600" dirty="0">
                <a:solidFill>
                  <a:schemeClr val="tx1"/>
                </a:solidFill>
                <a:latin typeface="Tahoma" panose="020B0604030504040204" pitchFamily="34" charset="0"/>
                <a:cs typeface="Tahoma" panose="020B0604030504040204" pitchFamily="34" charset="0"/>
              </a:rPr>
              <a:t>well in short-term </a:t>
            </a:r>
            <a:r>
              <a:rPr lang="en-US" sz="1600" dirty="0" smtClean="0">
                <a:solidFill>
                  <a:schemeClr val="tx1"/>
                </a:solidFill>
                <a:latin typeface="Tahoma" panose="020B0604030504040204" pitchFamily="34" charset="0"/>
                <a:cs typeface="Tahoma" panose="020B0604030504040204" pitchFamily="34" charset="0"/>
              </a:rPr>
              <a:t>relationships but hurts </a:t>
            </a:r>
            <a:r>
              <a:rPr lang="en-US" sz="1600" dirty="0">
                <a:solidFill>
                  <a:schemeClr val="tx1"/>
                </a:solidFill>
                <a:latin typeface="Tahoma" panose="020B0604030504040204" pitchFamily="34" charset="0"/>
                <a:cs typeface="Tahoma" panose="020B0604030504040204" pitchFamily="34" charset="0"/>
              </a:rPr>
              <a:t>long-term </a:t>
            </a:r>
            <a:r>
              <a:rPr lang="en-US" sz="1600" dirty="0" smtClean="0">
                <a:solidFill>
                  <a:schemeClr val="tx1"/>
                </a:solidFill>
                <a:latin typeface="Tahoma" panose="020B0604030504040204" pitchFamily="34" charset="0"/>
                <a:cs typeface="Tahoma" panose="020B0604030504040204" pitchFamily="34" charset="0"/>
              </a:rPr>
              <a:t>relationships</a:t>
            </a:r>
            <a:endParaRPr lang="en-US" sz="1600" dirty="0">
              <a:solidFill>
                <a:schemeClr val="tx1"/>
              </a:solidFill>
              <a:latin typeface="Tahoma" panose="020B0604030504040204" pitchFamily="34" charset="0"/>
              <a:cs typeface="Tahoma" panose="020B0604030504040204" pitchFamily="34" charset="0"/>
            </a:endParaRPr>
          </a:p>
          <a:p>
            <a:pPr marL="285750" indent="-285750">
              <a:buClr>
                <a:srgbClr val="FFC000"/>
              </a:buClr>
              <a:buFont typeface="Arial" pitchFamily="34" charset="0"/>
              <a:buChar char="•"/>
            </a:pPr>
            <a:endParaRPr lang="en-US" sz="1800" dirty="0">
              <a:solidFill>
                <a:schemeClr val="tx1"/>
              </a:solidFill>
              <a:latin typeface="Tahoma" panose="020B0604030504040204" pitchFamily="34" charset="0"/>
              <a:cs typeface="Tahoma" panose="020B0604030504040204" pitchFamily="34" charset="0"/>
            </a:endParaRPr>
          </a:p>
          <a:p>
            <a:pPr>
              <a:buClr>
                <a:srgbClr val="FFC000"/>
              </a:buClr>
            </a:pPr>
            <a:r>
              <a:rPr lang="en-US" sz="2000" b="1" dirty="0" smtClean="0">
                <a:solidFill>
                  <a:schemeClr val="tx1"/>
                </a:solidFill>
                <a:latin typeface="Tahoma" panose="020B0604030504040204" pitchFamily="34" charset="0"/>
                <a:cs typeface="Tahoma" panose="020B0604030504040204" pitchFamily="34" charset="0"/>
              </a:rPr>
              <a:t>Companion-like Love</a:t>
            </a:r>
          </a:p>
          <a:p>
            <a:pPr marL="285750" indent="-285750">
              <a:buClr>
                <a:srgbClr val="FFC000"/>
              </a:buClr>
              <a:buFont typeface="Arial" panose="020B0604020202020204" pitchFamily="34" charset="0"/>
              <a:buChar char="•"/>
            </a:pPr>
            <a:r>
              <a:rPr lang="en-US" sz="1600" dirty="0">
                <a:solidFill>
                  <a:schemeClr val="tx1"/>
                </a:solidFill>
                <a:latin typeface="Tahoma" panose="020B0604030504040204" pitchFamily="34" charset="0"/>
                <a:cs typeface="Tahoma" panose="020B0604030504040204" pitchFamily="34" charset="0"/>
              </a:rPr>
              <a:t>O</a:t>
            </a:r>
            <a:r>
              <a:rPr lang="en-US" sz="1600" dirty="0" smtClean="0">
                <a:solidFill>
                  <a:schemeClr val="tx1"/>
                </a:solidFill>
                <a:latin typeface="Tahoma" panose="020B0604030504040204" pitchFamily="34" charset="0"/>
                <a:cs typeface="Tahoma" panose="020B0604030504040204" pitchFamily="34" charset="0"/>
              </a:rPr>
              <a:t>nly moderate satisfaction in both short-term and long-term relationships</a:t>
            </a:r>
          </a:p>
        </p:txBody>
      </p:sp>
      <p:sp>
        <p:nvSpPr>
          <p:cNvPr id="14" name="TextBox 13"/>
          <p:cNvSpPr txBox="1"/>
          <p:nvPr/>
        </p:nvSpPr>
        <p:spPr>
          <a:xfrm>
            <a:off x="1" y="209550"/>
            <a:ext cx="9144000" cy="1123384"/>
          </a:xfrm>
          <a:prstGeom prst="rect">
            <a:avLst/>
          </a:prstGeom>
          <a:noFill/>
        </p:spPr>
        <p:txBody>
          <a:bodyPr wrap="square" rtlCol="0">
            <a:spAutoFit/>
          </a:bodyPr>
          <a:lstStyle/>
          <a:p>
            <a:pPr algn="ctr"/>
            <a:r>
              <a:rPr lang="en-US" sz="4000" dirty="0" smtClean="0">
                <a:solidFill>
                  <a:schemeClr val="tx1"/>
                </a:solidFill>
                <a:latin typeface="Tahoma" panose="020B0604030504040204" pitchFamily="34" charset="0"/>
                <a:cs typeface="Tahoma" panose="020B0604030504040204" pitchFamily="34" charset="0"/>
              </a:rPr>
              <a:t>Romantic Love</a:t>
            </a:r>
          </a:p>
          <a:p>
            <a:pPr algn="ctr"/>
            <a:r>
              <a:rPr lang="en-US" sz="2700" dirty="0">
                <a:solidFill>
                  <a:srgbClr val="FFC000"/>
                </a:solidFill>
                <a:latin typeface="Tahoma" panose="020B0604030504040204" pitchFamily="34" charset="0"/>
                <a:cs typeface="Tahoma" panose="020B0604030504040204" pitchFamily="34" charset="0"/>
              </a:rPr>
              <a:t>v</a:t>
            </a:r>
            <a:r>
              <a:rPr lang="en-US" sz="2700" dirty="0" smtClean="0">
                <a:solidFill>
                  <a:srgbClr val="FFC000"/>
                </a:solidFill>
                <a:latin typeface="Tahoma" panose="020B0604030504040204" pitchFamily="34" charset="0"/>
                <a:cs typeface="Tahoma" panose="020B0604030504040204" pitchFamily="34" charset="0"/>
              </a:rPr>
              <a:t>s. Passionate or Companion-like Love</a:t>
            </a:r>
            <a:endParaRPr lang="en-US" sz="2700" dirty="0">
              <a:solidFill>
                <a:srgbClr val="FFC000"/>
              </a:solidFill>
              <a:latin typeface="Tahoma" panose="020B0604030504040204" pitchFamily="34" charset="0"/>
              <a:cs typeface="Tahoma" panose="020B0604030504040204" pitchFamily="34" charset="0"/>
            </a:endParaRPr>
          </a:p>
        </p:txBody>
      </p:sp>
      <p:sp>
        <p:nvSpPr>
          <p:cNvPr id="8" name="Rectangle 7"/>
          <p:cNvSpPr/>
          <p:nvPr/>
        </p:nvSpPr>
        <p:spPr>
          <a:xfrm>
            <a:off x="0" y="4857750"/>
            <a:ext cx="9144000" cy="261610"/>
          </a:xfrm>
          <a:prstGeom prst="rect">
            <a:avLst/>
          </a:prstGeom>
        </p:spPr>
        <p:txBody>
          <a:bodyPr wrap="square">
            <a:spAutoFit/>
          </a:bodyPr>
          <a:lstStyle/>
          <a:p>
            <a:pPr algn="ctr"/>
            <a:r>
              <a:rPr lang="en-US" sz="1100" dirty="0">
                <a:latin typeface="Tahoma" panose="020B0604030504040204" pitchFamily="34" charset="0"/>
              </a:rPr>
              <a:t>Source: http://carolinaneuroscience.web.unc.edu/files/2013/01/Acevedo-et-alLong-term-romantic-love.pdf</a:t>
            </a:r>
          </a:p>
        </p:txBody>
      </p:sp>
    </p:spTree>
    <p:extLst>
      <p:ext uri="{BB962C8B-B14F-4D97-AF65-F5344CB8AC3E}">
        <p14:creationId xmlns:p14="http://schemas.microsoft.com/office/powerpoint/2010/main" val="125746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xEl>
                                              <p:pRg st="4" end="4"/>
                                            </p:txEl>
                                          </p:spTgt>
                                        </p:tgtEl>
                                        <p:attrNameLst>
                                          <p:attrName>style.visibility</p:attrName>
                                        </p:attrNameLst>
                                      </p:cBhvr>
                                      <p:to>
                                        <p:strVal val="visible"/>
                                      </p:to>
                                    </p:set>
                                    <p:animEffect transition="in" filter="fade">
                                      <p:cBhvr>
                                        <p:cTn id="18" dur="500"/>
                                        <p:tgtEl>
                                          <p:spTgt spid="1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animEffect transition="in" filter="fade">
                                      <p:cBhvr>
                                        <p:cTn id="21" dur="500"/>
                                        <p:tgtEl>
                                          <p:spTgt spid="1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xEl>
                                              <p:pRg st="6" end="6"/>
                                            </p:txEl>
                                          </p:spTgt>
                                        </p:tgtEl>
                                        <p:attrNameLst>
                                          <p:attrName>style.visibility</p:attrName>
                                        </p:attrNameLst>
                                      </p:cBhvr>
                                      <p:to>
                                        <p:strVal val="visible"/>
                                      </p:to>
                                    </p:set>
                                    <p:animEffect transition="in" filter="fade">
                                      <p:cBhvr>
                                        <p:cTn id="24" dur="500"/>
                                        <p:tgtEl>
                                          <p:spTgt spid="1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xEl>
                                              <p:pRg st="8" end="8"/>
                                            </p:txEl>
                                          </p:spTgt>
                                        </p:tgtEl>
                                        <p:attrNameLst>
                                          <p:attrName>style.visibility</p:attrName>
                                        </p:attrNameLst>
                                      </p:cBhvr>
                                      <p:to>
                                        <p:strVal val="visible"/>
                                      </p:to>
                                    </p:set>
                                    <p:animEffect transition="in" filter="fade">
                                      <p:cBhvr>
                                        <p:cTn id="29" dur="500"/>
                                        <p:tgtEl>
                                          <p:spTgt spid="1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xEl>
                                              <p:pRg st="9" end="9"/>
                                            </p:txEl>
                                          </p:spTgt>
                                        </p:tgtEl>
                                        <p:attrNameLst>
                                          <p:attrName>style.visibility</p:attrName>
                                        </p:attrNameLst>
                                      </p:cBhvr>
                                      <p:to>
                                        <p:strVal val="visible"/>
                                      </p:to>
                                    </p:set>
                                    <p:animEffect transition="in" filter="fade">
                                      <p:cBhvr>
                                        <p:cTn id="32" dur="500"/>
                                        <p:tgtEl>
                                          <p:spTgt spid="1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xEl>
                                              <p:pRg st="0" end="0"/>
                                            </p:txEl>
                                          </p:spTgt>
                                        </p:tgtEl>
                                      </p:cBhvr>
                                    </p:animEffect>
                                    <p:set>
                                      <p:cBhvr>
                                        <p:cTn id="37" dur="1" fill="hold">
                                          <p:stCondLst>
                                            <p:cond delay="499"/>
                                          </p:stCondLst>
                                        </p:cTn>
                                        <p:tgtEl>
                                          <p:spTgt spid="13">
                                            <p:txEl>
                                              <p:pRg st="0" end="0"/>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3">
                                            <p:txEl>
                                              <p:pRg st="1" end="1"/>
                                            </p:txEl>
                                          </p:spTgt>
                                        </p:tgtEl>
                                      </p:cBhvr>
                                    </p:animEffect>
                                    <p:set>
                                      <p:cBhvr>
                                        <p:cTn id="40" dur="1" fill="hold">
                                          <p:stCondLst>
                                            <p:cond delay="499"/>
                                          </p:stCondLst>
                                        </p:cTn>
                                        <p:tgtEl>
                                          <p:spTgt spid="13">
                                            <p:txEl>
                                              <p:pRg st="1" end="1"/>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13">
                                            <p:txEl>
                                              <p:pRg st="2" end="2"/>
                                            </p:txEl>
                                          </p:spTgt>
                                        </p:tgtEl>
                                      </p:cBhvr>
                                    </p:animEffect>
                                    <p:set>
                                      <p:cBhvr>
                                        <p:cTn id="43" dur="1" fill="hold">
                                          <p:stCondLst>
                                            <p:cond delay="499"/>
                                          </p:stCondLst>
                                        </p:cTn>
                                        <p:tgtEl>
                                          <p:spTgt spid="13">
                                            <p:txEl>
                                              <p:pRg st="2" end="2"/>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3">
                                            <p:txEl>
                                              <p:pRg st="4" end="4"/>
                                            </p:txEl>
                                          </p:spTgt>
                                        </p:tgtEl>
                                      </p:cBhvr>
                                    </p:animEffect>
                                    <p:set>
                                      <p:cBhvr>
                                        <p:cTn id="46" dur="1" fill="hold">
                                          <p:stCondLst>
                                            <p:cond delay="499"/>
                                          </p:stCondLst>
                                        </p:cTn>
                                        <p:tgtEl>
                                          <p:spTgt spid="13">
                                            <p:txEl>
                                              <p:pRg st="4" end="4"/>
                                            </p:txEl>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3">
                                            <p:txEl>
                                              <p:pRg st="5" end="5"/>
                                            </p:txEl>
                                          </p:spTgt>
                                        </p:tgtEl>
                                      </p:cBhvr>
                                    </p:animEffect>
                                    <p:set>
                                      <p:cBhvr>
                                        <p:cTn id="49" dur="1" fill="hold">
                                          <p:stCondLst>
                                            <p:cond delay="499"/>
                                          </p:stCondLst>
                                        </p:cTn>
                                        <p:tgtEl>
                                          <p:spTgt spid="13">
                                            <p:txEl>
                                              <p:pRg st="5" end="5"/>
                                            </p:txEl>
                                          </p:spTgt>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3">
                                            <p:txEl>
                                              <p:pRg st="6" end="6"/>
                                            </p:txEl>
                                          </p:spTgt>
                                        </p:tgtEl>
                                      </p:cBhvr>
                                    </p:animEffect>
                                    <p:set>
                                      <p:cBhvr>
                                        <p:cTn id="52" dur="1" fill="hold">
                                          <p:stCondLst>
                                            <p:cond delay="499"/>
                                          </p:stCondLst>
                                        </p:cTn>
                                        <p:tgtEl>
                                          <p:spTgt spid="13">
                                            <p:txEl>
                                              <p:pRg st="6" end="6"/>
                                            </p:txEl>
                                          </p:spTgt>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3">
                                            <p:txEl>
                                              <p:pRg st="8" end="8"/>
                                            </p:txEl>
                                          </p:spTgt>
                                        </p:tgtEl>
                                      </p:cBhvr>
                                    </p:animEffect>
                                    <p:set>
                                      <p:cBhvr>
                                        <p:cTn id="55" dur="1" fill="hold">
                                          <p:stCondLst>
                                            <p:cond delay="499"/>
                                          </p:stCondLst>
                                        </p:cTn>
                                        <p:tgtEl>
                                          <p:spTgt spid="13">
                                            <p:txEl>
                                              <p:pRg st="8" end="8"/>
                                            </p:txEl>
                                          </p:spTgt>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3">
                                            <p:txEl>
                                              <p:pRg st="9" end="9"/>
                                            </p:txEl>
                                          </p:spTgt>
                                        </p:tgtEl>
                                      </p:cBhvr>
                                    </p:animEffect>
                                    <p:set>
                                      <p:cBhvr>
                                        <p:cTn id="58" dur="1" fill="hold">
                                          <p:stCondLst>
                                            <p:cond delay="499"/>
                                          </p:stCondLst>
                                        </p:cTn>
                                        <p:tgtEl>
                                          <p:spTgt spid="13">
                                            <p:txEl>
                                              <p:pRg st="9" end="9"/>
                                            </p:txEl>
                                          </p:spTgt>
                                        </p:tgtEl>
                                        <p:attrNameLst>
                                          <p:attrName>style.visibility</p:attrName>
                                        </p:attrNameLst>
                                      </p:cBhvr>
                                      <p:to>
                                        <p:strVal val="hidden"/>
                                      </p:to>
                                    </p:set>
                                  </p:childTnLst>
                                </p:cTn>
                              </p:par>
                              <p:par>
                                <p:cTn id="59" presetID="42"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 y="209550"/>
            <a:ext cx="9144000" cy="1123384"/>
          </a:xfrm>
          <a:prstGeom prst="rect">
            <a:avLst/>
          </a:prstGeom>
          <a:noFill/>
        </p:spPr>
        <p:txBody>
          <a:bodyPr wrap="square" rtlCol="0">
            <a:spAutoFit/>
          </a:bodyPr>
          <a:lstStyle/>
          <a:p>
            <a:pPr algn="ctr"/>
            <a:r>
              <a:rPr lang="en-US" sz="4000" dirty="0" smtClean="0">
                <a:solidFill>
                  <a:schemeClr val="tx1"/>
                </a:solidFill>
                <a:latin typeface="Tahoma" panose="020B0604030504040204" pitchFamily="34" charset="0"/>
                <a:cs typeface="Tahoma" panose="020B0604030504040204" pitchFamily="34" charset="0"/>
              </a:rPr>
              <a:t>Romantic Love</a:t>
            </a:r>
          </a:p>
          <a:p>
            <a:pPr algn="ctr"/>
            <a:r>
              <a:rPr lang="en-US" sz="2700" dirty="0">
                <a:solidFill>
                  <a:srgbClr val="FFC000"/>
                </a:solidFill>
                <a:latin typeface="Tahoma" panose="020B0604030504040204" pitchFamily="34" charset="0"/>
                <a:cs typeface="Tahoma" panose="020B0604030504040204" pitchFamily="34" charset="0"/>
              </a:rPr>
              <a:t>v</a:t>
            </a:r>
            <a:r>
              <a:rPr lang="en-US" sz="2700" dirty="0" smtClean="0">
                <a:solidFill>
                  <a:srgbClr val="FFC000"/>
                </a:solidFill>
                <a:latin typeface="Tahoma" panose="020B0604030504040204" pitchFamily="34" charset="0"/>
                <a:cs typeface="Tahoma" panose="020B0604030504040204" pitchFamily="34" charset="0"/>
              </a:rPr>
              <a:t>s. Passionate or Companion-like Love</a:t>
            </a:r>
            <a:endParaRPr lang="en-US" sz="2700" dirty="0">
              <a:solidFill>
                <a:srgbClr val="FFC000"/>
              </a:solidFill>
              <a:latin typeface="Tahoma" panose="020B0604030504040204" pitchFamily="34" charset="0"/>
              <a:cs typeface="Tahoma" panose="020B0604030504040204" pitchFamily="34" charset="0"/>
            </a:endParaRPr>
          </a:p>
        </p:txBody>
      </p:sp>
      <p:sp>
        <p:nvSpPr>
          <p:cNvPr id="2" name="TextBox 1"/>
          <p:cNvSpPr txBox="1"/>
          <p:nvPr/>
        </p:nvSpPr>
        <p:spPr>
          <a:xfrm>
            <a:off x="457200" y="1962150"/>
            <a:ext cx="8305800" cy="1246495"/>
          </a:xfrm>
          <a:prstGeom prst="rect">
            <a:avLst/>
          </a:prstGeom>
          <a:noFill/>
        </p:spPr>
        <p:txBody>
          <a:bodyPr wrap="square" rtlCol="0">
            <a:spAutoFit/>
          </a:bodyPr>
          <a:lstStyle/>
          <a:p>
            <a:pPr algn="ctr"/>
            <a:r>
              <a:rPr lang="en-US" sz="2500" b="1" dirty="0" smtClean="0">
                <a:solidFill>
                  <a:schemeClr val="tx1"/>
                </a:solidFill>
                <a:latin typeface="Tahoma" panose="020B0604030504040204" pitchFamily="34" charset="0"/>
                <a:cs typeface="Tahoma" panose="020B0604030504040204" pitchFamily="34" charset="0"/>
              </a:rPr>
              <a:t>Study found that romantic </a:t>
            </a:r>
            <a:r>
              <a:rPr lang="en-US" sz="2500" b="1" dirty="0">
                <a:solidFill>
                  <a:schemeClr val="tx1"/>
                </a:solidFill>
                <a:latin typeface="Tahoma" panose="020B0604030504040204" pitchFamily="34" charset="0"/>
                <a:cs typeface="Tahoma" panose="020B0604030504040204" pitchFamily="34" charset="0"/>
              </a:rPr>
              <a:t>love can last in a long-term relationship and keep both people happy. </a:t>
            </a:r>
          </a:p>
          <a:p>
            <a:endParaRPr lang="en-US" sz="2500" dirty="0"/>
          </a:p>
        </p:txBody>
      </p:sp>
      <p:sp>
        <p:nvSpPr>
          <p:cNvPr id="8" name="Rectangle 7"/>
          <p:cNvSpPr/>
          <p:nvPr/>
        </p:nvSpPr>
        <p:spPr>
          <a:xfrm>
            <a:off x="0" y="4857750"/>
            <a:ext cx="9144000" cy="261610"/>
          </a:xfrm>
          <a:prstGeom prst="rect">
            <a:avLst/>
          </a:prstGeom>
        </p:spPr>
        <p:txBody>
          <a:bodyPr wrap="square">
            <a:spAutoFit/>
          </a:bodyPr>
          <a:lstStyle/>
          <a:p>
            <a:pPr algn="ctr"/>
            <a:r>
              <a:rPr lang="en-US" sz="1100" dirty="0">
                <a:latin typeface="Tahoma" panose="020B0604030504040204" pitchFamily="34" charset="0"/>
              </a:rPr>
              <a:t>Source: http://carolinaneuroscience.web.unc.edu/files/2013/01/Acevedo-et-alLong-term-romantic-love.pdf</a:t>
            </a:r>
          </a:p>
        </p:txBody>
      </p:sp>
    </p:spTree>
    <p:extLst>
      <p:ext uri="{BB962C8B-B14F-4D97-AF65-F5344CB8AC3E}">
        <p14:creationId xmlns:p14="http://schemas.microsoft.com/office/powerpoint/2010/main" val="278049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xit" presetSubtype="0" fill="hold" grpId="1"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42"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Lst>
  </p:timing>
</p:sld>
</file>

<file path=ppt/theme/theme1.xml><?xml version="1.0" encoding="utf-8"?>
<a:theme xmlns:a="http://schemas.openxmlformats.org/drawingml/2006/main" name="Gertru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4452</TotalTime>
  <Words>2762</Words>
  <Application>Microsoft Office PowerPoint</Application>
  <PresentationFormat>On-screen Show (16:9)</PresentationFormat>
  <Paragraphs>465</Paragraphs>
  <Slides>74</Slides>
  <Notes>74</Notes>
  <HiddenSlides>0</HiddenSlides>
  <MMClips>0</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74</vt:i4>
      </vt:variant>
    </vt:vector>
  </HeadingPairs>
  <TitlesOfParts>
    <vt:vector size="103" baseType="lpstr">
      <vt:lpstr>Arial</vt:lpstr>
      <vt:lpstr>MS PGothic</vt:lpstr>
      <vt:lpstr>Roboto Slab Light</vt:lpstr>
      <vt:lpstr>Quattrocento Sans</vt:lpstr>
      <vt:lpstr>Poppins</vt:lpstr>
      <vt:lpstr>Courier New</vt:lpstr>
      <vt:lpstr>Trebuchet MS</vt:lpstr>
      <vt:lpstr>Montserrat</vt:lpstr>
      <vt:lpstr>Verdana</vt:lpstr>
      <vt:lpstr>MV Boli</vt:lpstr>
      <vt:lpstr>Oswald</vt:lpstr>
      <vt:lpstr>Barlow</vt:lpstr>
      <vt:lpstr>Raleway</vt:lpstr>
      <vt:lpstr>Times New Roman</vt:lpstr>
      <vt:lpstr>Calibri</vt:lpstr>
      <vt:lpstr>Times New Roman (Hebrew)</vt:lpstr>
      <vt:lpstr>Vidaloka</vt:lpstr>
      <vt:lpstr>Wingdings 2</vt:lpstr>
      <vt:lpstr>Lao UI</vt:lpstr>
      <vt:lpstr>Lora</vt:lpstr>
      <vt:lpstr>Segoe UI</vt:lpstr>
      <vt:lpstr>Century Gothic</vt:lpstr>
      <vt:lpstr>Monotype Sorts</vt:lpstr>
      <vt:lpstr>Open Sans</vt:lpstr>
      <vt:lpstr>Zilla Slab Light</vt:lpstr>
      <vt:lpstr>Playfair Display</vt:lpstr>
      <vt:lpstr>Tahoma</vt:lpstr>
      <vt:lpstr>Wingdings</vt:lpstr>
      <vt:lpstr>Gertrude template</vt:lpstr>
      <vt:lpstr>HOW TO BE MORE LOVING LISA FIRESTONE, PH.D.</vt:lpstr>
      <vt:lpstr>Three Parts to this Webinar:</vt:lpstr>
      <vt:lpstr>Lisa Firestone, Ph.D.</vt:lpstr>
      <vt:lpstr>Part 1 What does it mean to be loving?</vt:lpstr>
      <vt:lpstr>PowerPoint Presentation</vt:lpstr>
      <vt:lpstr>Our Definition of Love “Defining love in behavioral terms is a challenging undertaking.”  </vt:lpstr>
      <vt:lpstr>Love is a learned ability.  It is not inherent.</vt:lpstr>
      <vt:lpstr>PowerPoint Presentation</vt:lpstr>
      <vt:lpstr>PowerPoint Presentation</vt:lpstr>
      <vt:lpstr>PowerPoint Presentation</vt:lpstr>
      <vt:lpstr>PowerPoint Presentation</vt:lpstr>
      <vt:lpstr>Definition of Fantasy Bond</vt:lpstr>
      <vt:lpstr>     Differentiation and Linkage</vt:lpstr>
      <vt:lpstr>Part 2 What gets in our way</vt:lpstr>
      <vt:lpstr>PowerPoint Presentation</vt:lpstr>
      <vt:lpstr>PowerPoint Presentation</vt:lpstr>
      <vt:lpstr>Fear of Intimacy  Interpersonal relationships are the ultimate source of happiness or misery. Love has the potential to generate intense pleasure and fulfillment or produce considerable pain and suffering.  - From Sex &amp; Love in Intimate Relationships</vt:lpstr>
      <vt:lpstr>Reasons We Defend Against Love What are we afraid of? </vt:lpstr>
      <vt:lpstr>PowerPoint Presentation</vt:lpstr>
      <vt:lpstr>PowerPoint Presentation</vt:lpstr>
      <vt:lpstr>The Fantasy Bond</vt:lpstr>
      <vt:lpstr>  </vt:lpstr>
      <vt:lpstr>Fantasy Bond on a Continuum</vt:lpstr>
      <vt:lpstr>Love breaks a “Fantasy Bond”  with our parents</vt:lpstr>
      <vt:lpstr>PowerPoint Presentation</vt:lpstr>
      <vt:lpstr>Psychological Defenses</vt:lpstr>
      <vt:lpstr>PowerPoint Presentation</vt:lpstr>
      <vt:lpstr>PowerPoint Presentation</vt:lpstr>
      <vt:lpstr>PowerPoint Presentation</vt:lpstr>
      <vt:lpstr>PowerPoint Presentation</vt:lpstr>
      <vt:lpstr>PowerPoint Presentation</vt:lpstr>
      <vt:lpstr>The Critical Inner Voice The Language of the Defensive Process </vt:lpstr>
      <vt:lpstr>How the Voice Process  Impacts Relationships</vt:lpstr>
      <vt:lpstr>Common “Voices” in Relationships</vt:lpstr>
      <vt:lpstr>PowerPoint Presentation</vt:lpstr>
      <vt:lpstr>PowerPoint Presentation</vt:lpstr>
      <vt:lpstr>Understanding Attachment</vt:lpstr>
      <vt:lpstr>Internal Working Models</vt:lpstr>
      <vt:lpstr>PowerPoint Presentation</vt:lpstr>
      <vt:lpstr>PowerPoint Presentation</vt:lpstr>
      <vt:lpstr>PowerPoint Presentation</vt:lpstr>
      <vt:lpstr>Attachment and Relationships</vt:lpstr>
      <vt:lpstr>PowerPoint Presentation</vt:lpstr>
      <vt:lpstr>PowerPoint Presentation</vt:lpstr>
      <vt:lpstr>PowerPoint Presentation</vt:lpstr>
      <vt:lpstr>Where maladaptive emotions come from How we develop negative schemas</vt:lpstr>
      <vt:lpstr>PowerPoint Presentation</vt:lpstr>
      <vt:lpstr>Two Main Conflicts</vt:lpstr>
      <vt:lpstr>Perpetuating Cycles</vt:lpstr>
      <vt:lpstr>Part 3 What can you do about it?</vt:lpstr>
      <vt:lpstr>PowerPoint Presentation</vt:lpstr>
      <vt:lpstr>PowerPoint Presentation</vt:lpstr>
      <vt:lpstr>  </vt:lpstr>
      <vt:lpstr>PowerPoint Presentation</vt:lpstr>
      <vt:lpstr>PowerPoint Presentation</vt:lpstr>
      <vt:lpstr>PowerPoint Presentation</vt:lpstr>
      <vt:lpstr>PowerPoint Presentation</vt:lpstr>
      <vt:lpstr>Taking Responsibility for  Your Half of the Dynamic</vt:lpstr>
      <vt:lpstr>Goals for Your Relationship</vt:lpstr>
      <vt:lpstr>Unilateral Disarmament</vt:lpstr>
      <vt:lpstr>The Firestone Voice Scale for Couples</vt:lpstr>
      <vt:lpstr>You in Your Relationship:   Your Critical Inner Voice/The Real You </vt:lpstr>
      <vt:lpstr>Voice Therapy</vt:lpstr>
      <vt:lpstr>Voice Therapy: Steps in the Therapeutic Process with Couples</vt:lpstr>
      <vt:lpstr>Developing  Secure Attachment</vt:lpstr>
      <vt:lpstr>Transforming Emotions in     Your Relationships</vt:lpstr>
      <vt:lpstr>Identifying and Changing Cycles</vt:lpstr>
      <vt:lpstr>PowerPoint Presentation</vt:lpstr>
      <vt:lpstr>PowerPoint Presentation</vt:lpstr>
      <vt:lpstr>Ways to Help Your Relationship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MORE LOVING LISA FIRESTONE, PH.D.</dc:title>
  <dc:creator>Carolyn Firestone</dc:creator>
  <cp:lastModifiedBy>Carolyn Firestone</cp:lastModifiedBy>
  <cp:revision>59</cp:revision>
  <cp:lastPrinted>2018-12-04T00:34:59Z</cp:lastPrinted>
  <dcterms:modified xsi:type="dcterms:W3CDTF">2018-12-04T00:56:15Z</dcterms:modified>
</cp:coreProperties>
</file>