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7" r:id="rId4"/>
    <p:sldId id="258" r:id="rId5"/>
    <p:sldId id="259" r:id="rId6"/>
    <p:sldId id="260" r:id="rId7"/>
    <p:sldId id="261" r:id="rId8"/>
    <p:sldId id="262" r:id="rId9"/>
    <p:sldId id="263" r:id="rId10"/>
    <p:sldId id="264" r:id="rId11"/>
    <p:sldId id="265" r:id="rId12"/>
    <p:sldId id="271" r:id="rId13"/>
    <p:sldId id="267" r:id="rId14"/>
    <p:sldId id="268" r:id="rId15"/>
    <p:sldId id="272"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05"/>
    <a:srgbClr val="F6A004"/>
    <a:srgbClr val="97D64A"/>
    <a:srgbClr val="FFE89F"/>
    <a:srgbClr val="F5F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2CDC11-1A98-4576-AE57-8B2CA49EB5F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270A-59EF-48B9-91C1-9D4AADF0325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CDC11-1A98-4576-AE57-8B2CA49EB5F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270A-59EF-48B9-91C1-9D4AADF032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CDC11-1A98-4576-AE57-8B2CA49EB5F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270A-59EF-48B9-91C1-9D4AADF032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CDC11-1A98-4576-AE57-8B2CA49EB5F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270A-59EF-48B9-91C1-9D4AADF032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CDC11-1A98-4576-AE57-8B2CA49EB5F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270A-59EF-48B9-91C1-9D4AADF0325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2CDC11-1A98-4576-AE57-8B2CA49EB5F6}"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1270A-59EF-48B9-91C1-9D4AADF032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2CDC11-1A98-4576-AE57-8B2CA49EB5F6}"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1270A-59EF-48B9-91C1-9D4AADF0325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2CDC11-1A98-4576-AE57-8B2CA49EB5F6}"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1270A-59EF-48B9-91C1-9D4AADF032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CDC11-1A98-4576-AE57-8B2CA49EB5F6}"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1270A-59EF-48B9-91C1-9D4AADF032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CDC11-1A98-4576-AE57-8B2CA49EB5F6}"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1270A-59EF-48B9-91C1-9D4AADF0325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CDC11-1A98-4576-AE57-8B2CA49EB5F6}"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1270A-59EF-48B9-91C1-9D4AADF032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92CDC11-1A98-4576-AE57-8B2CA49EB5F6}" type="datetimeFigureOut">
              <a:rPr lang="en-US" smtClean="0"/>
              <a:t>4/7/2015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F51270A-59EF-48B9-91C1-9D4AADF0325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sychalive.org/"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sychalive.org/"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7543800" cy="1524000"/>
          </a:xfrm>
        </p:spPr>
        <p:txBody>
          <a:bodyPr/>
          <a:lstStyle/>
          <a:p>
            <a:r>
              <a:rPr lang="en-US" sz="6000" dirty="0" smtClean="0">
                <a:solidFill>
                  <a:srgbClr val="F6A004"/>
                </a:solidFill>
                <a:effectLst>
                  <a:outerShdw blurRad="38100" dist="38100" dir="2700000" algn="tl">
                    <a:srgbClr val="000000">
                      <a:alpha val="43137"/>
                    </a:srgbClr>
                  </a:outerShdw>
                </a:effectLst>
              </a:rPr>
              <a:t>The Origins of Violence in Child Abuse</a:t>
            </a:r>
            <a:endParaRPr lang="en-US" sz="6000" dirty="0">
              <a:solidFill>
                <a:srgbClr val="F6A00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4724400"/>
            <a:ext cx="7620000" cy="990600"/>
          </a:xfrm>
        </p:spPr>
        <p:txBody>
          <a:bodyPr>
            <a:normAutofit/>
          </a:bodyPr>
          <a:lstStyle/>
          <a:p>
            <a:pPr algn="r"/>
            <a:r>
              <a:rPr lang="en-US" sz="3200" dirty="0" smtClean="0">
                <a:effectLst>
                  <a:outerShdw blurRad="38100" dist="38100" dir="2700000" algn="tl">
                    <a:srgbClr val="000000">
                      <a:alpha val="43137"/>
                    </a:srgbClr>
                  </a:outerShdw>
                </a:effectLst>
                <a:latin typeface="+mj-lt"/>
              </a:rPr>
              <a:t>With Dr. James </a:t>
            </a:r>
            <a:r>
              <a:rPr lang="en-US" sz="3200" dirty="0" err="1" smtClean="0">
                <a:effectLst>
                  <a:outerShdw blurRad="38100" dist="38100" dir="2700000" algn="tl">
                    <a:srgbClr val="000000">
                      <a:alpha val="43137"/>
                    </a:srgbClr>
                  </a:outerShdw>
                </a:effectLst>
                <a:latin typeface="+mj-lt"/>
              </a:rPr>
              <a:t>Garbarino</a:t>
            </a:r>
            <a:endParaRPr lang="en-US" sz="3200" dirty="0">
              <a:effectLst>
                <a:outerShdw blurRad="38100" dist="38100" dir="2700000" algn="tl">
                  <a:srgbClr val="000000">
                    <a:alpha val="43137"/>
                  </a:srgbClr>
                </a:outerShdw>
              </a:effectLst>
              <a:latin typeface="+mj-lt"/>
            </a:endParaRPr>
          </a:p>
        </p:txBody>
      </p:sp>
      <p:pic>
        <p:nvPicPr>
          <p:cNvPr id="11266" name="Picture 2" descr="P:\public\DATA\MARKETING\iSTOCK IMAGES\Parenting\shutterstock_711813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886" y="3124200"/>
            <a:ext cx="3276600" cy="2144761"/>
          </a:xfrm>
          <a:prstGeom prst="rect">
            <a:avLst/>
          </a:prstGeom>
          <a:noFill/>
          <a:ln w="19050">
            <a:solidFill>
              <a:srgbClr val="FBA30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54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Emotional Damage</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228600"/>
            <a:ext cx="9144000" cy="1447800"/>
          </a:xfrm>
        </p:spPr>
        <p:txBody>
          <a:bodyPr>
            <a:normAutofit/>
          </a:bodyPr>
          <a:lstStyle/>
          <a:p>
            <a:pPr marL="0" indent="0" algn="ctr">
              <a:buNone/>
            </a:pPr>
            <a:r>
              <a:rPr lang="en-US" sz="2800" b="1" dirty="0" smtClean="0">
                <a:latin typeface="Gill Sans MT" panose="020B0502020104020203" pitchFamily="34" charset="0"/>
              </a:rPr>
              <a:t>Emotional damage: Emotional regulation</a:t>
            </a:r>
            <a:endParaRPr lang="en-US" sz="2800" b="1" dirty="0">
              <a:latin typeface="Gill Sans MT" panose="020B0502020104020203" pitchFamily="34" charset="0"/>
            </a:endParaRPr>
          </a:p>
        </p:txBody>
      </p:sp>
      <p:pic>
        <p:nvPicPr>
          <p:cNvPr id="4" name="Picture 1" descr="P:\public\DATA\MARKETING\iSTOCK IMAGES\Parenting\iStock_000002082784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446" y="1447800"/>
            <a:ext cx="5598754" cy="3726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Key Issues</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990600"/>
            <a:ext cx="8458200" cy="2362200"/>
          </a:xfrm>
        </p:spPr>
        <p:txBody>
          <a:bodyPr>
            <a:noAutofit/>
          </a:bodyPr>
          <a:lstStyle/>
          <a:p>
            <a:pPr marL="0" indent="0">
              <a:buNone/>
            </a:pPr>
            <a:r>
              <a:rPr lang="en-US" sz="2800" b="1" dirty="0" smtClean="0">
                <a:latin typeface="Gill Sans MT" panose="020B0502020104020203" pitchFamily="34" charset="0"/>
              </a:rPr>
              <a:t>Key </a:t>
            </a:r>
            <a:r>
              <a:rPr lang="en-US" sz="2800" b="1" dirty="0">
                <a:latin typeface="Gill Sans MT" panose="020B0502020104020203" pitchFamily="34" charset="0"/>
              </a:rPr>
              <a:t>issues include:</a:t>
            </a:r>
          </a:p>
          <a:p>
            <a:pPr marL="0" indent="0">
              <a:buNone/>
            </a:pPr>
            <a:endParaRPr lang="en-US" sz="1200" b="1" dirty="0">
              <a:latin typeface="Gill Sans MT" panose="020B0502020104020203" pitchFamily="34" charset="0"/>
            </a:endParaRPr>
          </a:p>
          <a:p>
            <a:pPr>
              <a:buClr>
                <a:srgbClr val="FFC000"/>
              </a:buClr>
            </a:pPr>
            <a:r>
              <a:rPr lang="en-US" b="1" dirty="0">
                <a:latin typeface="Gill Sans MT" panose="020B0502020104020203" pitchFamily="34" charset="0"/>
              </a:rPr>
              <a:t>A</a:t>
            </a:r>
            <a:r>
              <a:rPr lang="en-US" b="1" dirty="0" smtClean="0">
                <a:latin typeface="Gill Sans MT" panose="020B0502020104020203" pitchFamily="34" charset="0"/>
              </a:rPr>
              <a:t>ccumulation </a:t>
            </a:r>
            <a:r>
              <a:rPr lang="en-US" b="1" dirty="0">
                <a:latin typeface="Gill Sans MT" panose="020B0502020104020203" pitchFamily="34" charset="0"/>
              </a:rPr>
              <a:t>of risk factors and developmental assets	</a:t>
            </a:r>
          </a:p>
          <a:p>
            <a:pPr>
              <a:buClr>
                <a:srgbClr val="FFC000"/>
              </a:buClr>
            </a:pPr>
            <a:r>
              <a:rPr lang="en-US" b="1" dirty="0">
                <a:latin typeface="Gill Sans MT" panose="020B0502020104020203" pitchFamily="34" charset="0"/>
              </a:rPr>
              <a:t>A</a:t>
            </a:r>
            <a:r>
              <a:rPr lang="en-US" b="1" dirty="0" smtClean="0">
                <a:latin typeface="Gill Sans MT" panose="020B0502020104020203" pitchFamily="34" charset="0"/>
              </a:rPr>
              <a:t>ttachment</a:t>
            </a:r>
            <a:endParaRPr lang="en-US" b="1" dirty="0">
              <a:latin typeface="Gill Sans MT" panose="020B0502020104020203" pitchFamily="34" charset="0"/>
            </a:endParaRPr>
          </a:p>
          <a:p>
            <a:pPr>
              <a:buClr>
                <a:srgbClr val="FFC000"/>
              </a:buClr>
            </a:pPr>
            <a:r>
              <a:rPr lang="en-US" b="1" dirty="0" smtClean="0">
                <a:latin typeface="Gill Sans MT" panose="020B0502020104020203" pitchFamily="34" charset="0"/>
              </a:rPr>
              <a:t>Parental </a:t>
            </a:r>
            <a:r>
              <a:rPr lang="en-US" b="1" dirty="0">
                <a:latin typeface="Gill Sans MT" panose="020B0502020104020203" pitchFamily="34" charset="0"/>
              </a:rPr>
              <a:t>rejection</a:t>
            </a:r>
          </a:p>
          <a:p>
            <a:pPr>
              <a:buClr>
                <a:srgbClr val="FFC000"/>
              </a:buClr>
            </a:pPr>
            <a:r>
              <a:rPr lang="en-US" b="1" dirty="0">
                <a:latin typeface="Gill Sans MT" panose="020B0502020104020203" pitchFamily="34" charset="0"/>
              </a:rPr>
              <a:t>G</a:t>
            </a:r>
            <a:r>
              <a:rPr lang="en-US" b="1" dirty="0" smtClean="0">
                <a:latin typeface="Gill Sans MT" panose="020B0502020104020203" pitchFamily="34" charset="0"/>
              </a:rPr>
              <a:t>enetic </a:t>
            </a:r>
            <a:r>
              <a:rPr lang="en-US" b="1" dirty="0">
                <a:latin typeface="Gill Sans MT" panose="020B0502020104020203" pitchFamily="34" charset="0"/>
              </a:rPr>
              <a:t>vulnerability</a:t>
            </a:r>
          </a:p>
          <a:p>
            <a:pPr>
              <a:buClr>
                <a:srgbClr val="FFC000"/>
              </a:buClr>
            </a:pPr>
            <a:r>
              <a:rPr lang="en-US" b="1" dirty="0">
                <a:latin typeface="Gill Sans MT" panose="020B0502020104020203" pitchFamily="34" charset="0"/>
              </a:rPr>
              <a:t>S</a:t>
            </a:r>
            <a:r>
              <a:rPr lang="en-US" b="1" dirty="0" smtClean="0">
                <a:latin typeface="Gill Sans MT" panose="020B0502020104020203" pitchFamily="34" charset="0"/>
              </a:rPr>
              <a:t>ocial </a:t>
            </a:r>
            <a:r>
              <a:rPr lang="en-US" b="1" dirty="0">
                <a:latin typeface="Gill Sans MT" panose="020B0502020104020203" pitchFamily="34" charset="0"/>
              </a:rPr>
              <a:t>toxicity</a:t>
            </a:r>
          </a:p>
        </p:txBody>
      </p:sp>
      <p:pic>
        <p:nvPicPr>
          <p:cNvPr id="3073" name="Picture 1" descr="P:\public\DATA\MARKETING\iSTOCK IMAGES\Parenting\iStock_000002085667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743" y="1828800"/>
            <a:ext cx="4064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1000"/>
                                        <p:tgtEl>
                                          <p:spTgt spid="3073"/>
                                        </p:tgtEl>
                                      </p:cBhvr>
                                    </p:animEffect>
                                    <p:anim calcmode="lin" valueType="num">
                                      <p:cBhvr>
                                        <p:cTn id="8" dur="1000" fill="hold"/>
                                        <p:tgtEl>
                                          <p:spTgt spid="3073"/>
                                        </p:tgtEl>
                                        <p:attrNameLst>
                                          <p:attrName>ppt_x</p:attrName>
                                        </p:attrNameLst>
                                      </p:cBhvr>
                                      <p:tavLst>
                                        <p:tav tm="0">
                                          <p:val>
                                            <p:strVal val="#ppt_x"/>
                                          </p:val>
                                        </p:tav>
                                        <p:tav tm="100000">
                                          <p:val>
                                            <p:strVal val="#ppt_x"/>
                                          </p:val>
                                        </p:tav>
                                      </p:tavLst>
                                    </p:anim>
                                    <p:anim calcmode="lin" valueType="num">
                                      <p:cBhvr>
                                        <p:cTn id="9" dur="1000" fill="hold"/>
                                        <p:tgtEl>
                                          <p:spTgt spid="30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51IFT7mel-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986" y="1981200"/>
            <a:ext cx="2209800" cy="32956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762000" y="914400"/>
            <a:ext cx="7620000" cy="835025"/>
          </a:xfrm>
          <a:prstGeom prst="rect">
            <a:avLst/>
          </a:prstGeom>
          <a:solidFill>
            <a:srgbClr val="455E6B"/>
          </a:solidFill>
          <a:ln w="9525">
            <a:noFill/>
            <a:miter lim="800000"/>
            <a:headEnd/>
            <a:tailEnd/>
          </a:ln>
          <a:extLst/>
        </p:spPr>
        <p:txBody>
          <a:bodyPr anchor="ct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algn="ctr" eaLnBrk="1" hangingPunct="1">
              <a:spcBef>
                <a:spcPct val="0"/>
              </a:spcBef>
              <a:buClrTx/>
              <a:buFontTx/>
              <a:buNone/>
              <a:defRPr/>
            </a:pPr>
            <a:r>
              <a:rPr kumimoji="1" lang="en-US" altLang="en-US" sz="4000" i="1" dirty="0" smtClean="0">
                <a:solidFill>
                  <a:schemeClr val="bg1"/>
                </a:solidFill>
                <a:effectLst>
                  <a:outerShdw blurRad="38100" dist="38100" dir="2700000" algn="tl">
                    <a:srgbClr val="000000">
                      <a:alpha val="43137"/>
                    </a:srgbClr>
                  </a:outerShdw>
                </a:effectLst>
                <a:latin typeface="+mj-lt"/>
              </a:rPr>
              <a:t>Listening to Killers</a:t>
            </a:r>
            <a:endParaRPr kumimoji="1" lang="en-US" altLang="en-US" sz="4000" i="1" dirty="0">
              <a:solidFill>
                <a:schemeClr val="bg1"/>
              </a:solidFill>
              <a:effectLst>
                <a:outerShdw blurRad="38100" dist="38100" dir="2700000" algn="tl">
                  <a:srgbClr val="000000">
                    <a:alpha val="43137"/>
                  </a:srgbClr>
                </a:outerShdw>
              </a:effectLst>
              <a:latin typeface="+mj-lt"/>
            </a:endParaRPr>
          </a:p>
        </p:txBody>
      </p:sp>
      <p:sp>
        <p:nvSpPr>
          <p:cNvPr id="7" name="Rectangle 6"/>
          <p:cNvSpPr/>
          <p:nvPr/>
        </p:nvSpPr>
        <p:spPr>
          <a:xfrm>
            <a:off x="0" y="5410200"/>
            <a:ext cx="9143999" cy="523220"/>
          </a:xfrm>
          <a:prstGeom prst="rect">
            <a:avLst/>
          </a:prstGeom>
        </p:spPr>
        <p:txBody>
          <a:bodyPr wrap="square">
            <a:spAutoFit/>
          </a:bodyPr>
          <a:lstStyle/>
          <a:p>
            <a:pPr algn="ctr"/>
            <a:r>
              <a:rPr lang="en-US" sz="2800" b="1" dirty="0" smtClean="0">
                <a:solidFill>
                  <a:schemeClr val="tx1">
                    <a:lumMod val="75000"/>
                    <a:lumOff val="25000"/>
                  </a:schemeClr>
                </a:solidFill>
                <a:latin typeface="+mj-lt"/>
              </a:rPr>
              <a:t>http://www.ucpress.edu/</a:t>
            </a:r>
            <a:endParaRPr lang="en-US" sz="2800" b="1" dirty="0">
              <a:solidFill>
                <a:schemeClr val="tx1">
                  <a:lumMod val="75000"/>
                  <a:lumOff val="25000"/>
                </a:schemeClr>
              </a:solidFill>
              <a:latin typeface="+mj-lt"/>
            </a:endParaRPr>
          </a:p>
        </p:txBody>
      </p:sp>
    </p:spTree>
    <p:extLst>
      <p:ext uri="{BB962C8B-B14F-4D97-AF65-F5344CB8AC3E}">
        <p14:creationId xmlns:p14="http://schemas.microsoft.com/office/powerpoint/2010/main" val="3841818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762000" y="914400"/>
            <a:ext cx="7620000" cy="835025"/>
          </a:xfrm>
          <a:prstGeom prst="rect">
            <a:avLst/>
          </a:prstGeom>
          <a:solidFill>
            <a:srgbClr val="455E6B"/>
          </a:solidFill>
          <a:ln w="9525">
            <a:noFill/>
            <a:miter lim="800000"/>
            <a:headEnd/>
            <a:tailEnd/>
          </a:ln>
          <a:extLst/>
        </p:spPr>
        <p:txBody>
          <a:bodyPr anchor="ct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algn="ctr" eaLnBrk="1" hangingPunct="1">
              <a:spcBef>
                <a:spcPct val="0"/>
              </a:spcBef>
              <a:buClrTx/>
              <a:buFontTx/>
              <a:buNone/>
              <a:defRPr/>
            </a:pPr>
            <a:r>
              <a:rPr kumimoji="1" lang="en-US" altLang="en-US" sz="4000" dirty="0" err="1" smtClean="0">
                <a:solidFill>
                  <a:schemeClr val="bg1"/>
                </a:solidFill>
                <a:effectLst>
                  <a:outerShdw blurRad="38100" dist="38100" dir="2700000" algn="tl">
                    <a:srgbClr val="000000">
                      <a:alpha val="43137"/>
                    </a:srgbClr>
                  </a:outerShdw>
                </a:effectLst>
                <a:latin typeface="+mj-lt"/>
              </a:rPr>
              <a:t>eCourses</a:t>
            </a:r>
            <a:endParaRPr kumimoji="1" lang="en-US" altLang="en-US" sz="4000" dirty="0">
              <a:solidFill>
                <a:schemeClr val="bg1"/>
              </a:solidFill>
              <a:effectLst>
                <a:outerShdw blurRad="38100" dist="38100" dir="2700000" algn="tl">
                  <a:srgbClr val="000000">
                    <a:alpha val="43137"/>
                  </a:srgbClr>
                </a:outerShdw>
              </a:effectLst>
              <a:latin typeface="+mj-lt"/>
            </a:endParaRPr>
          </a:p>
        </p:txBody>
      </p:sp>
      <p:sp>
        <p:nvSpPr>
          <p:cNvPr id="68611" name="Text Box 8"/>
          <p:cNvSpPr txBox="1">
            <a:spLocks noChangeArrowheads="1"/>
          </p:cNvSpPr>
          <p:nvPr/>
        </p:nvSpPr>
        <p:spPr bwMode="auto">
          <a:xfrm>
            <a:off x="0" y="4343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Century Gothic"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Century Gothic"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Century Gothic"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Century Gothic"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Century Gothic"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9pPr>
          </a:lstStyle>
          <a:p>
            <a:pPr algn="ctr" eaLnBrk="1" hangingPunct="1">
              <a:spcBef>
                <a:spcPct val="50000"/>
              </a:spcBef>
              <a:buClrTx/>
              <a:buSzTx/>
              <a:buFontTx/>
              <a:buNone/>
            </a:pPr>
            <a:r>
              <a:rPr lang="en-US" altLang="en-US" sz="2800" dirty="0">
                <a:solidFill>
                  <a:srgbClr val="0070C0"/>
                </a:solidFill>
                <a:effectLst>
                  <a:outerShdw blurRad="38100" dist="38100" dir="2700000" algn="tl">
                    <a:srgbClr val="000000">
                      <a:alpha val="43137"/>
                    </a:srgbClr>
                  </a:outerShdw>
                </a:effectLst>
                <a:latin typeface="+mj-lt"/>
                <a:ea typeface="Adobe Gothic Std B" pitchFamily="34" charset="-128"/>
              </a:rPr>
              <a:t>Visit ecourse.psychalive.org for a full list of </a:t>
            </a:r>
            <a:r>
              <a:rPr lang="en-US" altLang="en-US" sz="2800" dirty="0" err="1">
                <a:solidFill>
                  <a:srgbClr val="0070C0"/>
                </a:solidFill>
                <a:effectLst>
                  <a:outerShdw blurRad="38100" dist="38100" dir="2700000" algn="tl">
                    <a:srgbClr val="000000">
                      <a:alpha val="43137"/>
                    </a:srgbClr>
                  </a:outerShdw>
                </a:effectLst>
                <a:latin typeface="+mj-lt"/>
                <a:ea typeface="Adobe Gothic Std B" pitchFamily="34" charset="-128"/>
              </a:rPr>
              <a:t>eCourses</a:t>
            </a:r>
            <a:r>
              <a:rPr lang="en-US" altLang="en-US" sz="2800" dirty="0">
                <a:solidFill>
                  <a:srgbClr val="0070C0"/>
                </a:solidFill>
                <a:effectLst>
                  <a:outerShdw blurRad="38100" dist="38100" dir="2700000" algn="tl">
                    <a:srgbClr val="000000">
                      <a:alpha val="43137"/>
                    </a:srgbClr>
                  </a:outerShdw>
                </a:effectLst>
                <a:latin typeface="+mj-lt"/>
                <a:ea typeface="Adobe Gothic Std B" pitchFamily="34" charset="-128"/>
              </a:rPr>
              <a:t>.</a:t>
            </a:r>
          </a:p>
        </p:txBody>
      </p:sp>
      <p:sp>
        <p:nvSpPr>
          <p:cNvPr id="68612" name="TextBox 2"/>
          <p:cNvSpPr txBox="1">
            <a:spLocks noChangeArrowheads="1"/>
          </p:cNvSpPr>
          <p:nvPr/>
        </p:nvSpPr>
        <p:spPr bwMode="auto">
          <a:xfrm>
            <a:off x="3048000" y="1978025"/>
            <a:ext cx="54102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Century Gothic"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Century Gothic"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Century Gothic"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Century Gothic"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Century Gothic"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9pPr>
          </a:lstStyle>
          <a:p>
            <a:pPr eaLnBrk="1" hangingPunct="1">
              <a:spcBef>
                <a:spcPct val="0"/>
              </a:spcBef>
              <a:buClrTx/>
              <a:buSzTx/>
              <a:buFontTx/>
              <a:buNone/>
            </a:pPr>
            <a:r>
              <a:rPr lang="en-US" altLang="en-US" sz="2800" dirty="0">
                <a:solidFill>
                  <a:srgbClr val="002060"/>
                </a:solidFill>
                <a:latin typeface="+mj-lt"/>
              </a:rPr>
              <a:t>Become Your True Self:</a:t>
            </a:r>
          </a:p>
          <a:p>
            <a:pPr eaLnBrk="1" hangingPunct="1">
              <a:spcBef>
                <a:spcPct val="0"/>
              </a:spcBef>
              <a:buClrTx/>
              <a:buSzTx/>
              <a:buFontTx/>
              <a:buNone/>
            </a:pPr>
            <a:r>
              <a:rPr lang="en-US" altLang="en-US" sz="1800" dirty="0">
                <a:solidFill>
                  <a:srgbClr val="0070C0"/>
                </a:solidFill>
                <a:latin typeface="+mj-lt"/>
              </a:rPr>
              <a:t>A Therapeutic Model for Differentiation</a:t>
            </a:r>
          </a:p>
          <a:p>
            <a:pPr eaLnBrk="1" hangingPunct="1">
              <a:spcBef>
                <a:spcPct val="0"/>
              </a:spcBef>
              <a:buClrTx/>
              <a:buSzTx/>
              <a:buFontTx/>
              <a:buNone/>
            </a:pPr>
            <a:endParaRPr lang="en-US" altLang="en-US" sz="1800" dirty="0">
              <a:solidFill>
                <a:srgbClr val="002060"/>
              </a:solidFill>
              <a:latin typeface="+mj-lt"/>
            </a:endParaRPr>
          </a:p>
          <a:p>
            <a:pPr eaLnBrk="1" hangingPunct="1">
              <a:spcBef>
                <a:spcPct val="0"/>
              </a:spcBef>
              <a:buClrTx/>
              <a:buSzTx/>
              <a:buFontTx/>
              <a:buNone/>
            </a:pPr>
            <a:r>
              <a:rPr lang="en-US" altLang="en-US" sz="2800" dirty="0">
                <a:solidFill>
                  <a:srgbClr val="002060"/>
                </a:solidFill>
                <a:latin typeface="+mj-lt"/>
              </a:rPr>
              <a:t>Overcome Your Inner Critic:</a:t>
            </a:r>
          </a:p>
          <a:p>
            <a:pPr eaLnBrk="1" hangingPunct="1">
              <a:spcBef>
                <a:spcPct val="0"/>
              </a:spcBef>
              <a:buClrTx/>
              <a:buSzTx/>
              <a:buFontTx/>
              <a:buNone/>
            </a:pPr>
            <a:r>
              <a:rPr lang="en-US" altLang="en-US" sz="1800" dirty="0">
                <a:solidFill>
                  <a:srgbClr val="0070C0"/>
                </a:solidFill>
                <a:latin typeface="+mj-lt"/>
              </a:rPr>
              <a:t>How to Free Yourself from Imagined Limitations</a:t>
            </a:r>
            <a:r>
              <a:rPr lang="en-US" altLang="en-US" sz="3000" dirty="0">
                <a:solidFill>
                  <a:srgbClr val="002060"/>
                </a:solidFill>
                <a:latin typeface="+mj-lt"/>
              </a:rPr>
              <a:t/>
            </a:r>
            <a:br>
              <a:rPr lang="en-US" altLang="en-US" sz="3000" dirty="0">
                <a:solidFill>
                  <a:srgbClr val="002060"/>
                </a:solidFill>
                <a:latin typeface="+mj-lt"/>
              </a:rPr>
            </a:br>
            <a:endParaRPr lang="en-US" altLang="en-US" sz="500" dirty="0">
              <a:solidFill>
                <a:srgbClr val="002060"/>
              </a:solidFill>
              <a:latin typeface="+mj-lt"/>
            </a:endParaRPr>
          </a:p>
        </p:txBody>
      </p:sp>
      <p:pic>
        <p:nvPicPr>
          <p:cNvPr id="8196" name="Picture 4" descr="Thoughtful young woman with drawn clouds circulating around 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22860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4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8"/>
          <p:cNvSpPr txBox="1">
            <a:spLocks noChangeArrowheads="1"/>
          </p:cNvSpPr>
          <p:nvPr/>
        </p:nvSpPr>
        <p:spPr bwMode="auto">
          <a:xfrm>
            <a:off x="685800" y="17526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Century Gothic"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Century Gothic"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Century Gothic"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Century Gothic"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Century Gothic"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9pPr>
          </a:lstStyle>
          <a:p>
            <a:pPr algn="ctr" eaLnBrk="1" hangingPunct="1">
              <a:spcBef>
                <a:spcPct val="50000"/>
              </a:spcBef>
              <a:buClrTx/>
              <a:buSzTx/>
              <a:buFontTx/>
              <a:buNone/>
            </a:pPr>
            <a:r>
              <a:rPr lang="en-US" altLang="en-US" dirty="0">
                <a:solidFill>
                  <a:srgbClr val="97D64A"/>
                </a:solidFill>
                <a:effectLst>
                  <a:outerShdw blurRad="38100" dist="38100" dir="2700000" algn="tl">
                    <a:srgbClr val="000000">
                      <a:alpha val="43137"/>
                    </a:srgbClr>
                  </a:outerShdw>
                </a:effectLst>
                <a:latin typeface="+mj-lt"/>
                <a:ea typeface="Adobe Gothic Std B" pitchFamily="34" charset="-128"/>
              </a:rPr>
              <a:t>Visit www.psychalive.org for a full list of upcoming and archived free and CE Webinars</a:t>
            </a:r>
          </a:p>
        </p:txBody>
      </p:sp>
      <p:pic>
        <p:nvPicPr>
          <p:cNvPr id="312322" name="Picture 2" descr="P:\public\DATA\MARKETING\iSTOCK IMAGES\Self\online_psych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2805112"/>
            <a:ext cx="4873625" cy="3244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7"/>
          <p:cNvSpPr>
            <a:spLocks noChangeArrowheads="1"/>
          </p:cNvSpPr>
          <p:nvPr/>
        </p:nvSpPr>
        <p:spPr bwMode="auto">
          <a:xfrm>
            <a:off x="762000" y="914400"/>
            <a:ext cx="7620000" cy="835025"/>
          </a:xfrm>
          <a:prstGeom prst="rect">
            <a:avLst/>
          </a:prstGeom>
          <a:solidFill>
            <a:srgbClr val="455E6B"/>
          </a:solidFill>
          <a:ln w="9525">
            <a:noFill/>
            <a:miter lim="800000"/>
            <a:headEnd/>
            <a:tailEnd/>
          </a:ln>
          <a:extLst/>
        </p:spPr>
        <p:txBody>
          <a:bodyPr anchor="ct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algn="ctr" eaLnBrk="1" hangingPunct="1">
              <a:spcBef>
                <a:spcPct val="0"/>
              </a:spcBef>
              <a:buClrTx/>
              <a:buFontTx/>
              <a:buNone/>
              <a:defRPr/>
            </a:pPr>
            <a:r>
              <a:rPr kumimoji="1" lang="en-US" altLang="en-US" sz="4000" dirty="0" smtClean="0">
                <a:solidFill>
                  <a:schemeClr val="bg1"/>
                </a:solidFill>
                <a:effectLst>
                  <a:outerShdw blurRad="38100" dist="38100" dir="2700000" algn="tl">
                    <a:srgbClr val="000000">
                      <a:alpha val="43137"/>
                    </a:srgbClr>
                  </a:outerShdw>
                </a:effectLst>
                <a:latin typeface="+mj-lt"/>
              </a:rPr>
              <a:t>Webinars</a:t>
            </a:r>
            <a:endParaRPr kumimoji="1" lang="en-US" altLang="en-US" sz="4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1719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ChangeArrowheads="1"/>
          </p:cNvSpPr>
          <p:nvPr/>
        </p:nvSpPr>
        <p:spPr bwMode="auto">
          <a:xfrm>
            <a:off x="152400" y="609600"/>
            <a:ext cx="8763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eaLnBrk="0" fontAlgn="base" hangingPunct="0">
              <a:spcBef>
                <a:spcPct val="0"/>
              </a:spcBef>
              <a:spcAft>
                <a:spcPct val="0"/>
              </a:spcAft>
              <a:defRPr sz="1000" b="1">
                <a:solidFill>
                  <a:schemeClr val="tx1"/>
                </a:solidFill>
                <a:latin typeface="Arial" charset="0"/>
              </a:defRPr>
            </a:lvl6pPr>
            <a:lvl7pPr marL="2971800" indent="-228600" eaLnBrk="0" fontAlgn="base" hangingPunct="0">
              <a:spcBef>
                <a:spcPct val="0"/>
              </a:spcBef>
              <a:spcAft>
                <a:spcPct val="0"/>
              </a:spcAft>
              <a:defRPr sz="1000" b="1">
                <a:solidFill>
                  <a:schemeClr val="tx1"/>
                </a:solidFill>
                <a:latin typeface="Arial" charset="0"/>
              </a:defRPr>
            </a:lvl7pPr>
            <a:lvl8pPr marL="3429000" indent="-228600" eaLnBrk="0" fontAlgn="base" hangingPunct="0">
              <a:spcBef>
                <a:spcPct val="0"/>
              </a:spcBef>
              <a:spcAft>
                <a:spcPct val="0"/>
              </a:spcAft>
              <a:defRPr sz="1000" b="1">
                <a:solidFill>
                  <a:schemeClr val="tx1"/>
                </a:solidFill>
                <a:latin typeface="Arial" charset="0"/>
              </a:defRPr>
            </a:lvl8pPr>
            <a:lvl9pPr marL="3886200" indent="-228600" eaLnBrk="0" fontAlgn="base" hangingPunct="0">
              <a:spcBef>
                <a:spcPct val="0"/>
              </a:spcBef>
              <a:spcAft>
                <a:spcPct val="0"/>
              </a:spcAft>
              <a:defRPr sz="1000" b="1">
                <a:solidFill>
                  <a:schemeClr val="tx1"/>
                </a:solidFill>
                <a:latin typeface="Arial" charset="0"/>
              </a:defRPr>
            </a:lvl9pPr>
          </a:lstStyle>
          <a:p>
            <a:pPr algn="ctr" eaLnBrk="1" hangingPunct="1"/>
            <a:r>
              <a:rPr lang="en-US" altLang="en-US" sz="4000" dirty="0">
                <a:solidFill>
                  <a:srgbClr val="FBA305"/>
                </a:solidFill>
                <a:effectLst>
                  <a:outerShdw blurRad="38100" dist="38100" dir="2700000" algn="tl">
                    <a:srgbClr val="000000">
                      <a:alpha val="43137"/>
                    </a:srgbClr>
                  </a:outerShdw>
                </a:effectLst>
                <a:latin typeface="+mj-lt"/>
              </a:rPr>
              <a:t>To receive your CE’s for this Webinar:</a:t>
            </a:r>
          </a:p>
          <a:p>
            <a:pPr eaLnBrk="1" hangingPunct="1"/>
            <a:r>
              <a:rPr lang="en-US" altLang="en-US" sz="3200" dirty="0">
                <a:latin typeface="Century Gothic" panose="020B0502020202020204" pitchFamily="34" charset="0"/>
              </a:rPr>
              <a:t> </a:t>
            </a:r>
          </a:p>
          <a:p>
            <a:pPr marL="342900" indent="-342900" eaLnBrk="1" hangingPunct="1">
              <a:buClr>
                <a:srgbClr val="F6A004"/>
              </a:buClr>
              <a:buFont typeface="Arial" panose="020B0604020202020204" pitchFamily="34" charset="0"/>
              <a:buChar char="•"/>
            </a:pPr>
            <a:r>
              <a:rPr lang="en-US" altLang="en-US" sz="2200" dirty="0">
                <a:latin typeface="Gill Sans MT" panose="020B0502020104020203" pitchFamily="34" charset="0"/>
              </a:rPr>
              <a:t> Upon completion of this Webinar, you will receive an email with all CE materials, including an accompanying article, an evaluation form and post test for you to complete online. Instructions will be given in the email.</a:t>
            </a:r>
          </a:p>
          <a:p>
            <a:pPr marL="342900" indent="-342900" eaLnBrk="1" hangingPunct="1">
              <a:buClr>
                <a:srgbClr val="F6A004"/>
              </a:buClr>
              <a:buFont typeface="Arial" panose="020B0604020202020204" pitchFamily="34" charset="0"/>
              <a:buChar char="•"/>
            </a:pPr>
            <a:endParaRPr lang="en-US" altLang="en-US" sz="2200" dirty="0">
              <a:latin typeface="Gill Sans MT" panose="020B0502020104020203" pitchFamily="34" charset="0"/>
            </a:endParaRPr>
          </a:p>
          <a:p>
            <a:pPr marL="342900" indent="-342900" eaLnBrk="1" hangingPunct="1">
              <a:buClr>
                <a:srgbClr val="F6A004"/>
              </a:buClr>
              <a:buFont typeface="Arial" panose="020B0604020202020204" pitchFamily="34" charset="0"/>
              <a:buChar char="•"/>
            </a:pPr>
            <a:r>
              <a:rPr lang="en-US" altLang="en-US" sz="2200" dirty="0">
                <a:latin typeface="Gill Sans MT" panose="020B0502020104020203" pitchFamily="34" charset="0"/>
              </a:rPr>
              <a:t> A recording of this Webinar will also be emailed to you. Those unable to attend this live Webinar may view the recording and complete the CE forms to receive 3 CE Units for $35. A link to this recording will be sent to you as soon as it’s available.</a:t>
            </a:r>
          </a:p>
          <a:p>
            <a:pPr eaLnBrk="1" hangingPunct="1"/>
            <a:r>
              <a:rPr lang="en-US" altLang="en-US" dirty="0">
                <a:latin typeface="Century Gothic" panose="020B0502020202020204" pitchFamily="34" charset="0"/>
              </a:rPr>
              <a:t> </a:t>
            </a:r>
          </a:p>
        </p:txBody>
      </p:sp>
    </p:spTree>
    <p:extLst>
      <p:ext uri="{BB962C8B-B14F-4D97-AF65-F5344CB8AC3E}">
        <p14:creationId xmlns:p14="http://schemas.microsoft.com/office/powerpoint/2010/main" val="195514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eelingP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descr="Psychalive - Coming alive to Self, Intimacy &amp; Parent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5154"/>
          <a:stretch>
            <a:fillRect/>
          </a:stretch>
        </p:blipFill>
        <p:spPr bwMode="auto">
          <a:xfrm>
            <a:off x="4343400" y="4800600"/>
            <a:ext cx="37861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5"/>
          <p:cNvSpPr txBox="1">
            <a:spLocks noChangeArrowheads="1"/>
          </p:cNvSpPr>
          <p:nvPr/>
        </p:nvSpPr>
        <p:spPr bwMode="auto">
          <a:xfrm>
            <a:off x="762000" y="5529263"/>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Century Gothic"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Century Gothic"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Century Gothic"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Century Gothic"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Century Gothic"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9pPr>
          </a:lstStyle>
          <a:p>
            <a:pPr algn="ctr" eaLnBrk="1" hangingPunct="1">
              <a:spcBef>
                <a:spcPct val="50000"/>
              </a:spcBef>
              <a:buClrTx/>
              <a:buSzTx/>
              <a:buFontTx/>
              <a:buNone/>
            </a:pPr>
            <a:r>
              <a:rPr lang="en-US" altLang="en-US" sz="2000">
                <a:solidFill>
                  <a:srgbClr val="F6A004"/>
                </a:solidFill>
                <a:effectLst>
                  <a:outerShdw blurRad="38100" dist="38100" dir="2700000" algn="tl">
                    <a:srgbClr val="000000">
                      <a:alpha val="43137"/>
                    </a:srgbClr>
                  </a:outerShdw>
                </a:effectLst>
                <a:latin typeface="+mj-lt"/>
              </a:rPr>
              <a:t>(For Professionals) www.glendon.org</a:t>
            </a:r>
          </a:p>
        </p:txBody>
      </p:sp>
      <p:sp>
        <p:nvSpPr>
          <p:cNvPr id="71685" name="Text Box 6"/>
          <p:cNvSpPr txBox="1">
            <a:spLocks noChangeArrowheads="1"/>
          </p:cNvSpPr>
          <p:nvPr/>
        </p:nvSpPr>
        <p:spPr bwMode="auto">
          <a:xfrm>
            <a:off x="4572000" y="54864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Century Gothic"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Century Gothic"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Century Gothic"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Century Gothic"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Century Gothic"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9pPr>
          </a:lstStyle>
          <a:p>
            <a:pPr algn="ctr" eaLnBrk="1" hangingPunct="1">
              <a:spcBef>
                <a:spcPct val="50000"/>
              </a:spcBef>
              <a:buClrTx/>
              <a:buSzTx/>
              <a:buFontTx/>
              <a:buNone/>
            </a:pPr>
            <a:r>
              <a:rPr lang="en-US" altLang="en-US" sz="2000" dirty="0">
                <a:solidFill>
                  <a:srgbClr val="F6A004"/>
                </a:solidFill>
                <a:effectLst>
                  <a:outerShdw blurRad="38100" dist="38100" dir="2700000" algn="tl">
                    <a:srgbClr val="000000">
                      <a:alpha val="43137"/>
                    </a:srgbClr>
                  </a:outerShdw>
                </a:effectLst>
                <a:latin typeface="+mj-lt"/>
              </a:rPr>
              <a:t>(For the Public) www.psychalive.org</a:t>
            </a:r>
          </a:p>
        </p:txBody>
      </p:sp>
      <p:sp>
        <p:nvSpPr>
          <p:cNvPr id="71686" name="Text Box 7"/>
          <p:cNvSpPr txBox="1">
            <a:spLocks noChangeArrowheads="1"/>
          </p:cNvSpPr>
          <p:nvPr/>
        </p:nvSpPr>
        <p:spPr bwMode="auto">
          <a:xfrm>
            <a:off x="0" y="2438400"/>
            <a:ext cx="91440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Century Gothic"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Century Gothic"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Century Gothic"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Century Gothic"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Century Gothic"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Century Gothic" pitchFamily="34" charset="0"/>
              </a:defRPr>
            </a:lvl9pPr>
          </a:lstStyle>
          <a:p>
            <a:pPr algn="ctr" eaLnBrk="1" hangingPunct="1">
              <a:spcBef>
                <a:spcPct val="50000"/>
              </a:spcBef>
              <a:buClrTx/>
              <a:buSzTx/>
              <a:buFontTx/>
              <a:buNone/>
            </a:pPr>
            <a:r>
              <a:rPr lang="en-US" altLang="en-US" sz="3500" dirty="0" smtClean="0">
                <a:solidFill>
                  <a:srgbClr val="002060"/>
                </a:solidFill>
                <a:effectLst>
                  <a:outerShdw blurRad="38100" dist="38100" dir="2700000" algn="tl">
                    <a:srgbClr val="000000">
                      <a:alpha val="43137"/>
                    </a:srgbClr>
                  </a:outerShdw>
                </a:effectLst>
                <a:latin typeface="+mj-lt"/>
              </a:rPr>
              <a:t>Contact:</a:t>
            </a:r>
          </a:p>
          <a:p>
            <a:pPr algn="ctr" eaLnBrk="1" hangingPunct="1">
              <a:spcBef>
                <a:spcPct val="50000"/>
              </a:spcBef>
              <a:buClrTx/>
              <a:buSzTx/>
              <a:buFontTx/>
              <a:buNone/>
            </a:pPr>
            <a:r>
              <a:rPr lang="en-US" altLang="en-US" sz="3200" dirty="0" smtClean="0">
                <a:solidFill>
                  <a:srgbClr val="002060"/>
                </a:solidFill>
                <a:effectLst>
                  <a:outerShdw blurRad="38100" dist="38100" dir="2700000" algn="tl">
                    <a:srgbClr val="000000">
                      <a:alpha val="43137"/>
                    </a:srgbClr>
                  </a:outerShdw>
                </a:effectLst>
                <a:latin typeface="+mj-lt"/>
              </a:rPr>
              <a:t>glendon@glendon.org</a:t>
            </a:r>
          </a:p>
          <a:p>
            <a:pPr algn="ctr" eaLnBrk="1" hangingPunct="1">
              <a:spcBef>
                <a:spcPct val="50000"/>
              </a:spcBef>
              <a:buClrTx/>
              <a:buSzTx/>
              <a:buFontTx/>
              <a:buNone/>
            </a:pPr>
            <a:r>
              <a:rPr lang="en-US" altLang="en-US" sz="3200" dirty="0" smtClean="0">
                <a:solidFill>
                  <a:srgbClr val="002060"/>
                </a:solidFill>
                <a:effectLst>
                  <a:outerShdw blurRad="38100" dist="38100" dir="2700000" algn="tl">
                    <a:srgbClr val="000000">
                      <a:alpha val="43137"/>
                    </a:srgbClr>
                  </a:outerShdw>
                </a:effectLst>
                <a:latin typeface="+mj-lt"/>
              </a:rPr>
              <a:t>800-663-5281</a:t>
            </a:r>
          </a:p>
          <a:p>
            <a:pPr algn="ctr" eaLnBrk="1" hangingPunct="1">
              <a:spcBef>
                <a:spcPct val="50000"/>
              </a:spcBef>
              <a:buClrTx/>
              <a:buSzTx/>
              <a:buFontTx/>
              <a:buNone/>
            </a:pPr>
            <a:endParaRPr lang="en-US" altLang="en-US" sz="500" b="0" dirty="0">
              <a:solidFill>
                <a:srgbClr val="006666"/>
              </a:solidFill>
            </a:endParaRPr>
          </a:p>
        </p:txBody>
      </p:sp>
      <p:pic>
        <p:nvPicPr>
          <p:cNvPr id="71687" name="Picture 13" descr="P:\public\DATA\Carolyn\Images\WEB PICS\glendon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8006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447800" y="4724400"/>
            <a:ext cx="2667000" cy="800100"/>
          </a:xfrm>
          <a:prstGeom prst="rect">
            <a:avLst/>
          </a:prstGeom>
          <a:noFill/>
        </p:spPr>
        <p:txBody>
          <a:bodyPr>
            <a:spAutoFit/>
          </a:bodyPr>
          <a:lstStyle/>
          <a:p>
            <a:pPr>
              <a:defRPr/>
            </a:pPr>
            <a:r>
              <a:rPr lang="en-US" sz="2200" b="1" dirty="0">
                <a:solidFill>
                  <a:schemeClr val="tx2">
                    <a:lumMod val="75000"/>
                  </a:schemeClr>
                </a:solidFill>
                <a:latin typeface="Georgia" pitchFamily="18" charset="0"/>
              </a:rPr>
              <a:t> THE GLENDON </a:t>
            </a:r>
          </a:p>
          <a:p>
            <a:pPr>
              <a:defRPr/>
            </a:pPr>
            <a:r>
              <a:rPr lang="en-US" sz="2350" b="1" dirty="0">
                <a:solidFill>
                  <a:schemeClr val="tx2">
                    <a:lumMod val="75000"/>
                  </a:schemeClr>
                </a:solidFill>
                <a:latin typeface="Georgia" pitchFamily="18" charset="0"/>
              </a:rPr>
              <a:t> ASSOCIATION</a:t>
            </a:r>
          </a:p>
        </p:txBody>
      </p:sp>
    </p:spTree>
    <p:extLst>
      <p:ext uri="{BB962C8B-B14F-4D97-AF65-F5344CB8AC3E}">
        <p14:creationId xmlns:p14="http://schemas.microsoft.com/office/powerpoint/2010/main" val="64368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descr="Psychalive - Coming alive to Self, Intimacy &amp; Parent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r="5154"/>
          <a:stretch>
            <a:fillRect/>
          </a:stretch>
        </p:blipFill>
        <p:spPr bwMode="auto">
          <a:xfrm>
            <a:off x="4572000" y="4800600"/>
            <a:ext cx="37861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685800" y="5529263"/>
            <a:ext cx="3581400" cy="701675"/>
          </a:xfrm>
          <a:prstGeom prst="rect">
            <a:avLst/>
          </a:prstGeom>
          <a:noFill/>
          <a:ln w="9525" algn="ctr">
            <a:noFill/>
            <a:miter lim="800000"/>
            <a:headEnd/>
            <a:tailEnd/>
          </a:ln>
        </p:spPr>
        <p:txBody>
          <a:bodyPr>
            <a:spAutoFit/>
          </a:bodyPr>
          <a:lstStyle/>
          <a:p>
            <a:pPr algn="ctr">
              <a:spcBef>
                <a:spcPct val="50000"/>
              </a:spcBef>
              <a:defRPr/>
            </a:pPr>
            <a:r>
              <a:rPr lang="en-US" sz="2000" dirty="0">
                <a:solidFill>
                  <a:srgbClr val="F6A004"/>
                </a:solidFill>
                <a:effectLst>
                  <a:outerShdw blurRad="38100" dist="38100" dir="2700000" algn="tl">
                    <a:srgbClr val="000000">
                      <a:alpha val="43137"/>
                    </a:srgbClr>
                  </a:outerShdw>
                </a:effectLst>
                <a:latin typeface="+mj-lt"/>
              </a:rPr>
              <a:t>(For Professionals) www.glendon.org</a:t>
            </a:r>
          </a:p>
        </p:txBody>
      </p:sp>
      <p:sp>
        <p:nvSpPr>
          <p:cNvPr id="14" name="Text Box 7"/>
          <p:cNvSpPr txBox="1">
            <a:spLocks noChangeArrowheads="1"/>
          </p:cNvSpPr>
          <p:nvPr/>
        </p:nvSpPr>
        <p:spPr bwMode="auto">
          <a:xfrm>
            <a:off x="4724400" y="5486400"/>
            <a:ext cx="3505200" cy="701675"/>
          </a:xfrm>
          <a:prstGeom prst="rect">
            <a:avLst/>
          </a:prstGeom>
          <a:noFill/>
          <a:ln w="9525" algn="ctr">
            <a:noFill/>
            <a:miter lim="800000"/>
            <a:headEnd/>
            <a:tailEnd/>
          </a:ln>
        </p:spPr>
        <p:txBody>
          <a:bodyPr>
            <a:spAutoFit/>
          </a:bodyPr>
          <a:lstStyle/>
          <a:p>
            <a:pPr algn="ctr">
              <a:spcBef>
                <a:spcPct val="50000"/>
              </a:spcBef>
              <a:defRPr/>
            </a:pPr>
            <a:r>
              <a:rPr lang="en-US" sz="2000" dirty="0">
                <a:solidFill>
                  <a:srgbClr val="F6A004"/>
                </a:solidFill>
                <a:effectLst>
                  <a:outerShdw blurRad="38100" dist="38100" dir="2700000" algn="tl">
                    <a:srgbClr val="000000">
                      <a:alpha val="43137"/>
                    </a:srgbClr>
                  </a:outerShdw>
                </a:effectLst>
                <a:latin typeface="+mj-lt"/>
              </a:rPr>
              <a:t>(For the Public) www.psychalive.org</a:t>
            </a:r>
          </a:p>
        </p:txBody>
      </p:sp>
      <p:sp>
        <p:nvSpPr>
          <p:cNvPr id="15" name="Text Box 8"/>
          <p:cNvSpPr txBox="1">
            <a:spLocks noChangeArrowheads="1"/>
          </p:cNvSpPr>
          <p:nvPr/>
        </p:nvSpPr>
        <p:spPr bwMode="auto">
          <a:xfrm>
            <a:off x="5867400" y="1676400"/>
            <a:ext cx="3657600" cy="2062103"/>
          </a:xfrm>
          <a:prstGeom prst="rect">
            <a:avLst/>
          </a:prstGeom>
          <a:noFill/>
          <a:ln w="25400" algn="ctr">
            <a:noFill/>
            <a:miter lim="800000"/>
            <a:headEnd/>
            <a:tailEnd/>
          </a:ln>
        </p:spPr>
        <p:txBody>
          <a:bodyPr>
            <a:spAutoFit/>
          </a:bodyPr>
          <a:lstStyle/>
          <a:p>
            <a:pPr>
              <a:spcBef>
                <a:spcPct val="50000"/>
              </a:spcBef>
              <a:defRPr/>
            </a:pPr>
            <a:r>
              <a:rPr lang="en-US" sz="2400" dirty="0">
                <a:solidFill>
                  <a:srgbClr val="0070C0"/>
                </a:solidFill>
                <a:latin typeface="+mj-lt"/>
              </a:rPr>
              <a:t>Lisa Firestone, Ph.D.</a:t>
            </a:r>
          </a:p>
          <a:p>
            <a:pPr>
              <a:spcBef>
                <a:spcPct val="50000"/>
              </a:spcBef>
              <a:defRPr/>
            </a:pPr>
            <a:r>
              <a:rPr lang="en-US" sz="1600" dirty="0">
                <a:solidFill>
                  <a:srgbClr val="0070C0"/>
                </a:solidFill>
                <a:latin typeface="+mj-lt"/>
              </a:rPr>
              <a:t>Director of Research and Education                                       The </a:t>
            </a:r>
            <a:r>
              <a:rPr lang="en-US" sz="1600" dirty="0" err="1">
                <a:solidFill>
                  <a:srgbClr val="0070C0"/>
                </a:solidFill>
                <a:latin typeface="+mj-lt"/>
              </a:rPr>
              <a:t>Glendon</a:t>
            </a:r>
            <a:r>
              <a:rPr lang="en-US" sz="1600" dirty="0">
                <a:solidFill>
                  <a:srgbClr val="0070C0"/>
                </a:solidFill>
                <a:latin typeface="+mj-lt"/>
              </a:rPr>
              <a:t> Association</a:t>
            </a:r>
          </a:p>
          <a:p>
            <a:pPr>
              <a:spcBef>
                <a:spcPct val="50000"/>
              </a:spcBef>
              <a:defRPr/>
            </a:pPr>
            <a:r>
              <a:rPr lang="en-US" sz="1600" dirty="0">
                <a:solidFill>
                  <a:srgbClr val="0070C0"/>
                </a:solidFill>
                <a:latin typeface="+mj-lt"/>
              </a:rPr>
              <a:t>Senior Editor                                                    PsychAlive.org</a:t>
            </a:r>
          </a:p>
          <a:p>
            <a:pPr>
              <a:spcBef>
                <a:spcPct val="50000"/>
              </a:spcBef>
              <a:defRPr/>
            </a:pPr>
            <a:endParaRPr lang="en-US" sz="1600" b="0" dirty="0">
              <a:solidFill>
                <a:srgbClr val="006666"/>
              </a:solidFill>
              <a:latin typeface="+mj-lt"/>
            </a:endParaRPr>
          </a:p>
        </p:txBody>
      </p:sp>
      <p:pic>
        <p:nvPicPr>
          <p:cNvPr id="8199" name="Picture 2" descr="C:\Documents and Settings\cfirestone.SCM\Desktop\Lis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737"/>
          <a:stretch/>
        </p:blipFill>
        <p:spPr bwMode="auto">
          <a:xfrm>
            <a:off x="4648200" y="1752600"/>
            <a:ext cx="1229178" cy="155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3" descr="P:\public\DATA\Carolyn\Images\WEB PICS\glendon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8006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447800" y="4724400"/>
            <a:ext cx="2667000" cy="800100"/>
          </a:xfrm>
          <a:prstGeom prst="rect">
            <a:avLst/>
          </a:prstGeom>
          <a:noFill/>
        </p:spPr>
        <p:txBody>
          <a:bodyPr>
            <a:spAutoFit/>
          </a:bodyPr>
          <a:lstStyle/>
          <a:p>
            <a:pPr>
              <a:defRPr/>
            </a:pPr>
            <a:r>
              <a:rPr lang="en-US" sz="2200" dirty="0">
                <a:solidFill>
                  <a:schemeClr val="accent6">
                    <a:lumMod val="50000"/>
                  </a:schemeClr>
                </a:solidFill>
                <a:latin typeface="Georgia" pitchFamily="18" charset="0"/>
              </a:rPr>
              <a:t> </a:t>
            </a:r>
            <a:r>
              <a:rPr lang="en-US" sz="2200" b="1" dirty="0">
                <a:solidFill>
                  <a:srgbClr val="002060"/>
                </a:solidFill>
                <a:latin typeface="Georgia" pitchFamily="18" charset="0"/>
              </a:rPr>
              <a:t>THE GLENDON </a:t>
            </a:r>
          </a:p>
          <a:p>
            <a:pPr>
              <a:defRPr/>
            </a:pPr>
            <a:r>
              <a:rPr lang="en-US" sz="2350" b="1" dirty="0">
                <a:solidFill>
                  <a:srgbClr val="002060"/>
                </a:solidFill>
                <a:latin typeface="Georgia" pitchFamily="18" charset="0"/>
              </a:rPr>
              <a:t> ASSOCIATION</a:t>
            </a:r>
          </a:p>
        </p:txBody>
      </p:sp>
      <p:sp>
        <p:nvSpPr>
          <p:cNvPr id="10" name="Text Box 8"/>
          <p:cNvSpPr txBox="1">
            <a:spLocks noChangeArrowheads="1"/>
          </p:cNvSpPr>
          <p:nvPr/>
        </p:nvSpPr>
        <p:spPr bwMode="auto">
          <a:xfrm>
            <a:off x="1524000" y="1676400"/>
            <a:ext cx="3657600" cy="2046714"/>
          </a:xfrm>
          <a:prstGeom prst="rect">
            <a:avLst/>
          </a:prstGeom>
          <a:noFill/>
          <a:ln w="25400" algn="ctr">
            <a:noFill/>
            <a:miter lim="800000"/>
            <a:headEnd/>
            <a:tailEnd/>
          </a:ln>
        </p:spPr>
        <p:txBody>
          <a:bodyPr>
            <a:spAutoFit/>
          </a:bodyPr>
          <a:lstStyle/>
          <a:p>
            <a:pPr>
              <a:spcBef>
                <a:spcPct val="50000"/>
              </a:spcBef>
              <a:defRPr/>
            </a:pPr>
            <a:r>
              <a:rPr lang="en-US" sz="2400" dirty="0" smtClean="0">
                <a:solidFill>
                  <a:srgbClr val="0070C0"/>
                </a:solidFill>
                <a:latin typeface="+mj-lt"/>
              </a:rPr>
              <a:t>James </a:t>
            </a:r>
            <a:r>
              <a:rPr lang="en-US" sz="2400" dirty="0" err="1" smtClean="0">
                <a:solidFill>
                  <a:srgbClr val="0070C0"/>
                </a:solidFill>
                <a:latin typeface="+mj-lt"/>
              </a:rPr>
              <a:t>Garbarino</a:t>
            </a:r>
            <a:r>
              <a:rPr lang="en-US" sz="2400" dirty="0" smtClean="0">
                <a:solidFill>
                  <a:srgbClr val="0070C0"/>
                </a:solidFill>
                <a:latin typeface="+mj-lt"/>
              </a:rPr>
              <a:t>, </a:t>
            </a:r>
            <a:r>
              <a:rPr lang="en-US" sz="2400" dirty="0">
                <a:solidFill>
                  <a:srgbClr val="0070C0"/>
                </a:solidFill>
                <a:latin typeface="+mj-lt"/>
              </a:rPr>
              <a:t>Ph.D.</a:t>
            </a:r>
          </a:p>
          <a:p>
            <a:pPr>
              <a:defRPr/>
            </a:pPr>
            <a:endParaRPr lang="en-US" sz="800" dirty="0" smtClean="0">
              <a:solidFill>
                <a:srgbClr val="0070C0"/>
              </a:solidFill>
              <a:latin typeface="+mj-lt"/>
            </a:endParaRPr>
          </a:p>
          <a:p>
            <a:pPr>
              <a:defRPr/>
            </a:pPr>
            <a:r>
              <a:rPr lang="en-US" sz="1600" dirty="0" smtClean="0">
                <a:solidFill>
                  <a:srgbClr val="0070C0"/>
                </a:solidFill>
                <a:latin typeface="+mj-lt"/>
              </a:rPr>
              <a:t>Author</a:t>
            </a:r>
          </a:p>
          <a:p>
            <a:pPr>
              <a:defRPr/>
            </a:pPr>
            <a:r>
              <a:rPr lang="en-US" sz="1600" i="1" dirty="0" smtClean="0">
                <a:solidFill>
                  <a:srgbClr val="0070C0"/>
                </a:solidFill>
                <a:latin typeface="+mj-lt"/>
              </a:rPr>
              <a:t>Listening to Killers</a:t>
            </a:r>
          </a:p>
          <a:p>
            <a:pPr>
              <a:defRPr/>
            </a:pPr>
            <a:endParaRPr lang="en-US" sz="500" dirty="0">
              <a:solidFill>
                <a:srgbClr val="0070C0"/>
              </a:solidFill>
              <a:latin typeface="+mj-lt"/>
            </a:endParaRPr>
          </a:p>
          <a:p>
            <a:pPr>
              <a:defRPr/>
            </a:pPr>
            <a:r>
              <a:rPr lang="en-US" sz="1600" dirty="0" smtClean="0">
                <a:solidFill>
                  <a:srgbClr val="0070C0"/>
                </a:solidFill>
                <a:latin typeface="+mj-lt"/>
              </a:rPr>
              <a:t>Professor </a:t>
            </a:r>
          </a:p>
          <a:p>
            <a:pPr>
              <a:defRPr/>
            </a:pPr>
            <a:r>
              <a:rPr lang="en-US" sz="1600" dirty="0" smtClean="0">
                <a:solidFill>
                  <a:srgbClr val="0070C0"/>
                </a:solidFill>
                <a:latin typeface="+mj-lt"/>
              </a:rPr>
              <a:t>Loyola University Chicago</a:t>
            </a:r>
            <a:endParaRPr lang="en-US" sz="1600" dirty="0">
              <a:solidFill>
                <a:srgbClr val="0070C0"/>
              </a:solidFill>
              <a:latin typeface="+mj-lt"/>
            </a:endParaRPr>
          </a:p>
          <a:p>
            <a:pPr>
              <a:spcBef>
                <a:spcPct val="50000"/>
              </a:spcBef>
              <a:defRPr/>
            </a:pPr>
            <a:endParaRPr lang="en-US" sz="1600" b="0" dirty="0">
              <a:solidFill>
                <a:srgbClr val="006666"/>
              </a:solidFill>
              <a:latin typeface="+mj-lt"/>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04800" y="1752600"/>
            <a:ext cx="1219200" cy="155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JAMES GARBAR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JAMES GARBARIN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75830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Listening to Killers</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52400"/>
            <a:ext cx="8077200" cy="2362200"/>
          </a:xfrm>
        </p:spPr>
        <p:txBody>
          <a:bodyPr/>
          <a:lstStyle/>
          <a:p>
            <a:pPr marL="0" marR="0" indent="0">
              <a:spcBef>
                <a:spcPts val="0"/>
              </a:spcBef>
              <a:spcAft>
                <a:spcPts val="0"/>
              </a:spcAft>
              <a:buNone/>
            </a:pPr>
            <a:r>
              <a:rPr lang="en-US" b="1" dirty="0">
                <a:latin typeface="Gill Sans MT" panose="020B0502020104020203" pitchFamily="34" charset="0"/>
                <a:ea typeface="Times New Roman"/>
                <a:cs typeface="Calibri" panose="020F0502020204030204" pitchFamily="34" charset="0"/>
              </a:rPr>
              <a:t>This presentation is based upon James </a:t>
            </a:r>
            <a:r>
              <a:rPr lang="en-US" b="1" dirty="0" err="1">
                <a:latin typeface="Gill Sans MT" panose="020B0502020104020203" pitchFamily="34" charset="0"/>
                <a:ea typeface="Times New Roman"/>
                <a:cs typeface="Calibri" panose="020F0502020204030204" pitchFamily="34" charset="0"/>
              </a:rPr>
              <a:t>Garbarino’s</a:t>
            </a:r>
            <a:r>
              <a:rPr lang="en-US" b="1" dirty="0">
                <a:latin typeface="Gill Sans MT" panose="020B0502020104020203" pitchFamily="34" charset="0"/>
                <a:ea typeface="Times New Roman"/>
                <a:cs typeface="Calibri" panose="020F0502020204030204" pitchFamily="34" charset="0"/>
              </a:rPr>
              <a:t> 20 years as a psychological expert witness in murder cases, as presented in his 2015 book </a:t>
            </a:r>
            <a:r>
              <a:rPr lang="en-US" b="1" i="1" dirty="0">
                <a:latin typeface="Gill Sans MT" panose="020B0502020104020203" pitchFamily="34" charset="0"/>
                <a:ea typeface="Times New Roman"/>
                <a:cs typeface="Calibri" panose="020F0502020204030204" pitchFamily="34" charset="0"/>
              </a:rPr>
              <a:t>Listening to Killers.</a:t>
            </a:r>
            <a:endParaRPr lang="en-US" b="1" dirty="0">
              <a:latin typeface="Gill Sans MT" panose="020B0502020104020203" pitchFamily="34" charset="0"/>
              <a:ea typeface="MS Mincho"/>
              <a:cs typeface="Calibri" panose="020F0502020204030204" pitchFamily="34" charset="0"/>
            </a:endParaRPr>
          </a:p>
          <a:p>
            <a:endParaRPr lang="en-US" dirty="0"/>
          </a:p>
        </p:txBody>
      </p:sp>
      <p:pic>
        <p:nvPicPr>
          <p:cNvPr id="1026" name="Picture 2" descr="http://ecx.images-amazon.com/images/I/51IFT7mel-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05000"/>
            <a:ext cx="220980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2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Working Hypothesis</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28600"/>
            <a:ext cx="8382000" cy="1828800"/>
          </a:xfrm>
        </p:spPr>
        <p:txBody>
          <a:bodyPr>
            <a:normAutofit/>
          </a:bodyPr>
          <a:lstStyle/>
          <a:p>
            <a:pPr marL="0" marR="0" indent="0">
              <a:spcBef>
                <a:spcPts val="0"/>
              </a:spcBef>
              <a:spcAft>
                <a:spcPts val="0"/>
              </a:spcAft>
              <a:buNone/>
            </a:pPr>
            <a:r>
              <a:rPr lang="en-US" b="1" dirty="0" smtClean="0">
                <a:latin typeface="Gill Sans MT" panose="020B0502020104020203" pitchFamily="34" charset="0"/>
              </a:rPr>
              <a:t>The </a:t>
            </a:r>
            <a:r>
              <a:rPr lang="en-US" b="1" dirty="0">
                <a:latin typeface="Gill Sans MT" panose="020B0502020104020203" pitchFamily="34" charset="0"/>
              </a:rPr>
              <a:t>key to understanding violent men is that they are “untreated traumatized and abused children who inhabit and control the bodies of scary men.”</a:t>
            </a:r>
          </a:p>
        </p:txBody>
      </p:sp>
      <p:pic>
        <p:nvPicPr>
          <p:cNvPr id="1026" name="Picture 2" descr="P:\public\DATA\MARKETING\iSTOCK IMAGES\Parenting\iStock_000001819063Small.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91152" y="1905000"/>
            <a:ext cx="2144713" cy="3249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35864" y="1905000"/>
            <a:ext cx="2169736" cy="32496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31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Conceptual Framework</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457200"/>
            <a:ext cx="7543800" cy="2362200"/>
          </a:xfrm>
        </p:spPr>
        <p:txBody>
          <a:bodyPr>
            <a:normAutofit/>
          </a:bodyPr>
          <a:lstStyle/>
          <a:p>
            <a:pPr marL="0" indent="0">
              <a:buNone/>
            </a:pPr>
            <a:r>
              <a:rPr lang="en-US" sz="2800" b="1" dirty="0">
                <a:latin typeface="Gill Sans MT" panose="020B0502020104020203" pitchFamily="34" charset="0"/>
              </a:rPr>
              <a:t>A conceptual framework is needed that bridges the gap </a:t>
            </a:r>
            <a:r>
              <a:rPr lang="en-US" sz="2800" b="1" dirty="0" smtClean="0">
                <a:latin typeface="Gill Sans MT" panose="020B0502020104020203" pitchFamily="34" charset="0"/>
              </a:rPr>
              <a:t>between:</a:t>
            </a:r>
          </a:p>
          <a:p>
            <a:pPr marL="0" indent="0">
              <a:buNone/>
            </a:pPr>
            <a:endParaRPr lang="en-US" sz="500" b="1" dirty="0" smtClean="0">
              <a:latin typeface="Gill Sans MT" panose="020B0502020104020203" pitchFamily="34" charset="0"/>
            </a:endParaRPr>
          </a:p>
          <a:p>
            <a:pPr>
              <a:buClr>
                <a:srgbClr val="FFC000"/>
              </a:buClr>
            </a:pPr>
            <a:r>
              <a:rPr lang="en-US" b="1" dirty="0" smtClean="0">
                <a:latin typeface="Gill Sans MT" panose="020B0502020104020203" pitchFamily="34" charset="0"/>
              </a:rPr>
              <a:t>“Social </a:t>
            </a:r>
            <a:r>
              <a:rPr lang="en-US" b="1" dirty="0">
                <a:latin typeface="Gill Sans MT" panose="020B0502020104020203" pitchFamily="34" charset="0"/>
              </a:rPr>
              <a:t>history" typically provided by social </a:t>
            </a:r>
            <a:r>
              <a:rPr lang="en-US" b="1" dirty="0" smtClean="0">
                <a:latin typeface="Gill Sans MT" panose="020B0502020104020203" pitchFamily="34" charset="0"/>
              </a:rPr>
              <a:t>work</a:t>
            </a:r>
          </a:p>
          <a:p>
            <a:pPr>
              <a:buClr>
                <a:srgbClr val="FFC000"/>
              </a:buClr>
            </a:pPr>
            <a:r>
              <a:rPr lang="en-US" b="1" dirty="0" smtClean="0">
                <a:latin typeface="Gill Sans MT" panose="020B0502020104020203" pitchFamily="34" charset="0"/>
              </a:rPr>
              <a:t>“Diagnosis</a:t>
            </a:r>
            <a:r>
              <a:rPr lang="en-US" b="1" dirty="0">
                <a:latin typeface="Gill Sans MT" panose="020B0502020104020203" pitchFamily="34" charset="0"/>
              </a:rPr>
              <a:t>" provided by clinical </a:t>
            </a:r>
            <a:r>
              <a:rPr lang="en-US" b="1" dirty="0" smtClean="0">
                <a:latin typeface="Gill Sans MT" panose="020B0502020104020203" pitchFamily="34" charset="0"/>
              </a:rPr>
              <a:t>psychology </a:t>
            </a:r>
            <a:endParaRPr lang="en-US" b="1" dirty="0">
              <a:latin typeface="Gill Sans MT" panose="020B0502020104020203" pitchFamily="34" charset="0"/>
            </a:endParaRPr>
          </a:p>
        </p:txBody>
      </p:sp>
      <p:pic>
        <p:nvPicPr>
          <p:cNvPr id="9218" name="Picture 2" descr="P:\public\DATA\MARKETING\iSTOCK IMAGES\Parenting\iStock_000008191883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90800"/>
            <a:ext cx="4272366" cy="2843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85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Developmental Analysis</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304800"/>
            <a:ext cx="7543800" cy="2362200"/>
          </a:xfrm>
        </p:spPr>
        <p:txBody>
          <a:bodyPr>
            <a:normAutofit/>
          </a:bodyPr>
          <a:lstStyle/>
          <a:p>
            <a:pPr marL="0" indent="0">
              <a:buNone/>
            </a:pPr>
            <a:r>
              <a:rPr lang="en-US" b="1" dirty="0">
                <a:latin typeface="Gill Sans MT" panose="020B0502020104020203" pitchFamily="34" charset="0"/>
              </a:rPr>
              <a:t>Beyond these two approaches is a "developmental analysis" that seeks to </a:t>
            </a:r>
            <a:r>
              <a:rPr lang="en-US" b="1" smtClean="0">
                <a:latin typeface="Gill Sans MT" panose="020B0502020104020203" pitchFamily="34" charset="0"/>
              </a:rPr>
              <a:t>explain what </a:t>
            </a:r>
            <a:r>
              <a:rPr lang="en-US" b="1" dirty="0">
                <a:latin typeface="Gill Sans MT" panose="020B0502020104020203" pitchFamily="34" charset="0"/>
              </a:rPr>
              <a:t>accounts for how violent men travel a path that leads from childhood innocence to violence in adolescence or adulthood. </a:t>
            </a:r>
          </a:p>
        </p:txBody>
      </p:sp>
      <p:pic>
        <p:nvPicPr>
          <p:cNvPr id="4" name="Picture 1" descr="P:\public\DATA\MARKETING\iSTOCK IMAGES\Parenting\Teenagers Talk About Suic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4048125" cy="2686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Ecological Perspective</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533400"/>
            <a:ext cx="7543800" cy="2362200"/>
          </a:xfrm>
        </p:spPr>
        <p:txBody>
          <a:bodyPr>
            <a:normAutofit lnSpcReduction="10000"/>
          </a:bodyPr>
          <a:lstStyle/>
          <a:p>
            <a:pPr marL="0" indent="0">
              <a:buNone/>
            </a:pPr>
            <a:r>
              <a:rPr lang="en-US" sz="2800" b="1" dirty="0">
                <a:latin typeface="Gill Sans MT" panose="020B0502020104020203" pitchFamily="34" charset="0"/>
              </a:rPr>
              <a:t>At the heart of these approaches is an “ecological perspective” that emphasizes the role of context in development: </a:t>
            </a:r>
          </a:p>
          <a:p>
            <a:pPr marL="0" indent="0">
              <a:buNone/>
            </a:pPr>
            <a:endParaRPr lang="en-US" sz="1200" b="1" dirty="0" smtClean="0">
              <a:latin typeface="Gill Sans MT" panose="020B0502020104020203" pitchFamily="34" charset="0"/>
            </a:endParaRPr>
          </a:p>
          <a:p>
            <a:pPr>
              <a:buClr>
                <a:srgbClr val="FFC000"/>
              </a:buClr>
            </a:pPr>
            <a:r>
              <a:rPr lang="en-US" b="1" dirty="0" smtClean="0">
                <a:latin typeface="Gill Sans MT" panose="020B0502020104020203" pitchFamily="34" charset="0"/>
              </a:rPr>
              <a:t>If </a:t>
            </a:r>
            <a:r>
              <a:rPr lang="en-US" b="1" dirty="0">
                <a:latin typeface="Gill Sans MT" panose="020B0502020104020203" pitchFamily="34" charset="0"/>
              </a:rPr>
              <a:t>the question is, “Does X cause Y? The answer is ‘It depends.’”</a:t>
            </a:r>
          </a:p>
        </p:txBody>
      </p:sp>
      <p:pic>
        <p:nvPicPr>
          <p:cNvPr id="7169" name="Picture 1" descr="P:\public\DATA\MARKETING\iSTOCK IMAGES\Parenting\iStock_000006846493Small[1] father scolding ch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19399"/>
            <a:ext cx="3962400" cy="2637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9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1000"/>
                                        <p:tgtEl>
                                          <p:spTgt spid="7169"/>
                                        </p:tgtEl>
                                      </p:cBhvr>
                                    </p:animEffect>
                                    <p:anim calcmode="lin" valueType="num">
                                      <p:cBhvr>
                                        <p:cTn id="8" dur="1000" fill="hold"/>
                                        <p:tgtEl>
                                          <p:spTgt spid="7169"/>
                                        </p:tgtEl>
                                        <p:attrNameLst>
                                          <p:attrName>ppt_x</p:attrName>
                                        </p:attrNameLst>
                                      </p:cBhvr>
                                      <p:tavLst>
                                        <p:tav tm="0">
                                          <p:val>
                                            <p:strVal val="#ppt_x"/>
                                          </p:val>
                                        </p:tav>
                                        <p:tav tm="100000">
                                          <p:val>
                                            <p:strVal val="#ppt_x"/>
                                          </p:val>
                                        </p:tav>
                                      </p:tavLst>
                                    </p:anim>
                                    <p:anim calcmode="lin" valueType="num">
                                      <p:cBhvr>
                                        <p:cTn id="9" dur="1000" fill="hold"/>
                                        <p:tgtEl>
                                          <p:spTgt spid="71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Three Types of Trauma</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381000"/>
            <a:ext cx="7696200" cy="1371600"/>
          </a:xfrm>
        </p:spPr>
        <p:txBody>
          <a:bodyPr>
            <a:normAutofit/>
          </a:bodyPr>
          <a:lstStyle/>
          <a:p>
            <a:pPr marL="0" indent="0">
              <a:buNone/>
            </a:pPr>
            <a:r>
              <a:rPr lang="en-US" sz="2800" b="1" dirty="0" smtClean="0">
                <a:latin typeface="Gill Sans MT" panose="020B0502020104020203" pitchFamily="34" charset="0"/>
              </a:rPr>
              <a:t>There are three </a:t>
            </a:r>
            <a:r>
              <a:rPr lang="en-US" sz="2800" b="1" dirty="0">
                <a:latin typeface="Gill Sans MT" panose="020B0502020104020203" pitchFamily="34" charset="0"/>
              </a:rPr>
              <a:t>types of trauma in childhood and adolescence that lead to damage.</a:t>
            </a:r>
            <a:endParaRPr lang="en-US" b="1" dirty="0">
              <a:latin typeface="Gill Sans MT" panose="020B0502020104020203" pitchFamily="34" charset="0"/>
            </a:endParaRPr>
          </a:p>
        </p:txBody>
      </p:sp>
      <p:pic>
        <p:nvPicPr>
          <p:cNvPr id="6145" name="Picture 1" descr="P:\public\DATA\MARKETING\iSTOCK IMAGES\Parenting\iStock_000002924887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00200"/>
            <a:ext cx="2886477"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4677" y="1752600"/>
            <a:ext cx="5105400" cy="1569660"/>
          </a:xfrm>
          <a:prstGeom prst="rect">
            <a:avLst/>
          </a:prstGeom>
          <a:noFill/>
        </p:spPr>
        <p:txBody>
          <a:bodyPr wrap="square" rtlCol="0">
            <a:spAutoFit/>
          </a:bodyPr>
          <a:lstStyle/>
          <a:p>
            <a:pPr marL="342900" indent="-342900">
              <a:buClr>
                <a:srgbClr val="FBA305"/>
              </a:buClr>
              <a:buFont typeface="+mj-lt"/>
              <a:buAutoNum type="arabicPeriod"/>
            </a:pPr>
            <a:r>
              <a:rPr lang="en-US" sz="2400" b="1" dirty="0">
                <a:latin typeface="Gill Sans MT" panose="020B0502020104020203" pitchFamily="34" charset="0"/>
              </a:rPr>
              <a:t>Single acute </a:t>
            </a:r>
            <a:r>
              <a:rPr lang="en-US" sz="2400" b="1" dirty="0" smtClean="0">
                <a:latin typeface="Gill Sans MT" panose="020B0502020104020203" pitchFamily="34" charset="0"/>
              </a:rPr>
              <a:t>incidents</a:t>
            </a:r>
          </a:p>
          <a:p>
            <a:pPr marL="342900" indent="-342900">
              <a:buClr>
                <a:srgbClr val="FBA305"/>
              </a:buClr>
              <a:buFont typeface="+mj-lt"/>
              <a:buAutoNum type="arabicPeriod"/>
            </a:pPr>
            <a:r>
              <a:rPr lang="en-US" sz="2400" b="1" dirty="0" smtClean="0">
                <a:latin typeface="Gill Sans MT" panose="020B0502020104020203" pitchFamily="34" charset="0"/>
              </a:rPr>
              <a:t>Multiple occurrences</a:t>
            </a:r>
          </a:p>
          <a:p>
            <a:pPr marL="342900" indent="-342900">
              <a:buClr>
                <a:srgbClr val="FBA305"/>
              </a:buClr>
              <a:buFont typeface="+mj-lt"/>
              <a:buAutoNum type="arabicPeriod"/>
            </a:pPr>
            <a:r>
              <a:rPr lang="en-US" sz="2400" b="1" dirty="0">
                <a:latin typeface="Gill Sans MT" panose="020B0502020104020203" pitchFamily="34" charset="0"/>
              </a:rPr>
              <a:t>P</a:t>
            </a:r>
            <a:r>
              <a:rPr lang="en-US" sz="2400" b="1" dirty="0" smtClean="0">
                <a:latin typeface="Gill Sans MT" panose="020B0502020104020203" pitchFamily="34" charset="0"/>
              </a:rPr>
              <a:t>ervasive </a:t>
            </a:r>
            <a:r>
              <a:rPr lang="en-US" sz="2400" b="1" dirty="0">
                <a:latin typeface="Gill Sans MT" panose="020B0502020104020203" pitchFamily="34" charset="0"/>
              </a:rPr>
              <a:t>severe victimization in early </a:t>
            </a:r>
            <a:r>
              <a:rPr lang="en-US" sz="2400" b="1" dirty="0" smtClean="0">
                <a:latin typeface="Gill Sans MT" panose="020B0502020104020203" pitchFamily="34" charset="0"/>
              </a:rPr>
              <a:t>childhood</a:t>
            </a:r>
            <a:endParaRPr lang="en-US" sz="2400" dirty="0">
              <a:latin typeface="Gill Sans MT" panose="020B0502020104020203" pitchFamily="34" charset="0"/>
            </a:endParaRPr>
          </a:p>
        </p:txBody>
      </p:sp>
    </p:spTree>
    <p:extLst>
      <p:ext uri="{BB962C8B-B14F-4D97-AF65-F5344CB8AC3E}">
        <p14:creationId xmlns:p14="http://schemas.microsoft.com/office/powerpoint/2010/main" val="424129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1000"/>
                                        <p:tgtEl>
                                          <p:spTgt spid="6145"/>
                                        </p:tgtEl>
                                      </p:cBhvr>
                                    </p:animEffect>
                                    <p:anim calcmode="lin" valueType="num">
                                      <p:cBhvr>
                                        <p:cTn id="8" dur="1000" fill="hold"/>
                                        <p:tgtEl>
                                          <p:spTgt spid="6145"/>
                                        </p:tgtEl>
                                        <p:attrNameLst>
                                          <p:attrName>ppt_x</p:attrName>
                                        </p:attrNameLst>
                                      </p:cBhvr>
                                      <p:tavLst>
                                        <p:tav tm="0">
                                          <p:val>
                                            <p:strVal val="#ppt_x"/>
                                          </p:val>
                                        </p:tav>
                                        <p:tav tm="100000">
                                          <p:val>
                                            <p:strVal val="#ppt_x"/>
                                          </p:val>
                                        </p:tav>
                                      </p:tavLst>
                                    </p:anim>
                                    <p:anim calcmode="lin" valueType="num">
                                      <p:cBhvr>
                                        <p:cTn id="9" dur="1000" fill="hold"/>
                                        <p:tgtEl>
                                          <p:spTgt spid="61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6781800" cy="1600200"/>
          </a:xfrm>
        </p:spPr>
        <p:txBody>
          <a:bodyPr>
            <a:normAutofit/>
          </a:bodyPr>
          <a:lstStyle/>
          <a:p>
            <a:r>
              <a:rPr lang="en-US" sz="4500" i="1" dirty="0" smtClean="0">
                <a:solidFill>
                  <a:srgbClr val="F6A004"/>
                </a:solidFill>
                <a:effectLst>
                  <a:outerShdw blurRad="38100" dist="38100" dir="2700000" algn="tl">
                    <a:srgbClr val="000000">
                      <a:alpha val="43137"/>
                    </a:srgbClr>
                  </a:outerShdw>
                </a:effectLst>
              </a:rPr>
              <a:t>Moral Damage</a:t>
            </a:r>
            <a:endParaRPr lang="en-US" sz="4500" i="1" dirty="0">
              <a:solidFill>
                <a:srgbClr val="F6A0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381000"/>
            <a:ext cx="9144000" cy="1143000"/>
          </a:xfrm>
        </p:spPr>
        <p:txBody>
          <a:bodyPr>
            <a:normAutofit/>
          </a:bodyPr>
          <a:lstStyle/>
          <a:p>
            <a:pPr marL="0" indent="0" algn="ctr">
              <a:buNone/>
            </a:pPr>
            <a:r>
              <a:rPr lang="en-US" sz="2800" b="1" dirty="0" smtClean="0">
                <a:latin typeface="Gill Sans MT" panose="020B0502020104020203" pitchFamily="34" charset="0"/>
              </a:rPr>
              <a:t>Moral damage: “The War Zone Mentality”</a:t>
            </a:r>
            <a:endParaRPr lang="en-US" sz="2800" b="1" dirty="0">
              <a:latin typeface="Gill Sans MT" panose="020B0502020104020203" pitchFamily="34" charset="0"/>
            </a:endParaRPr>
          </a:p>
        </p:txBody>
      </p:sp>
      <p:pic>
        <p:nvPicPr>
          <p:cNvPr id="5122" name="Picture 2" descr="P:\public\DATA\MARKETING\iSTOCK IMAGES\Parenting\iStock_000002030139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t="9325"/>
          <a:stretch/>
        </p:blipFill>
        <p:spPr bwMode="auto">
          <a:xfrm>
            <a:off x="4648200" y="1371600"/>
            <a:ext cx="3487873" cy="472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4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1186</TotalTime>
  <Words>366</Words>
  <Application>Microsoft Office PowerPoint</Application>
  <PresentationFormat>On-screen Show (4:3)</PresentationFormat>
  <Paragraphs>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The Origins of Violence in Child Abuse</vt:lpstr>
      <vt:lpstr>PowerPoint Presentation</vt:lpstr>
      <vt:lpstr>Listening to Killers</vt:lpstr>
      <vt:lpstr>Working Hypothesis</vt:lpstr>
      <vt:lpstr>Conceptual Framework</vt:lpstr>
      <vt:lpstr>Developmental Analysis</vt:lpstr>
      <vt:lpstr>Ecological Perspective</vt:lpstr>
      <vt:lpstr>Three Types of Trauma</vt:lpstr>
      <vt:lpstr>Moral Damage</vt:lpstr>
      <vt:lpstr>Emotional Damage</vt:lpstr>
      <vt:lpstr>Key Issues</vt:lpstr>
      <vt:lpstr>PowerPoint Presentation</vt:lpstr>
      <vt:lpstr>PowerPoint Presentation</vt:lpstr>
      <vt:lpstr>PowerPoint Presentation</vt:lpstr>
      <vt:lpstr>PowerPoint Presentation</vt:lpstr>
      <vt:lpstr>PowerPoint Presentation</vt:lpstr>
    </vt:vector>
  </TitlesOfParts>
  <Company>Glendon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Origins of Violence in Child Abuse</dc:title>
  <dc:creator>cfirestone</dc:creator>
  <cp:lastModifiedBy>cfirestone</cp:lastModifiedBy>
  <cp:revision>10</cp:revision>
  <dcterms:created xsi:type="dcterms:W3CDTF">2015-04-07T17:51:04Z</dcterms:created>
  <dcterms:modified xsi:type="dcterms:W3CDTF">2015-04-08T17:07:05Z</dcterms:modified>
</cp:coreProperties>
</file>