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 id="2147483736" r:id="rId3"/>
    <p:sldMasterId id="2147483751" r:id="rId4"/>
  </p:sldMasterIdLst>
  <p:notesMasterIdLst>
    <p:notesMasterId r:id="rId29"/>
  </p:notesMasterIdLst>
  <p:handoutMasterIdLst>
    <p:handoutMasterId r:id="rId30"/>
  </p:handoutMasterIdLst>
  <p:sldIdLst>
    <p:sldId id="289" r:id="rId5"/>
    <p:sldId id="284" r:id="rId6"/>
    <p:sldId id="283" r:id="rId7"/>
    <p:sldId id="285" r:id="rId8"/>
    <p:sldId id="286" r:id="rId9"/>
    <p:sldId id="287" r:id="rId10"/>
    <p:sldId id="279" r:id="rId11"/>
    <p:sldId id="269" r:id="rId12"/>
    <p:sldId id="263" r:id="rId13"/>
    <p:sldId id="264" r:id="rId14"/>
    <p:sldId id="265" r:id="rId15"/>
    <p:sldId id="266" r:id="rId16"/>
    <p:sldId id="267" r:id="rId17"/>
    <p:sldId id="268" r:id="rId18"/>
    <p:sldId id="270" r:id="rId19"/>
    <p:sldId id="271" r:id="rId20"/>
    <p:sldId id="272" r:id="rId21"/>
    <p:sldId id="280" r:id="rId22"/>
    <p:sldId id="281" r:id="rId23"/>
    <p:sldId id="290" r:id="rId24"/>
    <p:sldId id="291" r:id="rId25"/>
    <p:sldId id="292" r:id="rId26"/>
    <p:sldId id="293" r:id="rId27"/>
    <p:sldId id="294" r:id="rId28"/>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CD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1FB79D67-44E4-4436-997B-D0DA3FE0FB90}" type="datetimeFigureOut">
              <a:rPr lang="en-US" smtClean="0"/>
              <a:pPr/>
              <a:t>4/22/2013</a:t>
            </a:fld>
            <a:endParaRPr lang="en-US"/>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93CAAD31-282F-488F-9078-DC469AFA3B6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1155"/>
          </a:xfrm>
          <a:prstGeom prst="rect">
            <a:avLst/>
          </a:prstGeom>
        </p:spPr>
        <p:txBody>
          <a:bodyPr vert="horz" lIns="93324" tIns="46662" rIns="93324" bIns="46662" rtlCol="0"/>
          <a:lstStyle>
            <a:lvl1pPr algn="r">
              <a:defRPr sz="1200"/>
            </a:lvl1pPr>
          </a:lstStyle>
          <a:p>
            <a:fld id="{3077174C-B371-4CBF-BE16-8EBB34BB3C18}" type="datetimeFigureOut">
              <a:rPr lang="en-US" smtClean="0"/>
              <a:pPr/>
              <a:t>4/22/2013</a:t>
            </a:fld>
            <a:endParaRPr lang="en-US"/>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1155"/>
          </a:xfrm>
          <a:prstGeom prst="rect">
            <a:avLst/>
          </a:prstGeom>
        </p:spPr>
        <p:txBody>
          <a:bodyPr vert="horz" lIns="93324" tIns="46662" rIns="93324" bIns="46662" rtlCol="0" anchor="b"/>
          <a:lstStyle>
            <a:lvl1pPr algn="r">
              <a:defRPr sz="1200"/>
            </a:lvl1pPr>
          </a:lstStyle>
          <a:p>
            <a:fld id="{B954F2AC-7C87-4286-A1C4-838BB96458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5273193" y="6670987"/>
            <a:ext cx="4033804" cy="350916"/>
          </a:xfrm>
          <a:prstGeom prst="rect">
            <a:avLst/>
          </a:prstGeom>
          <a:noFill/>
          <a:ln w="9525">
            <a:noFill/>
            <a:miter lim="800000"/>
            <a:headEnd/>
            <a:tailEnd/>
          </a:ln>
        </p:spPr>
        <p:txBody>
          <a:bodyPr lIns="93280" tIns="46639" rIns="93280" bIns="46639" anchor="b"/>
          <a:lstStyle/>
          <a:p>
            <a:pPr algn="r" defTabSz="928579" fontAlgn="base">
              <a:spcBef>
                <a:spcPct val="0"/>
              </a:spcBef>
              <a:spcAft>
                <a:spcPct val="0"/>
              </a:spcAft>
            </a:pPr>
            <a:fld id="{B58FBD5B-6EFB-4BCE-A6DF-A829953B465C}" type="slidenum">
              <a:rPr lang="en-US" sz="1200" b="1">
                <a:solidFill>
                  <a:srgbClr val="000000"/>
                </a:solidFill>
                <a:latin typeface="Arial" charset="0"/>
              </a:rPr>
              <a:pPr algn="r" defTabSz="928579" fontAlgn="base">
                <a:spcBef>
                  <a:spcPct val="0"/>
                </a:spcBef>
                <a:spcAft>
                  <a:spcPct val="0"/>
                </a:spcAft>
              </a:pPr>
              <a:t>12</a:t>
            </a:fld>
            <a:endParaRPr lang="en-US" sz="1200" b="1" dirty="0">
              <a:solidFill>
                <a:srgbClr val="000000"/>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5273193" y="6670987"/>
            <a:ext cx="4033804" cy="350916"/>
          </a:xfrm>
          <a:prstGeom prst="rect">
            <a:avLst/>
          </a:prstGeom>
          <a:noFill/>
          <a:ln w="9525">
            <a:noFill/>
            <a:miter lim="800000"/>
            <a:headEnd/>
            <a:tailEnd/>
          </a:ln>
        </p:spPr>
        <p:txBody>
          <a:bodyPr lIns="93280" tIns="46639" rIns="93280" bIns="46639" anchor="b"/>
          <a:lstStyle/>
          <a:p>
            <a:pPr algn="r" defTabSz="928579" fontAlgn="base">
              <a:spcBef>
                <a:spcPct val="0"/>
              </a:spcBef>
              <a:spcAft>
                <a:spcPct val="0"/>
              </a:spcAft>
            </a:pPr>
            <a:fld id="{B6742838-7E21-44F4-BA33-E760AB27BE99}" type="slidenum">
              <a:rPr lang="en-US" sz="1200" b="1">
                <a:solidFill>
                  <a:srgbClr val="000000"/>
                </a:solidFill>
                <a:latin typeface="Arial" charset="0"/>
              </a:rPr>
              <a:pPr algn="r" defTabSz="928579" fontAlgn="base">
                <a:spcBef>
                  <a:spcPct val="0"/>
                </a:spcBef>
                <a:spcAft>
                  <a:spcPct val="0"/>
                </a:spcAft>
              </a:pPr>
              <a:t>14</a:t>
            </a:fld>
            <a:endParaRPr lang="en-US" sz="1200" b="1" dirty="0">
              <a:solidFill>
                <a:srgbClr val="000000"/>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5273193" y="6670987"/>
            <a:ext cx="4033804" cy="350916"/>
          </a:xfrm>
          <a:prstGeom prst="rect">
            <a:avLst/>
          </a:prstGeom>
          <a:noFill/>
          <a:ln w="9525">
            <a:noFill/>
            <a:miter lim="800000"/>
            <a:headEnd/>
            <a:tailEnd/>
          </a:ln>
        </p:spPr>
        <p:txBody>
          <a:bodyPr lIns="93280" tIns="46639" rIns="93280" bIns="46639" anchor="b"/>
          <a:lstStyle/>
          <a:p>
            <a:pPr algn="r" defTabSz="928579" fontAlgn="base">
              <a:spcBef>
                <a:spcPct val="0"/>
              </a:spcBef>
              <a:spcAft>
                <a:spcPct val="0"/>
              </a:spcAft>
            </a:pPr>
            <a:fld id="{31D6C0C3-77E5-4BFA-A09D-66B5C72F6526}" type="slidenum">
              <a:rPr lang="en-US" sz="1200" b="1">
                <a:solidFill>
                  <a:srgbClr val="000000"/>
                </a:solidFill>
                <a:latin typeface="Arial" charset="0"/>
              </a:rPr>
              <a:pPr algn="r" defTabSz="928579" fontAlgn="base">
                <a:spcBef>
                  <a:spcPct val="0"/>
                </a:spcBef>
                <a:spcAft>
                  <a:spcPct val="0"/>
                </a:spcAft>
              </a:pPr>
              <a:t>15</a:t>
            </a:fld>
            <a:endParaRPr lang="en-US" sz="1200" b="1" dirty="0">
              <a:solidFill>
                <a:srgbClr val="000000"/>
              </a:solidFill>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5273193" y="6670987"/>
            <a:ext cx="4033804" cy="350916"/>
          </a:xfrm>
          <a:prstGeom prst="rect">
            <a:avLst/>
          </a:prstGeom>
          <a:noFill/>
          <a:ln w="9525">
            <a:noFill/>
            <a:miter lim="800000"/>
            <a:headEnd/>
            <a:tailEnd/>
          </a:ln>
        </p:spPr>
        <p:txBody>
          <a:bodyPr lIns="93280" tIns="46639" rIns="93280" bIns="46639" anchor="b"/>
          <a:lstStyle/>
          <a:p>
            <a:pPr algn="r" defTabSz="928579"/>
            <a:fld id="{79B6EBCE-BB96-41FB-BFED-4D35DE620691}" type="slidenum">
              <a:rPr lang="en-US" sz="1200">
                <a:solidFill>
                  <a:srgbClr val="000000"/>
                </a:solidFill>
              </a:rPr>
              <a:pPr algn="r" defTabSz="928579"/>
              <a:t>16</a:t>
            </a:fld>
            <a:endParaRPr lang="en-US" sz="1200" dirty="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30165"/>
            <a:fld id="{328560FA-3C6C-4844-A340-C5E4CB4015A3}" type="slidenum">
              <a:rPr lang="en-US" smtClean="0">
                <a:solidFill>
                  <a:srgbClr val="000000"/>
                </a:solidFill>
              </a:rPr>
              <a:pPr defTabSz="930165"/>
              <a:t>17</a:t>
            </a:fld>
            <a:endParaRPr lang="en-US" dirty="0" smtClean="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31753"/>
            <a:fld id="{55155EB6-CDC7-4A3C-BDB4-A9CBB061EE39}" type="slidenum">
              <a:rPr lang="en-US">
                <a:solidFill>
                  <a:prstClr val="black"/>
                </a:solidFill>
              </a:rPr>
              <a:pPr defTabSz="931753"/>
              <a:t>8</a:t>
            </a:fld>
            <a:endParaRPr lang="en-US" dirty="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5273193" y="6670987"/>
            <a:ext cx="4033804" cy="350916"/>
          </a:xfrm>
          <a:prstGeom prst="rect">
            <a:avLst/>
          </a:prstGeom>
          <a:noFill/>
          <a:ln w="9525">
            <a:noFill/>
            <a:miter lim="800000"/>
            <a:headEnd/>
            <a:tailEnd/>
          </a:ln>
        </p:spPr>
        <p:txBody>
          <a:bodyPr lIns="93280" tIns="46639" rIns="93280" bIns="46639" anchor="b"/>
          <a:lstStyle/>
          <a:p>
            <a:pPr algn="r" defTabSz="928579"/>
            <a:fld id="{8B215BF5-F561-479C-AB6C-FEF317CBECBD}" type="slidenum">
              <a:rPr lang="en-US" sz="1200">
                <a:solidFill>
                  <a:srgbClr val="000000"/>
                </a:solidFill>
              </a:rPr>
              <a:pPr algn="r" defTabSz="928579"/>
              <a:t>9</a:t>
            </a:fld>
            <a:endParaRPr lang="en-US" sz="1200" dirty="0">
              <a:solidFill>
                <a:srgbClr val="000000"/>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5273193" y="6670987"/>
            <a:ext cx="4033804" cy="350916"/>
          </a:xfrm>
          <a:prstGeom prst="rect">
            <a:avLst/>
          </a:prstGeom>
          <a:noFill/>
          <a:ln w="9525">
            <a:noFill/>
            <a:miter lim="800000"/>
            <a:headEnd/>
            <a:tailEnd/>
          </a:ln>
        </p:spPr>
        <p:txBody>
          <a:bodyPr lIns="93280" tIns="46639" rIns="93280" bIns="46639" anchor="b"/>
          <a:lstStyle/>
          <a:p>
            <a:pPr algn="r" defTabSz="928579"/>
            <a:fld id="{A459A7B5-3145-4AD1-BDC2-DEBFEC9DF465}" type="slidenum">
              <a:rPr lang="en-US" sz="1200">
                <a:solidFill>
                  <a:srgbClr val="000000"/>
                </a:solidFill>
              </a:rPr>
              <a:pPr algn="r" defTabSz="928579"/>
              <a:t>10</a:t>
            </a:fld>
            <a:endParaRPr lang="en-US" sz="1200" dirty="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5273193" y="6670987"/>
            <a:ext cx="4033804" cy="350916"/>
          </a:xfrm>
          <a:prstGeom prst="rect">
            <a:avLst/>
          </a:prstGeom>
          <a:noFill/>
          <a:ln w="9525">
            <a:noFill/>
            <a:miter lim="800000"/>
            <a:headEnd/>
            <a:tailEnd/>
          </a:ln>
        </p:spPr>
        <p:txBody>
          <a:bodyPr lIns="93280" tIns="46639" rIns="93280" bIns="46639" anchor="b"/>
          <a:lstStyle/>
          <a:p>
            <a:pPr algn="r" defTabSz="928579"/>
            <a:fld id="{3DB9149A-E14C-49DF-9336-173B7C7D1725}" type="slidenum">
              <a:rPr lang="en-US" sz="1200">
                <a:solidFill>
                  <a:srgbClr val="000000"/>
                </a:solidFill>
              </a:rPr>
              <a:pPr algn="r" defTabSz="928579"/>
              <a:t>11</a:t>
            </a:fld>
            <a:endParaRPr lang="en-US" sz="1200" dirty="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4B8EA9-D06D-4891-887F-1A28893216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CDE281-A53C-4163-B82C-5AD608F425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3C829-7A95-41D4-B361-831534EB1F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8BA1E-44E8-45D6-BEDA-CE2908436E8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34AE7C-97BC-4452-A63F-81243A13C6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C59B8F-BD6F-43C3-93C8-70B84129B58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C57835-6330-4327-9ABF-26E33ACA07C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E3755C-7431-4B3B-A323-712092CCB35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7A66DD-61D2-463B-894E-C430083D69D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BA704B-F72D-4E9C-AE10-E4BDDBD8C35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9A8DA6-4D9B-4F2C-B320-2D285E01F94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F467D-321C-48EB-8D27-5220FB10FED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341C14-A436-4AED-B81C-9B3FC575A44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606F1B-44A1-42B1-AE1C-8EF20882832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580811-727E-4403-B6FB-9FBA941F9F1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327FFA-0482-482B-9EA6-82CB91707E5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E9F1-143C-4DE0-8254-C6F89EED23F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grpSp>
      </p:grpSp>
      <p:pic>
        <p:nvPicPr>
          <p:cNvPr id="18" name="Picture 21" descr="Glendon colored logo"/>
          <p:cNvPicPr>
            <a:picLocks noChangeAspect="1" noChangeArrowheads="1"/>
          </p:cNvPicPr>
          <p:nvPr/>
        </p:nvPicPr>
        <p:blipFill>
          <a:blip r:embed="rId2" cstate="print"/>
          <a:srcRect/>
          <a:stretch>
            <a:fillRect/>
          </a:stretch>
        </p:blipFill>
        <p:spPr bwMode="auto">
          <a:xfrm>
            <a:off x="0" y="685800"/>
            <a:ext cx="2935288" cy="3544888"/>
          </a:xfrm>
          <a:prstGeom prst="rect">
            <a:avLst/>
          </a:prstGeom>
          <a:noFill/>
          <a:ln w="9525">
            <a:noFill/>
            <a:miter lim="800000"/>
            <a:headEnd/>
            <a:tailEnd/>
          </a:ln>
        </p:spPr>
      </p:pic>
      <p:sp>
        <p:nvSpPr>
          <p:cNvPr id="411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8F8F8"/>
              </a:solidFill>
            </a:endParaRPr>
          </a:p>
        </p:txBody>
      </p:sp>
      <p:sp>
        <p:nvSpPr>
          <p:cNvPr id="20" name="Rectangle 17"/>
          <p:cNvSpPr>
            <a:spLocks noGrp="1" noChangeArrowheads="1"/>
          </p:cNvSpPr>
          <p:nvPr>
            <p:ph type="ftr" sz="quarter" idx="11"/>
          </p:nvPr>
        </p:nvSpPr>
        <p:spPr/>
        <p:txBody>
          <a:bodyPr/>
          <a:lstStyle>
            <a:lvl1pPr>
              <a:defRPr/>
            </a:lvl1pPr>
          </a:lstStyle>
          <a:p>
            <a:pPr>
              <a:defRPr/>
            </a:pPr>
            <a:endParaRPr lang="en-US">
              <a:solidFill>
                <a:srgbClr val="F8F8F8"/>
              </a:solidFill>
            </a:endParaRPr>
          </a:p>
        </p:txBody>
      </p:sp>
      <p:sp>
        <p:nvSpPr>
          <p:cNvPr id="21" name="Rectangle 18"/>
          <p:cNvSpPr>
            <a:spLocks noGrp="1" noChangeArrowheads="1"/>
          </p:cNvSpPr>
          <p:nvPr>
            <p:ph type="sldNum" sz="quarter" idx="12"/>
          </p:nvPr>
        </p:nvSpPr>
        <p:spPr/>
        <p:txBody>
          <a:bodyPr/>
          <a:lstStyle>
            <a:lvl1pPr>
              <a:defRPr/>
            </a:lvl1pPr>
          </a:lstStyle>
          <a:p>
            <a:pPr>
              <a:defRPr/>
            </a:pPr>
            <a:fld id="{816B325D-430D-4CA6-A892-DE0DA0B54634}" type="slidenum">
              <a:rPr lang="en-US">
                <a:solidFill>
                  <a:srgbClr val="F8F8F8"/>
                </a:solidFill>
              </a:rPr>
              <a:pPr>
                <a:defRPr/>
              </a:pPr>
              <a:t>‹#›</a:t>
            </a:fld>
            <a:endParaRPr lang="en-US">
              <a:solidFill>
                <a:srgbClr val="F8F8F8"/>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EC5EB59-4BEC-468D-B4B6-67409E5070D5}"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15423E6-C7C1-4EFA-98C9-33D5FDD21AEE}"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60CD954-70A4-46D6-AA5B-CA66B4BC5661}"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FA1C6282-967B-415F-8455-A40557BC8BD5}" type="slidenum">
              <a:rPr lang="en-US">
                <a:solidFill>
                  <a:srgbClr val="F8F8F8"/>
                </a:solidFill>
              </a:rPr>
              <a:pPr>
                <a:defRPr/>
              </a:pPr>
              <a:t>‹#›</a:t>
            </a:fld>
            <a:endParaRPr lang="en-US">
              <a:solidFill>
                <a:srgbClr val="F8F8F8"/>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CA0D5-FE87-40FC-8A25-59C1460BB97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0B56131F-317E-4039-B77B-355B63143BAC}" type="slidenum">
              <a:rPr lang="en-US">
                <a:solidFill>
                  <a:srgbClr val="F8F8F8"/>
                </a:solidFill>
              </a:rPr>
              <a:pPr>
                <a:defRPr/>
              </a:pPr>
              <a:t>‹#›</a:t>
            </a:fld>
            <a:endParaRPr lang="en-US">
              <a:solidFill>
                <a:srgbClr val="F8F8F8"/>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345EEEF5-157F-4AF5-B824-E56CC0C5A447}" type="slidenum">
              <a:rPr lang="en-US">
                <a:solidFill>
                  <a:srgbClr val="F8F8F8"/>
                </a:solidFill>
              </a:rPr>
              <a:pPr>
                <a:defRPr/>
              </a:pPr>
              <a:t>‹#›</a:t>
            </a:fld>
            <a:endParaRPr lang="en-US">
              <a:solidFill>
                <a:srgbClr val="F8F8F8"/>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B98C56E-2797-4808-841B-8D6ABFF60CEA}"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B24FF0D-A254-4E15-8B0C-BC9E15DBC4C9}"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E7E5E71-04EA-43B1-800C-E4CE82FF170A}"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1D0B9DB-E2F8-4FB9-AF9E-52CE41047761}"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875854D-1451-4E44-8665-53A9A243B42C}"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1599235-4DC5-4BE0-9D1B-B8AEAE130867}" type="slidenum">
              <a:rPr lang="en-US">
                <a:solidFill>
                  <a:srgbClr val="F8F8F8"/>
                </a:solidFill>
              </a:rPr>
              <a:pPr>
                <a:defRPr/>
              </a:pPr>
              <a:t>‹#›</a:t>
            </a:fld>
            <a:endParaRPr lang="en-US">
              <a:solidFill>
                <a:srgbClr val="F8F8F8"/>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F8F8F8"/>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6315ED1-3573-481B-B28B-4BB415E3D67E}" type="slidenum">
              <a:rPr lang="en-US">
                <a:solidFill>
                  <a:srgbClr val="F8F8F8"/>
                </a:solidFill>
              </a:rPr>
              <a:pPr>
                <a:defRPr/>
              </a:pPr>
              <a:t>‹#›</a:t>
            </a:fld>
            <a:endParaRPr lang="en-US">
              <a:solidFill>
                <a:srgbClr val="F8F8F8"/>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F8F8F8"/>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9A928-B5A9-4AE8-B6E9-57D9361F5AE6}"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700BDE-17C6-43E7-9847-886EFA0AB63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29CAC3-1C7E-42FF-9B29-4AA630D2A110}"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67EE7E-92DE-4CEE-8953-4B71D40D2E7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D97977-7CEB-4F96-9933-D46E6FC964A7}"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10E7CA7-E99B-4936-852C-3C01E5891BE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DFB9A8-0D52-46A0-9CD5-B4F12C557A12}"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BCBECBF-5BC9-45D7-9B14-E4DA5019D4E8}"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C71E32-ADF2-40E2-A24A-9C03BCBB40D5}"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DB00B08-8BF2-4A0F-B7C6-78014F27A30B}"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CEB42C-2944-4A87-814B-BA84EB43076E}"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AEC7D2-3837-416F-A0B9-5A32E1279A0C}" type="slidenum">
              <a:rPr lang="en-US">
                <a:solidFill>
                  <a:srgbClr val="000000"/>
                </a:solidFill>
              </a:rPr>
              <a:pPr>
                <a:defRPr/>
              </a:pPr>
              <a:t>‹#›</a:t>
            </a:fld>
            <a:endParaRPr lang="en-US">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3B1529-E98F-439E-AE27-719A998EA80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ove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277813" y="1285874"/>
            <a:ext cx="8667750" cy="2468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4"/>
          </p:nvPr>
        </p:nvSpPr>
        <p:spPr>
          <a:xfrm>
            <a:off x="277813" y="3935892"/>
            <a:ext cx="8667750" cy="2465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7BDE0A26-667C-4815-B1DC-DEDC0AAD047C}" type="datetime1">
              <a:rPr lang="en-US">
                <a:solidFill>
                  <a:srgbClr val="000000"/>
                </a:solidFill>
              </a:rPr>
              <a:pPr>
                <a:defRPr/>
              </a:pPr>
              <a:t>4/22/2013</a:t>
            </a:fld>
            <a:endParaRPr lang="en-US" dirty="0">
              <a:solidFill>
                <a:srgbClr val="000000"/>
              </a:solidFill>
            </a:endParaRPr>
          </a:p>
        </p:txBody>
      </p:sp>
      <p:sp>
        <p:nvSpPr>
          <p:cNvPr id="6" name="Slide Number Placeholder 5"/>
          <p:cNvSpPr>
            <a:spLocks noGrp="1"/>
          </p:cNvSpPr>
          <p:nvPr>
            <p:ph type="sldNum" sz="quarter" idx="16"/>
          </p:nvPr>
        </p:nvSpPr>
        <p:spPr/>
        <p:txBody>
          <a:bodyPr/>
          <a:lstStyle>
            <a:lvl1pPr>
              <a:defRPr/>
            </a:lvl1pPr>
          </a:lstStyle>
          <a:p>
            <a:pPr>
              <a:defRPr/>
            </a:pPr>
            <a:fld id="{D9837D5A-3BD6-4125-ACE5-114FCFE17F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43B566-4D39-40E6-B0DC-601F9BB9E7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1B77E4-05CD-4C6C-954B-7EF6143A93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0E5834-6CF3-4574-BBA5-18D9F22489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6F4DFA-DD83-4FD2-A33B-5453A6D2AD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5"/>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fontAlgn="base">
              <a:spcBef>
                <a:spcPct val="0"/>
              </a:spcBef>
              <a:spcAft>
                <a:spcPct val="0"/>
              </a:spcAft>
              <a:defRPr/>
            </a:pPr>
            <a:endParaRPr lang="en-US"/>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fontAlgn="base">
              <a:spcBef>
                <a:spcPct val="0"/>
              </a:spcBef>
              <a:spcAft>
                <a:spcPct val="0"/>
              </a:spcAft>
              <a:defRPr/>
            </a:pPr>
            <a:endParaRPr lang="en-US"/>
          </a:p>
        </p:txBody>
      </p:sp>
      <p:sp>
        <p:nvSpPr>
          <p:cNvPr id="160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fontAlgn="base">
              <a:spcBef>
                <a:spcPct val="0"/>
              </a:spcBef>
              <a:spcAft>
                <a:spcPct val="0"/>
              </a:spcAft>
              <a:defRPr/>
            </a:pPr>
            <a:fld id="{48F90BDB-7345-415C-8701-55FACCCB5345}"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60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60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1CF5459E-89B3-491F-A025-3B2915F26FC3}"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Arial" charset="0"/>
              </a:defRPr>
            </a:lvl1pPr>
          </a:lstStyle>
          <a:p>
            <a:pPr fontAlgn="base">
              <a:spcBef>
                <a:spcPct val="0"/>
              </a:spcBef>
              <a:spcAft>
                <a:spcPct val="0"/>
              </a:spcAft>
              <a:defRPr/>
            </a:pPr>
            <a:endParaRPr lang="en-US">
              <a:solidFill>
                <a:srgbClr val="F8F8F8"/>
              </a:solidFill>
            </a:endParaRPr>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Black" pitchFamily="34" charset="0"/>
              </a:defRPr>
            </a:lvl1pPr>
          </a:lstStyle>
          <a:p>
            <a:pPr fontAlgn="base">
              <a:spcBef>
                <a:spcPct val="0"/>
              </a:spcBef>
              <a:spcAft>
                <a:spcPct val="0"/>
              </a:spcAft>
              <a:defRPr/>
            </a:pPr>
            <a:fld id="{7D40C26F-7A01-4BEF-A256-14D900974121}" type="slidenum">
              <a:rPr lang="en-US">
                <a:solidFill>
                  <a:srgbClr val="F8F8F8"/>
                </a:solidFill>
              </a:rPr>
              <a:pPr fontAlgn="base">
                <a:spcBef>
                  <a:spcPct val="0"/>
                </a:spcBef>
                <a:spcAft>
                  <a:spcPct val="0"/>
                </a:spcAft>
                <a:defRPr/>
              </a:pPr>
              <a:t>‹#›</a:t>
            </a:fld>
            <a:endParaRPr lang="en-US">
              <a:solidFill>
                <a:srgbClr val="F8F8F8"/>
              </a:solidFill>
            </a:endParaRPr>
          </a:p>
        </p:txBody>
      </p:sp>
      <p:grpSp>
        <p:nvGrpSpPr>
          <p:cNvPr id="2" name="Group 4"/>
          <p:cNvGrpSpPr>
            <a:grpSpLocks/>
          </p:cNvGrpSpPr>
          <p:nvPr/>
        </p:nvGrpSpPr>
        <p:grpSpPr bwMode="auto">
          <a:xfrm>
            <a:off x="0" y="0"/>
            <a:ext cx="9144000" cy="546100"/>
            <a:chOff x="0" y="0"/>
            <a:chExt cx="5760" cy="344"/>
          </a:xfrm>
        </p:grpSpPr>
        <p:sp>
          <p:nvSpPr>
            <p:cNvPr id="20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fontAlgn="base">
                <a:spcBef>
                  <a:spcPct val="0"/>
                </a:spcBef>
                <a:spcAft>
                  <a:spcPct val="0"/>
                </a:spcAft>
                <a:defRPr/>
              </a:pPr>
              <a:endParaRPr lang="en-US" sz="2400">
                <a:solidFill>
                  <a:srgbClr val="F8F8F8"/>
                </a:solidFill>
                <a:latin typeface="Times New Roman" pitchFamily="18" charset="0"/>
              </a:endParaRPr>
            </a:p>
          </p:txBody>
        </p:sp>
        <p:sp>
          <p:nvSpPr>
            <p:cNvPr id="20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base">
                <a:spcBef>
                  <a:spcPct val="0"/>
                </a:spcBef>
                <a:spcAft>
                  <a:spcPct val="0"/>
                </a:spcAft>
                <a:defRPr/>
              </a:pPr>
              <a:endParaRPr lang="en-US">
                <a:solidFill>
                  <a:srgbClr val="666699"/>
                </a:solidFill>
              </a:endParaRPr>
            </a:p>
          </p:txBody>
        </p:sp>
        <p:sp>
          <p:nvSpPr>
            <p:cNvPr id="20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base">
                <a:spcBef>
                  <a:spcPct val="0"/>
                </a:spcBef>
                <a:spcAft>
                  <a:spcPct val="0"/>
                </a:spcAft>
                <a:defRPr/>
              </a:pPr>
              <a:endParaRPr lang="en-US" sz="2400">
                <a:solidFill>
                  <a:srgbClr val="F8F8F8"/>
                </a:solidFill>
                <a:latin typeface="Times New Roman" pitchFamily="18" charset="0"/>
              </a:endParaRPr>
            </a:p>
          </p:txBody>
        </p:sp>
        <p:sp>
          <p:nvSpPr>
            <p:cNvPr id="20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sp>
          <p:nvSpPr>
            <p:cNvPr id="20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base">
                <a:spcBef>
                  <a:spcPct val="0"/>
                </a:spcBef>
                <a:spcAft>
                  <a:spcPct val="0"/>
                </a:spcAft>
                <a:defRPr/>
              </a:pPr>
              <a:endParaRPr lang="en-US">
                <a:solidFill>
                  <a:srgbClr val="9999CC"/>
                </a:solidFill>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fontAlgn="base">
              <a:spcBef>
                <a:spcPct val="0"/>
              </a:spcBef>
              <a:spcAft>
                <a:spcPct val="0"/>
              </a:spcAft>
              <a:defRPr/>
            </a:pPr>
            <a:endParaRPr lang="en-US">
              <a:solidFill>
                <a:srgbClr val="F8F8F8"/>
              </a:solidFill>
            </a:endParaRPr>
          </a:p>
        </p:txBody>
      </p:sp>
      <p:pic>
        <p:nvPicPr>
          <p:cNvPr id="2056" name="Picture 17" descr="Glendon colored logo"/>
          <p:cNvPicPr>
            <a:picLocks noChangeAspect="1" noChangeArrowheads="1"/>
          </p:cNvPicPr>
          <p:nvPr/>
        </p:nvPicPr>
        <p:blipFill>
          <a:blip r:embed="rId16" cstate="print"/>
          <a:srcRect/>
          <a:stretch>
            <a:fillRect/>
          </a:stretch>
        </p:blipFill>
        <p:spPr bwMode="auto">
          <a:xfrm>
            <a:off x="0" y="0"/>
            <a:ext cx="693738" cy="8382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1A7D1"/>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B6EA223C-9250-4786-92DA-8A8F543EC024}"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www.glendon.org/post-topic/the-fantasy-bon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psychalive.org/" TargetMode="External"/><Relationship Id="rId2" Type="http://schemas.openxmlformats.org/officeDocument/2006/relationships/image" Target="../media/image43.jpeg"/><Relationship Id="rId1" Type="http://schemas.openxmlformats.org/officeDocument/2006/relationships/slideLayout" Target="../slideLayouts/slideLayout4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hyperlink" Target="http://www.psychalive.org/" TargetMode="External"/><Relationship Id="rId2"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hyperlink" Target="http://glendon.org/index.php" TargetMode="External"/><Relationship Id="rId7" Type="http://schemas.openxmlformats.org/officeDocument/2006/relationships/hyperlink" Target="mailto:Glendon@glendon.org" TargetMode="External"/><Relationship Id="rId2" Type="http://schemas.openxmlformats.org/officeDocument/2006/relationships/image" Target="../media/image52.jpeg"/><Relationship Id="rId1" Type="http://schemas.openxmlformats.org/officeDocument/2006/relationships/slideLayout" Target="../slideLayouts/slideLayout40.xml"/><Relationship Id="rId6" Type="http://schemas.openxmlformats.org/officeDocument/2006/relationships/image" Target="../media/image54.jpeg"/><Relationship Id="rId5" Type="http://schemas.openxmlformats.org/officeDocument/2006/relationships/hyperlink" Target="http://www.psychalive.org/" TargetMode="External"/><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hyperlink" Target="mailto:lfirestone@glendon.org" TargetMode="External"/><Relationship Id="rId2" Type="http://schemas.openxmlformats.org/officeDocument/2006/relationships/notesSlide" Target="../notesSlides/notesSlide15.xml"/><Relationship Id="rId1" Type="http://schemas.openxmlformats.org/officeDocument/2006/relationships/slideLayout" Target="../slideLayouts/slideLayout40.xml"/><Relationship Id="rId5" Type="http://schemas.openxmlformats.org/officeDocument/2006/relationships/image" Target="../media/image55.jpeg"/><Relationship Id="rId4" Type="http://schemas.openxmlformats.org/officeDocument/2006/relationships/hyperlink" Target="http://www.glend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5.xml"/><Relationship Id="rId1" Type="http://schemas.openxmlformats.org/officeDocument/2006/relationships/video" Target="file:///\\glendon\public\public\DATA\GEOFF\a.Videos%20Master%20folder\Clips%20for%20general%20power%20point%20use\Clip%20247.lisa%20ambivalence.m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idx="4294967295"/>
          </p:nvPr>
        </p:nvSpPr>
        <p:spPr>
          <a:xfrm>
            <a:off x="2286000" y="1828800"/>
            <a:ext cx="6705600" cy="2362200"/>
          </a:xfrm>
          <a:solidFill>
            <a:srgbClr val="366496"/>
          </a:solidFill>
        </p:spPr>
        <p:txBody>
          <a:bodyPr/>
          <a:lstStyle/>
          <a:p>
            <a:pPr eaLnBrk="1" hangingPunct="1"/>
            <a:r>
              <a:rPr lang="en-US" sz="4000" dirty="0" smtClean="0">
                <a:solidFill>
                  <a:schemeClr val="bg1"/>
                </a:solidFill>
                <a:latin typeface="Century Gothic" pitchFamily="34" charset="0"/>
              </a:rPr>
              <a:t>Ambivalence in Suicide </a:t>
            </a:r>
            <a:endParaRPr lang="en-US" sz="4000" dirty="0" smtClean="0">
              <a:solidFill>
                <a:schemeClr val="bg1"/>
              </a:solidFill>
              <a:latin typeface="Century Gothic" pitchFamily="34" charset="0"/>
            </a:endParaRPr>
          </a:p>
        </p:txBody>
      </p:sp>
      <p:sp>
        <p:nvSpPr>
          <p:cNvPr id="8196" name="Rectangle 3"/>
          <p:cNvSpPr>
            <a:spLocks noGrp="1" noChangeArrowheads="1"/>
          </p:cNvSpPr>
          <p:nvPr>
            <p:ph type="subTitle" idx="4294967295"/>
          </p:nvPr>
        </p:nvSpPr>
        <p:spPr>
          <a:xfrm>
            <a:off x="2286000" y="4191000"/>
            <a:ext cx="6629400" cy="1752600"/>
          </a:xfrm>
        </p:spPr>
        <p:txBody>
          <a:bodyPr/>
          <a:lstStyle/>
          <a:p>
            <a:pPr eaLnBrk="1" hangingPunct="1">
              <a:lnSpc>
                <a:spcPct val="90000"/>
              </a:lnSpc>
              <a:buFontTx/>
              <a:buNone/>
            </a:pPr>
            <a:r>
              <a:rPr lang="en-US" sz="2400" dirty="0" smtClean="0">
                <a:latin typeface="Century Gothic" pitchFamily="34" charset="0"/>
              </a:rPr>
              <a:t>Lisa Firestone, Ph.D.</a:t>
            </a:r>
          </a:p>
          <a:p>
            <a:pPr eaLnBrk="1" hangingPunct="1">
              <a:lnSpc>
                <a:spcPct val="90000"/>
              </a:lnSpc>
              <a:buFontTx/>
              <a:buNone/>
            </a:pPr>
            <a:r>
              <a:rPr lang="en-US" sz="2400" dirty="0" smtClean="0">
                <a:latin typeface="Century Gothic" pitchFamily="34" charset="0"/>
              </a:rPr>
              <a:t>The Glendon Association</a:t>
            </a:r>
          </a:p>
          <a:p>
            <a:pPr eaLnBrk="1" hangingPunct="1">
              <a:lnSpc>
                <a:spcPct val="90000"/>
              </a:lnSpc>
              <a:buFontTx/>
              <a:buNone/>
            </a:pPr>
            <a:endParaRPr lang="en-US" sz="2400" dirty="0" smtClean="0">
              <a:latin typeface="Century Gothic" pitchFamily="34" charset="0"/>
            </a:endParaRPr>
          </a:p>
          <a:p>
            <a:pPr eaLnBrk="1" hangingPunct="1">
              <a:lnSpc>
                <a:spcPct val="90000"/>
              </a:lnSpc>
              <a:buFontTx/>
              <a:buNone/>
            </a:pPr>
            <a:r>
              <a:rPr lang="en-US" sz="2400" dirty="0" smtClean="0">
                <a:latin typeface="Century Gothic" pitchFamily="34" charset="0"/>
              </a:rPr>
              <a:t>American </a:t>
            </a:r>
            <a:r>
              <a:rPr lang="en-US" sz="2400" dirty="0" smtClean="0">
                <a:latin typeface="Century Gothic" pitchFamily="34" charset="0"/>
              </a:rPr>
              <a:t>Association of </a:t>
            </a:r>
            <a:r>
              <a:rPr lang="en-US" sz="2400" dirty="0" err="1" smtClean="0">
                <a:latin typeface="Century Gothic" pitchFamily="34" charset="0"/>
              </a:rPr>
              <a:t>Suicidology</a:t>
            </a:r>
            <a:r>
              <a:rPr lang="en-US" sz="2400" dirty="0" smtClean="0">
                <a:latin typeface="Century Gothic" pitchFamily="34" charset="0"/>
              </a:rPr>
              <a:t> 2013</a:t>
            </a:r>
            <a:endParaRPr lang="en-US" sz="2400" dirty="0" smtClean="0">
              <a:latin typeface="Century Gothic" pitchFamily="34" charset="0"/>
            </a:endParaRPr>
          </a:p>
        </p:txBody>
      </p:sp>
      <p:pic>
        <p:nvPicPr>
          <p:cNvPr id="8197" name="Picture 4" descr="Glendoncolor"/>
          <p:cNvPicPr>
            <a:picLocks noChangeAspect="1" noChangeArrowheads="1"/>
          </p:cNvPicPr>
          <p:nvPr/>
        </p:nvPicPr>
        <p:blipFill>
          <a:blip r:embed="rId3" cstate="print"/>
          <a:srcRect/>
          <a:stretch>
            <a:fillRect/>
          </a:stretch>
        </p:blipFill>
        <p:spPr bwMode="auto">
          <a:xfrm>
            <a:off x="152400" y="457200"/>
            <a:ext cx="2203450" cy="374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57200" y="0"/>
            <a:ext cx="8229600" cy="958850"/>
          </a:xfrm>
        </p:spPr>
        <p:txBody>
          <a:bodyPr/>
          <a:lstStyle/>
          <a:p>
            <a:pPr eaLnBrk="1" hangingPunct="1"/>
            <a:r>
              <a:rPr lang="en-US" sz="3500" b="1" smtClean="0">
                <a:solidFill>
                  <a:srgbClr val="002060"/>
                </a:solidFill>
                <a:latin typeface="Century Gothic" pitchFamily="34" charset="0"/>
              </a:rPr>
              <a:t>Prenatal Influences </a:t>
            </a:r>
          </a:p>
        </p:txBody>
      </p:sp>
      <p:sp>
        <p:nvSpPr>
          <p:cNvPr id="64515" name="Text Box 3"/>
          <p:cNvSpPr txBox="1">
            <a:spLocks noChangeArrowheads="1"/>
          </p:cNvSpPr>
          <p:nvPr/>
        </p:nvSpPr>
        <p:spPr bwMode="auto">
          <a:xfrm>
            <a:off x="593725" y="1408113"/>
            <a:ext cx="2759075" cy="366712"/>
          </a:xfrm>
          <a:prstGeom prst="rect">
            <a:avLst/>
          </a:prstGeom>
          <a:noFill/>
          <a:ln w="9525">
            <a:noFill/>
            <a:miter lim="800000"/>
            <a:headEnd/>
            <a:tailEnd/>
          </a:ln>
        </p:spPr>
        <p:txBody>
          <a:bodyPr>
            <a:spAutoFit/>
          </a:bodyPr>
          <a:lstStyle/>
          <a:p>
            <a:endParaRPr lang="en-US">
              <a:solidFill>
                <a:srgbClr val="000000"/>
              </a:solidFill>
            </a:endParaRPr>
          </a:p>
        </p:txBody>
      </p:sp>
      <p:sp>
        <p:nvSpPr>
          <p:cNvPr id="57348" name="Text Box 4"/>
          <p:cNvSpPr txBox="1">
            <a:spLocks noChangeArrowheads="1"/>
          </p:cNvSpPr>
          <p:nvPr/>
        </p:nvSpPr>
        <p:spPr bwMode="auto">
          <a:xfrm>
            <a:off x="152400" y="1219200"/>
            <a:ext cx="3733800" cy="519113"/>
          </a:xfrm>
          <a:prstGeom prst="rect">
            <a:avLst/>
          </a:prstGeom>
          <a:noFill/>
          <a:ln w="9525">
            <a:noFill/>
            <a:miter lim="800000"/>
            <a:headEnd/>
            <a:tailEnd/>
          </a:ln>
        </p:spPr>
        <p:txBody>
          <a:bodyPr>
            <a:spAutoFit/>
          </a:bodyPr>
          <a:lstStyle/>
          <a:p>
            <a:pPr>
              <a:spcBef>
                <a:spcPct val="50000"/>
              </a:spcBef>
            </a:pPr>
            <a:r>
              <a:rPr lang="en-US" sz="2200">
                <a:solidFill>
                  <a:srgbClr val="82044F"/>
                </a:solidFill>
                <a:latin typeface="Century Gothic" pitchFamily="34" charset="0"/>
              </a:rPr>
              <a:t>    Disease Trauma</a:t>
            </a:r>
            <a:r>
              <a:rPr lang="en-US" sz="2800">
                <a:solidFill>
                  <a:srgbClr val="82044F"/>
                </a:solidFill>
                <a:latin typeface="Century Gothic" pitchFamily="34" charset="0"/>
              </a:rPr>
              <a:t> </a:t>
            </a:r>
          </a:p>
        </p:txBody>
      </p:sp>
      <p:sp>
        <p:nvSpPr>
          <p:cNvPr id="64517" name="Text Box 5"/>
          <p:cNvSpPr txBox="1">
            <a:spLocks noChangeArrowheads="1"/>
          </p:cNvSpPr>
          <p:nvPr/>
        </p:nvSpPr>
        <p:spPr bwMode="auto">
          <a:xfrm>
            <a:off x="6477000" y="1447800"/>
            <a:ext cx="1920875" cy="366713"/>
          </a:xfrm>
          <a:prstGeom prst="rect">
            <a:avLst/>
          </a:prstGeom>
          <a:noFill/>
          <a:ln w="9525">
            <a:noFill/>
            <a:miter lim="800000"/>
            <a:headEnd/>
            <a:tailEnd/>
          </a:ln>
        </p:spPr>
        <p:txBody>
          <a:bodyPr>
            <a:spAutoFit/>
          </a:bodyPr>
          <a:lstStyle/>
          <a:p>
            <a:endParaRPr lang="en-US">
              <a:solidFill>
                <a:srgbClr val="000000"/>
              </a:solidFill>
            </a:endParaRPr>
          </a:p>
        </p:txBody>
      </p:sp>
      <p:sp>
        <p:nvSpPr>
          <p:cNvPr id="57350" name="Text Box 6"/>
          <p:cNvSpPr txBox="1">
            <a:spLocks noChangeArrowheads="1"/>
          </p:cNvSpPr>
          <p:nvPr/>
        </p:nvSpPr>
        <p:spPr bwMode="auto">
          <a:xfrm>
            <a:off x="3810000" y="1295400"/>
            <a:ext cx="5791200" cy="427038"/>
          </a:xfrm>
          <a:prstGeom prst="rect">
            <a:avLst/>
          </a:prstGeom>
          <a:noFill/>
          <a:ln w="9525">
            <a:noFill/>
            <a:miter lim="800000"/>
            <a:headEnd/>
            <a:tailEnd/>
          </a:ln>
        </p:spPr>
        <p:txBody>
          <a:bodyPr>
            <a:spAutoFit/>
          </a:bodyPr>
          <a:lstStyle/>
          <a:p>
            <a:pPr>
              <a:spcBef>
                <a:spcPct val="50000"/>
              </a:spcBef>
            </a:pPr>
            <a:r>
              <a:rPr lang="en-US" sz="2200">
                <a:solidFill>
                  <a:srgbClr val="82044F"/>
                </a:solidFill>
                <a:latin typeface="Century Gothic" pitchFamily="34" charset="0"/>
              </a:rPr>
              <a:t>Substance Abuse/ Domestic Violence</a:t>
            </a:r>
          </a:p>
        </p:txBody>
      </p:sp>
      <p:sp>
        <p:nvSpPr>
          <p:cNvPr id="64519" name="Text Box 7"/>
          <p:cNvSpPr txBox="1">
            <a:spLocks noChangeArrowheads="1"/>
          </p:cNvSpPr>
          <p:nvPr/>
        </p:nvSpPr>
        <p:spPr bwMode="auto">
          <a:xfrm>
            <a:off x="533400" y="4267200"/>
            <a:ext cx="3048000" cy="366713"/>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pic>
        <p:nvPicPr>
          <p:cNvPr id="57352" name="Picture 8" descr="woman and car accident"/>
          <p:cNvPicPr>
            <a:picLocks noChangeAspect="1" noChangeArrowheads="1"/>
          </p:cNvPicPr>
          <p:nvPr/>
        </p:nvPicPr>
        <p:blipFill>
          <a:blip r:embed="rId3" cstate="print"/>
          <a:srcRect/>
          <a:stretch>
            <a:fillRect/>
          </a:stretch>
        </p:blipFill>
        <p:spPr bwMode="auto">
          <a:xfrm>
            <a:off x="381000" y="4419600"/>
            <a:ext cx="3124200" cy="2057400"/>
          </a:xfrm>
          <a:prstGeom prst="rect">
            <a:avLst/>
          </a:prstGeom>
          <a:noFill/>
          <a:ln w="9525">
            <a:noFill/>
            <a:miter lim="800000"/>
            <a:headEnd/>
            <a:tailEnd/>
          </a:ln>
        </p:spPr>
      </p:pic>
      <p:pic>
        <p:nvPicPr>
          <p:cNvPr id="57353" name="Picture 9" descr="pregnant with alcohol"/>
          <p:cNvPicPr>
            <a:picLocks noChangeAspect="1" noChangeArrowheads="1"/>
          </p:cNvPicPr>
          <p:nvPr/>
        </p:nvPicPr>
        <p:blipFill>
          <a:blip r:embed="rId4" cstate="print"/>
          <a:srcRect r="45645" b="-1001"/>
          <a:stretch>
            <a:fillRect/>
          </a:stretch>
        </p:blipFill>
        <p:spPr bwMode="auto">
          <a:xfrm>
            <a:off x="6248400" y="1905000"/>
            <a:ext cx="1676400" cy="2209800"/>
          </a:xfrm>
          <a:prstGeom prst="rect">
            <a:avLst/>
          </a:prstGeom>
          <a:noFill/>
          <a:ln w="9525">
            <a:noFill/>
            <a:miter lim="800000"/>
            <a:headEnd/>
            <a:tailEnd/>
          </a:ln>
        </p:spPr>
      </p:pic>
      <p:pic>
        <p:nvPicPr>
          <p:cNvPr id="57354" name="Picture 10" descr="shadow man hitting woman"/>
          <p:cNvPicPr>
            <a:picLocks noChangeAspect="1" noChangeArrowheads="1"/>
          </p:cNvPicPr>
          <p:nvPr/>
        </p:nvPicPr>
        <p:blipFill>
          <a:blip r:embed="rId5" cstate="print"/>
          <a:srcRect/>
          <a:stretch>
            <a:fillRect/>
          </a:stretch>
        </p:blipFill>
        <p:spPr bwMode="auto">
          <a:xfrm>
            <a:off x="5638800" y="4419600"/>
            <a:ext cx="3124200" cy="2057400"/>
          </a:xfrm>
          <a:prstGeom prst="rect">
            <a:avLst/>
          </a:prstGeom>
          <a:noFill/>
          <a:ln w="9525">
            <a:noFill/>
            <a:miter lim="800000"/>
            <a:headEnd/>
            <a:tailEnd/>
          </a:ln>
        </p:spPr>
      </p:pic>
      <p:pic>
        <p:nvPicPr>
          <p:cNvPr id="57355" name="Picture 11" descr="pregnant h1n1 mask"/>
          <p:cNvPicPr>
            <a:picLocks noChangeAspect="1" noChangeArrowheads="1"/>
          </p:cNvPicPr>
          <p:nvPr/>
        </p:nvPicPr>
        <p:blipFill>
          <a:blip r:embed="rId6" cstate="print"/>
          <a:srcRect t="5714"/>
          <a:stretch>
            <a:fillRect/>
          </a:stretch>
        </p:blipFill>
        <p:spPr bwMode="auto">
          <a:xfrm>
            <a:off x="1143000" y="1905000"/>
            <a:ext cx="1687513" cy="2209800"/>
          </a:xfrm>
          <a:prstGeom prst="rect">
            <a:avLst/>
          </a:prstGeom>
          <a:noFill/>
          <a:ln w="9525">
            <a:noFill/>
            <a:miter lim="800000"/>
            <a:headEnd/>
            <a:tailEnd/>
          </a:ln>
        </p:spPr>
      </p:pic>
      <p:sp>
        <p:nvSpPr>
          <p:cNvPr id="57356" name="Line 12"/>
          <p:cNvSpPr>
            <a:spLocks noChangeShapeType="1"/>
          </p:cNvSpPr>
          <p:nvPr/>
        </p:nvSpPr>
        <p:spPr bwMode="auto">
          <a:xfrm flipH="1">
            <a:off x="1905000" y="762000"/>
            <a:ext cx="609600" cy="457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rgbClr val="000000"/>
              </a:solidFill>
            </a:endParaRPr>
          </a:p>
        </p:txBody>
      </p:sp>
      <p:sp>
        <p:nvSpPr>
          <p:cNvPr id="57358" name="Line 14"/>
          <p:cNvSpPr>
            <a:spLocks noChangeShapeType="1"/>
          </p:cNvSpPr>
          <p:nvPr/>
        </p:nvSpPr>
        <p:spPr bwMode="auto">
          <a:xfrm>
            <a:off x="6629400" y="762000"/>
            <a:ext cx="609600" cy="4572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7356"/>
                                        </p:tgtEl>
                                        <p:attrNameLst>
                                          <p:attrName>style.visibility</p:attrName>
                                        </p:attrNameLst>
                                      </p:cBhvr>
                                      <p:to>
                                        <p:strVal val="visible"/>
                                      </p:to>
                                    </p:set>
                                    <p:animEffect transition="in" filter="fade">
                                      <p:cBhvr>
                                        <p:cTn id="7" dur="500"/>
                                        <p:tgtEl>
                                          <p:spTgt spid="57356"/>
                                        </p:tgtEl>
                                      </p:cBhvr>
                                    </p:animEffect>
                                    <p:anim calcmode="lin" valueType="num">
                                      <p:cBhvr>
                                        <p:cTn id="8" dur="500" fill="hold"/>
                                        <p:tgtEl>
                                          <p:spTgt spid="57356"/>
                                        </p:tgtEl>
                                        <p:attrNameLst>
                                          <p:attrName>ppt_x</p:attrName>
                                        </p:attrNameLst>
                                      </p:cBhvr>
                                      <p:tavLst>
                                        <p:tav tm="0">
                                          <p:val>
                                            <p:strVal val="#ppt_x"/>
                                          </p:val>
                                        </p:tav>
                                        <p:tav tm="100000">
                                          <p:val>
                                            <p:strVal val="#ppt_x"/>
                                          </p:val>
                                        </p:tav>
                                      </p:tavLst>
                                    </p:anim>
                                    <p:anim calcmode="lin" valueType="num">
                                      <p:cBhvr>
                                        <p:cTn id="9" dur="500" fill="hold"/>
                                        <p:tgtEl>
                                          <p:spTgt spid="5735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57348">
                                            <p:txEl>
                                              <p:pRg st="0" end="0"/>
                                            </p:txEl>
                                          </p:spTgt>
                                        </p:tgtEl>
                                        <p:attrNameLst>
                                          <p:attrName>style.visibility</p:attrName>
                                        </p:attrNameLst>
                                      </p:cBhvr>
                                      <p:to>
                                        <p:strVal val="visible"/>
                                      </p:to>
                                    </p:set>
                                    <p:animEffect transition="in" filter="randombar(horizontal)">
                                      <p:cBhvr>
                                        <p:cTn id="13" dur="500"/>
                                        <p:tgtEl>
                                          <p:spTgt spid="57348">
                                            <p:txEl>
                                              <p:pRg st="0" end="0"/>
                                            </p:txEl>
                                          </p:spTgt>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7355"/>
                                        </p:tgtEl>
                                        <p:attrNameLst>
                                          <p:attrName>style.visibility</p:attrName>
                                        </p:attrNameLst>
                                      </p:cBhvr>
                                      <p:to>
                                        <p:strVal val="visible"/>
                                      </p:to>
                                    </p:set>
                                    <p:animEffect transition="in" filter="fade">
                                      <p:cBhvr>
                                        <p:cTn id="17" dur="500"/>
                                        <p:tgtEl>
                                          <p:spTgt spid="5735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7352"/>
                                        </p:tgtEl>
                                        <p:attrNameLst>
                                          <p:attrName>style.visibility</p:attrName>
                                        </p:attrNameLst>
                                      </p:cBhvr>
                                      <p:to>
                                        <p:strVal val="visible"/>
                                      </p:to>
                                    </p:set>
                                    <p:animEffect transition="in" filter="fade">
                                      <p:cBhvr>
                                        <p:cTn id="21" dur="500"/>
                                        <p:tgtEl>
                                          <p:spTgt spid="5735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7358"/>
                                        </p:tgtEl>
                                        <p:attrNameLst>
                                          <p:attrName>style.visibility</p:attrName>
                                        </p:attrNameLst>
                                      </p:cBhvr>
                                      <p:to>
                                        <p:strVal val="visible"/>
                                      </p:to>
                                    </p:set>
                                    <p:animEffect transition="in" filter="fade">
                                      <p:cBhvr>
                                        <p:cTn id="26" dur="500"/>
                                        <p:tgtEl>
                                          <p:spTgt spid="57358"/>
                                        </p:tgtEl>
                                      </p:cBhvr>
                                    </p:animEffect>
                                    <p:anim calcmode="lin" valueType="num">
                                      <p:cBhvr>
                                        <p:cTn id="27" dur="500" fill="hold"/>
                                        <p:tgtEl>
                                          <p:spTgt spid="57358"/>
                                        </p:tgtEl>
                                        <p:attrNameLst>
                                          <p:attrName>ppt_x</p:attrName>
                                        </p:attrNameLst>
                                      </p:cBhvr>
                                      <p:tavLst>
                                        <p:tav tm="0">
                                          <p:val>
                                            <p:strVal val="#ppt_x"/>
                                          </p:val>
                                        </p:tav>
                                        <p:tav tm="100000">
                                          <p:val>
                                            <p:strVal val="#ppt_x"/>
                                          </p:val>
                                        </p:tav>
                                      </p:tavLst>
                                    </p:anim>
                                    <p:anim calcmode="lin" valueType="num">
                                      <p:cBhvr>
                                        <p:cTn id="28" dur="500" fill="hold"/>
                                        <p:tgtEl>
                                          <p:spTgt spid="57358"/>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57350">
                                            <p:txEl>
                                              <p:pRg st="0" end="0"/>
                                            </p:txEl>
                                          </p:spTgt>
                                        </p:tgtEl>
                                        <p:attrNameLst>
                                          <p:attrName>style.visibility</p:attrName>
                                        </p:attrNameLst>
                                      </p:cBhvr>
                                      <p:to>
                                        <p:strVal val="visible"/>
                                      </p:to>
                                    </p:set>
                                    <p:animEffect transition="in" filter="randombar(horizontal)">
                                      <p:cBhvr>
                                        <p:cTn id="32" dur="500"/>
                                        <p:tgtEl>
                                          <p:spTgt spid="57350">
                                            <p:txEl>
                                              <p:pRg st="0" end="0"/>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57353"/>
                                        </p:tgtEl>
                                        <p:attrNameLst>
                                          <p:attrName>style.visibility</p:attrName>
                                        </p:attrNameLst>
                                      </p:cBhvr>
                                      <p:to>
                                        <p:strVal val="visible"/>
                                      </p:to>
                                    </p:set>
                                    <p:animEffect transition="in" filter="fade">
                                      <p:cBhvr>
                                        <p:cTn id="36" dur="500"/>
                                        <p:tgtEl>
                                          <p:spTgt spid="57353"/>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7354"/>
                                        </p:tgtEl>
                                        <p:attrNameLst>
                                          <p:attrName>style.visibility</p:attrName>
                                        </p:attrNameLst>
                                      </p:cBhvr>
                                      <p:to>
                                        <p:strVal val="visible"/>
                                      </p:to>
                                    </p:set>
                                    <p:animEffect transition="in" filter="fade">
                                      <p:cBhvr>
                                        <p:cTn id="40"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4400" y="914400"/>
            <a:ext cx="1905000" cy="625475"/>
          </a:xfrm>
          <a:prstGeom prst="rect">
            <a:avLst/>
          </a:prstGeom>
          <a:noFill/>
          <a:ln w="9525">
            <a:noFill/>
            <a:miter lim="800000"/>
            <a:headEnd/>
            <a:tailEnd/>
          </a:ln>
        </p:spPr>
        <p:txBody>
          <a:bodyPr>
            <a:spAutoFit/>
          </a:bodyPr>
          <a:lstStyle/>
          <a:p>
            <a:pPr>
              <a:spcBef>
                <a:spcPct val="50000"/>
              </a:spcBef>
            </a:pPr>
            <a:r>
              <a:rPr lang="en-US" sz="3500">
                <a:solidFill>
                  <a:srgbClr val="002060"/>
                </a:solidFill>
                <a:latin typeface="Century Gothic" pitchFamily="34" charset="0"/>
              </a:rPr>
              <a:t>Birth </a:t>
            </a:r>
          </a:p>
        </p:txBody>
      </p:sp>
      <p:sp>
        <p:nvSpPr>
          <p:cNvPr id="59395" name="Text Box 3"/>
          <p:cNvSpPr txBox="1">
            <a:spLocks noChangeArrowheads="1"/>
          </p:cNvSpPr>
          <p:nvPr/>
        </p:nvSpPr>
        <p:spPr bwMode="auto">
          <a:xfrm>
            <a:off x="990600" y="3429000"/>
            <a:ext cx="1962150" cy="2170113"/>
          </a:xfrm>
          <a:prstGeom prst="rect">
            <a:avLst/>
          </a:prstGeom>
          <a:noFill/>
          <a:ln w="9525">
            <a:noFill/>
            <a:miter lim="800000"/>
            <a:headEnd/>
            <a:tailEnd/>
          </a:ln>
        </p:spPr>
        <p:txBody>
          <a:bodyPr>
            <a:spAutoFit/>
          </a:bodyPr>
          <a:lstStyle/>
          <a:p>
            <a:r>
              <a:rPr lang="en-US" sz="3500">
                <a:solidFill>
                  <a:srgbClr val="002060"/>
                </a:solidFill>
                <a:latin typeface="Century Gothic" pitchFamily="34" charset="0"/>
              </a:rPr>
              <a:t>Baby</a:t>
            </a:r>
          </a:p>
          <a:p>
            <a:endParaRPr lang="en-US">
              <a:solidFill>
                <a:srgbClr val="000000"/>
              </a:solidFill>
              <a:latin typeface="Century Gothic" pitchFamily="34" charset="0"/>
            </a:endParaRPr>
          </a:p>
          <a:p>
            <a:r>
              <a:rPr lang="en-US" sz="1800">
                <a:solidFill>
                  <a:srgbClr val="000000"/>
                </a:solidFill>
                <a:latin typeface="Century Gothic" pitchFamily="34" charset="0"/>
              </a:rPr>
              <a:t>Genetic</a:t>
            </a:r>
          </a:p>
          <a:p>
            <a:r>
              <a:rPr lang="en-US" sz="1800">
                <a:solidFill>
                  <a:srgbClr val="000000"/>
                </a:solidFill>
                <a:latin typeface="Century Gothic" pitchFamily="34" charset="0"/>
              </a:rPr>
              <a:t>Structure</a:t>
            </a:r>
          </a:p>
          <a:p>
            <a:r>
              <a:rPr lang="en-US" sz="1800">
                <a:solidFill>
                  <a:srgbClr val="000000"/>
                </a:solidFill>
                <a:latin typeface="Century Gothic" pitchFamily="34" charset="0"/>
              </a:rPr>
              <a:t>Temperament</a:t>
            </a:r>
          </a:p>
          <a:p>
            <a:r>
              <a:rPr lang="en-US" sz="1800">
                <a:solidFill>
                  <a:srgbClr val="000000"/>
                </a:solidFill>
                <a:latin typeface="Century Gothic" pitchFamily="34" charset="0"/>
              </a:rPr>
              <a:t>Physicality</a:t>
            </a:r>
          </a:p>
          <a:p>
            <a:r>
              <a:rPr lang="en-US" sz="1800">
                <a:solidFill>
                  <a:srgbClr val="000000"/>
                </a:solidFill>
                <a:latin typeface="Century Gothic" pitchFamily="34" charset="0"/>
              </a:rPr>
              <a:t>Sex</a:t>
            </a:r>
          </a:p>
        </p:txBody>
      </p:sp>
      <p:pic>
        <p:nvPicPr>
          <p:cNvPr id="59396" name="Picture 4" descr="woman trauma labor"/>
          <p:cNvPicPr>
            <a:picLocks noChangeAspect="1" noChangeArrowheads="1"/>
          </p:cNvPicPr>
          <p:nvPr/>
        </p:nvPicPr>
        <p:blipFill>
          <a:blip r:embed="rId3" cstate="print"/>
          <a:srcRect/>
          <a:stretch>
            <a:fillRect/>
          </a:stretch>
        </p:blipFill>
        <p:spPr bwMode="auto">
          <a:xfrm>
            <a:off x="3581400" y="457200"/>
            <a:ext cx="4191000" cy="2889250"/>
          </a:xfrm>
          <a:prstGeom prst="rect">
            <a:avLst/>
          </a:prstGeom>
          <a:noFill/>
          <a:ln w="9525">
            <a:noFill/>
            <a:miter lim="800000"/>
            <a:headEnd/>
            <a:tailEnd/>
          </a:ln>
        </p:spPr>
      </p:pic>
      <p:pic>
        <p:nvPicPr>
          <p:cNvPr id="59397" name="Picture 5" descr="baby looking up"/>
          <p:cNvPicPr>
            <a:picLocks noChangeAspect="1" noChangeArrowheads="1"/>
          </p:cNvPicPr>
          <p:nvPr/>
        </p:nvPicPr>
        <p:blipFill>
          <a:blip r:embed="rId4" cstate="print"/>
          <a:srcRect/>
          <a:stretch>
            <a:fillRect/>
          </a:stretch>
        </p:blipFill>
        <p:spPr bwMode="auto">
          <a:xfrm>
            <a:off x="3581400" y="3505200"/>
            <a:ext cx="4191000" cy="3124200"/>
          </a:xfrm>
          <a:prstGeom prst="rect">
            <a:avLst/>
          </a:prstGeom>
          <a:noFill/>
          <a:ln w="9525">
            <a:noFill/>
            <a:miter lim="800000"/>
            <a:headEnd/>
            <a:tailEnd/>
          </a:ln>
        </p:spPr>
      </p:pic>
      <p:sp>
        <p:nvSpPr>
          <p:cNvPr id="59398" name="Line 6"/>
          <p:cNvSpPr>
            <a:spLocks noChangeShapeType="1"/>
          </p:cNvSpPr>
          <p:nvPr/>
        </p:nvSpPr>
        <p:spPr bwMode="auto">
          <a:xfrm>
            <a:off x="2819400" y="1295400"/>
            <a:ext cx="609600" cy="0"/>
          </a:xfrm>
          <a:prstGeom prst="line">
            <a:avLst/>
          </a:prstGeom>
          <a:noFill/>
          <a:ln w="9525">
            <a:solidFill>
              <a:srgbClr val="698F25"/>
            </a:solidFill>
            <a:round/>
            <a:headEnd/>
            <a:tailEnd type="triangle" w="med" len="med"/>
          </a:ln>
        </p:spPr>
        <p:txBody>
          <a:bodyPr/>
          <a:lstStyle/>
          <a:p>
            <a:endParaRPr lang="en-US"/>
          </a:p>
        </p:txBody>
      </p:sp>
      <p:sp>
        <p:nvSpPr>
          <p:cNvPr id="59399" name="Line 7"/>
          <p:cNvSpPr>
            <a:spLocks noChangeShapeType="1"/>
          </p:cNvSpPr>
          <p:nvPr/>
        </p:nvSpPr>
        <p:spPr bwMode="auto">
          <a:xfrm>
            <a:off x="2819400" y="2057400"/>
            <a:ext cx="609600" cy="0"/>
          </a:xfrm>
          <a:prstGeom prst="line">
            <a:avLst/>
          </a:prstGeom>
          <a:noFill/>
          <a:ln w="9525">
            <a:solidFill>
              <a:srgbClr val="698F25"/>
            </a:solidFill>
            <a:round/>
            <a:headEnd/>
            <a:tailEnd type="triangle" w="med" len="med"/>
          </a:ln>
        </p:spPr>
        <p:txBody>
          <a:bodyPr/>
          <a:lstStyle/>
          <a:p>
            <a:endParaRPr lang="en-US"/>
          </a:p>
        </p:txBody>
      </p:sp>
      <p:sp>
        <p:nvSpPr>
          <p:cNvPr id="59400" name="Line 8"/>
          <p:cNvSpPr>
            <a:spLocks noChangeShapeType="1"/>
          </p:cNvSpPr>
          <p:nvPr/>
        </p:nvSpPr>
        <p:spPr bwMode="auto">
          <a:xfrm>
            <a:off x="2819400" y="3886200"/>
            <a:ext cx="609600" cy="0"/>
          </a:xfrm>
          <a:prstGeom prst="line">
            <a:avLst/>
          </a:prstGeom>
          <a:noFill/>
          <a:ln w="9525">
            <a:solidFill>
              <a:srgbClr val="698F25"/>
            </a:solidFill>
            <a:round/>
            <a:headEnd/>
            <a:tailEnd type="triangle" w="med" len="med"/>
          </a:ln>
        </p:spPr>
        <p:txBody>
          <a:bodyPr/>
          <a:lstStyle/>
          <a:p>
            <a:endParaRPr lang="en-US"/>
          </a:p>
        </p:txBody>
      </p:sp>
      <p:sp>
        <p:nvSpPr>
          <p:cNvPr id="59403" name="Text Box 11"/>
          <p:cNvSpPr txBox="1">
            <a:spLocks noChangeArrowheads="1"/>
          </p:cNvSpPr>
          <p:nvPr/>
        </p:nvSpPr>
        <p:spPr bwMode="auto">
          <a:xfrm>
            <a:off x="685800" y="1676400"/>
            <a:ext cx="2133600" cy="862013"/>
          </a:xfrm>
          <a:prstGeom prst="rect">
            <a:avLst/>
          </a:prstGeom>
          <a:noFill/>
          <a:ln w="9525">
            <a:noFill/>
            <a:miter lim="800000"/>
            <a:headEnd/>
            <a:tailEnd/>
          </a:ln>
        </p:spPr>
        <p:txBody>
          <a:bodyPr>
            <a:spAutoFit/>
          </a:bodyPr>
          <a:lstStyle/>
          <a:p>
            <a:pPr>
              <a:spcBef>
                <a:spcPct val="50000"/>
              </a:spcBef>
            </a:pPr>
            <a:r>
              <a:rPr lang="en-US" sz="3500">
                <a:solidFill>
                  <a:srgbClr val="002060"/>
                </a:solidFill>
                <a:latin typeface="Century Gothic" pitchFamily="34" charset="0"/>
              </a:rPr>
              <a:t>Trauma</a:t>
            </a:r>
            <a:r>
              <a:rPr lang="en-US" u="sng">
                <a:solidFill>
                  <a:srgbClr val="002060"/>
                </a:solidFill>
                <a:latin typeface="Century Gothic" pitchFamily="34" charset="0"/>
              </a:rPr>
              <a:t> </a:t>
            </a:r>
          </a:p>
          <a:p>
            <a:pPr>
              <a:spcBef>
                <a:spcPct val="50000"/>
              </a:spcBef>
            </a:pP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9403">
                                            <p:txEl>
                                              <p:pRg st="0" end="0"/>
                                            </p:txEl>
                                          </p:spTgt>
                                        </p:tgtEl>
                                        <p:attrNameLst>
                                          <p:attrName>style.visibility</p:attrName>
                                        </p:attrNameLst>
                                      </p:cBhvr>
                                      <p:to>
                                        <p:strVal val="visible"/>
                                      </p:to>
                                    </p:set>
                                    <p:anim calcmode="lin" valueType="num">
                                      <p:cBhvr>
                                        <p:cTn id="11" dur="500" fill="hold"/>
                                        <p:tgtEl>
                                          <p:spTgt spid="5940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9403">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17" presetClass="entr" presetSubtype="10" fill="hold" grpId="0" nodeType="afterEffect">
                                  <p:stCondLst>
                                    <p:cond delay="0"/>
                                  </p:stCondLst>
                                  <p:childTnLst>
                                    <p:set>
                                      <p:cBhvr>
                                        <p:cTn id="15" dur="1" fill="hold">
                                          <p:stCondLst>
                                            <p:cond delay="0"/>
                                          </p:stCondLst>
                                        </p:cTn>
                                        <p:tgtEl>
                                          <p:spTgt spid="59398"/>
                                        </p:tgtEl>
                                        <p:attrNameLst>
                                          <p:attrName>style.visibility</p:attrName>
                                        </p:attrNameLst>
                                      </p:cBhvr>
                                      <p:to>
                                        <p:strVal val="visible"/>
                                      </p:to>
                                    </p:set>
                                    <p:anim calcmode="lin" valueType="num">
                                      <p:cBhvr>
                                        <p:cTn id="16" dur="500" fill="hold"/>
                                        <p:tgtEl>
                                          <p:spTgt spid="59398"/>
                                        </p:tgtEl>
                                        <p:attrNameLst>
                                          <p:attrName>ppt_w</p:attrName>
                                        </p:attrNameLst>
                                      </p:cBhvr>
                                      <p:tavLst>
                                        <p:tav tm="0">
                                          <p:val>
                                            <p:fltVal val="0"/>
                                          </p:val>
                                        </p:tav>
                                        <p:tav tm="100000">
                                          <p:val>
                                            <p:strVal val="#ppt_w"/>
                                          </p:val>
                                        </p:tav>
                                      </p:tavLst>
                                    </p:anim>
                                    <p:anim calcmode="lin" valueType="num">
                                      <p:cBhvr>
                                        <p:cTn id="17" dur="500" fill="hold"/>
                                        <p:tgtEl>
                                          <p:spTgt spid="59398"/>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59399"/>
                                        </p:tgtEl>
                                        <p:attrNameLst>
                                          <p:attrName>style.visibility</p:attrName>
                                        </p:attrNameLst>
                                      </p:cBhvr>
                                      <p:to>
                                        <p:strVal val="visible"/>
                                      </p:to>
                                    </p:set>
                                    <p:anim calcmode="lin" valueType="num">
                                      <p:cBhvr>
                                        <p:cTn id="21" dur="500" fill="hold"/>
                                        <p:tgtEl>
                                          <p:spTgt spid="59399"/>
                                        </p:tgtEl>
                                        <p:attrNameLst>
                                          <p:attrName>ppt_w</p:attrName>
                                        </p:attrNameLst>
                                      </p:cBhvr>
                                      <p:tavLst>
                                        <p:tav tm="0">
                                          <p:val>
                                            <p:fltVal val="0"/>
                                          </p:val>
                                        </p:tav>
                                        <p:tav tm="100000">
                                          <p:val>
                                            <p:strVal val="#ppt_w"/>
                                          </p:val>
                                        </p:tav>
                                      </p:tavLst>
                                    </p:anim>
                                    <p:anim calcmode="lin" valueType="num">
                                      <p:cBhvr>
                                        <p:cTn id="22" dur="500" fill="hold"/>
                                        <p:tgtEl>
                                          <p:spTgt spid="59399"/>
                                        </p:tgtEl>
                                        <p:attrNameLst>
                                          <p:attrName>ppt_h</p:attrName>
                                        </p:attrNameLst>
                                      </p:cBhvr>
                                      <p:tavLst>
                                        <p:tav tm="0">
                                          <p:val>
                                            <p:strVal val="#ppt_h"/>
                                          </p:val>
                                        </p:tav>
                                        <p:tav tm="100000">
                                          <p:val>
                                            <p:strVal val="#ppt_h"/>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9396"/>
                                        </p:tgtEl>
                                        <p:attrNameLst>
                                          <p:attrName>style.visibility</p:attrName>
                                        </p:attrNameLst>
                                      </p:cBhvr>
                                      <p:to>
                                        <p:strVal val="visible"/>
                                      </p:to>
                                    </p:set>
                                    <p:animEffect transition="in" filter="fade">
                                      <p:cBhvr>
                                        <p:cTn id="26" dur="1000"/>
                                        <p:tgtEl>
                                          <p:spTgt spid="5939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59395">
                                            <p:txEl>
                                              <p:pRg st="0" end="0"/>
                                            </p:txEl>
                                          </p:spTgt>
                                        </p:tgtEl>
                                        <p:attrNameLst>
                                          <p:attrName>style.visibility</p:attrName>
                                        </p:attrNameLst>
                                      </p:cBhvr>
                                      <p:to>
                                        <p:strVal val="visible"/>
                                      </p:to>
                                    </p:set>
                                    <p:anim calcmode="lin" valueType="num">
                                      <p:cBhvr>
                                        <p:cTn id="31"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9395">
                                            <p:txEl>
                                              <p:pRg st="0" end="0"/>
                                            </p:txEl>
                                          </p:spTgt>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17" presetClass="entr" presetSubtype="10" fill="hold" grpId="0" nodeType="afterEffect">
                                  <p:stCondLst>
                                    <p:cond delay="0"/>
                                  </p:stCondLst>
                                  <p:childTnLst>
                                    <p:set>
                                      <p:cBhvr>
                                        <p:cTn id="35" dur="1" fill="hold">
                                          <p:stCondLst>
                                            <p:cond delay="0"/>
                                          </p:stCondLst>
                                        </p:cTn>
                                        <p:tgtEl>
                                          <p:spTgt spid="59400"/>
                                        </p:tgtEl>
                                        <p:attrNameLst>
                                          <p:attrName>style.visibility</p:attrName>
                                        </p:attrNameLst>
                                      </p:cBhvr>
                                      <p:to>
                                        <p:strVal val="visible"/>
                                      </p:to>
                                    </p:set>
                                    <p:anim calcmode="lin" valueType="num">
                                      <p:cBhvr>
                                        <p:cTn id="36" dur="500" fill="hold"/>
                                        <p:tgtEl>
                                          <p:spTgt spid="59400"/>
                                        </p:tgtEl>
                                        <p:attrNameLst>
                                          <p:attrName>ppt_w</p:attrName>
                                        </p:attrNameLst>
                                      </p:cBhvr>
                                      <p:tavLst>
                                        <p:tav tm="0">
                                          <p:val>
                                            <p:fltVal val="0"/>
                                          </p:val>
                                        </p:tav>
                                        <p:tav tm="100000">
                                          <p:val>
                                            <p:strVal val="#ppt_w"/>
                                          </p:val>
                                        </p:tav>
                                      </p:tavLst>
                                    </p:anim>
                                    <p:anim calcmode="lin" valueType="num">
                                      <p:cBhvr>
                                        <p:cTn id="37" dur="500" fill="hold"/>
                                        <p:tgtEl>
                                          <p:spTgt spid="59400"/>
                                        </p:tgtEl>
                                        <p:attrNameLst>
                                          <p:attrName>ppt_h</p:attrName>
                                        </p:attrNameLst>
                                      </p:cBhvr>
                                      <p:tavLst>
                                        <p:tav tm="0">
                                          <p:val>
                                            <p:strVal val="#ppt_h"/>
                                          </p:val>
                                        </p:tav>
                                        <p:tav tm="100000">
                                          <p:val>
                                            <p:strVal val="#ppt_h"/>
                                          </p:val>
                                        </p:tav>
                                      </p:tavLst>
                                    </p:anim>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9397"/>
                                        </p:tgtEl>
                                        <p:attrNameLst>
                                          <p:attrName>style.visibility</p:attrName>
                                        </p:attrNameLst>
                                      </p:cBhvr>
                                      <p:to>
                                        <p:strVal val="visible"/>
                                      </p:to>
                                    </p:set>
                                    <p:animEffect transition="in" filter="fade">
                                      <p:cBhvr>
                                        <p:cTn id="41" dur="1000"/>
                                        <p:tgtEl>
                                          <p:spTgt spid="59397"/>
                                        </p:tgtEl>
                                      </p:cBhvr>
                                    </p:animEffect>
                                  </p:childTnLst>
                                </p:cTn>
                              </p:par>
                            </p:childTnLst>
                          </p:cTn>
                        </p:par>
                        <p:par>
                          <p:cTn id="42" fill="hold">
                            <p:stCondLst>
                              <p:cond delay="2000"/>
                            </p:stCondLst>
                            <p:childTnLst>
                              <p:par>
                                <p:cTn id="43" presetID="17" presetClass="entr" presetSubtype="10" fill="hold" nodeType="afterEffect">
                                  <p:stCondLst>
                                    <p:cond delay="0"/>
                                  </p:stCondLst>
                                  <p:childTnLst>
                                    <p:set>
                                      <p:cBhvr>
                                        <p:cTn id="44" dur="1" fill="hold">
                                          <p:stCondLst>
                                            <p:cond delay="0"/>
                                          </p:stCondLst>
                                        </p:cTn>
                                        <p:tgtEl>
                                          <p:spTgt spid="59395">
                                            <p:txEl>
                                              <p:pRg st="2" end="2"/>
                                            </p:txEl>
                                          </p:spTgt>
                                        </p:tgtEl>
                                        <p:attrNameLst>
                                          <p:attrName>style.visibility</p:attrName>
                                        </p:attrNameLst>
                                      </p:cBhvr>
                                      <p:to>
                                        <p:strVal val="visible"/>
                                      </p:to>
                                    </p:set>
                                    <p:anim calcmode="lin" valueType="num">
                                      <p:cBhvr>
                                        <p:cTn id="45"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59395">
                                            <p:txEl>
                                              <p:pRg st="2" end="2"/>
                                            </p:txEl>
                                          </p:spTgt>
                                        </p:tgtEl>
                                        <p:attrNameLst>
                                          <p:attrName>ppt_h</p:attrName>
                                        </p:attrNameLst>
                                      </p:cBhvr>
                                      <p:tavLst>
                                        <p:tav tm="0">
                                          <p:val>
                                            <p:strVal val="#ppt_h"/>
                                          </p:val>
                                        </p:tav>
                                        <p:tav tm="100000">
                                          <p:val>
                                            <p:strVal val="#ppt_h"/>
                                          </p:val>
                                        </p:tav>
                                      </p:tavLst>
                                    </p:anim>
                                  </p:childTnLst>
                                </p:cTn>
                              </p:par>
                            </p:childTnLst>
                          </p:cTn>
                        </p:par>
                        <p:par>
                          <p:cTn id="47" fill="hold">
                            <p:stCondLst>
                              <p:cond delay="2500"/>
                            </p:stCondLst>
                            <p:childTnLst>
                              <p:par>
                                <p:cTn id="48" presetID="17" presetClass="entr" presetSubtype="10" fill="hold" nodeType="afterEffect">
                                  <p:stCondLst>
                                    <p:cond delay="0"/>
                                  </p:stCondLst>
                                  <p:childTnLst>
                                    <p:set>
                                      <p:cBhvr>
                                        <p:cTn id="49" dur="1" fill="hold">
                                          <p:stCondLst>
                                            <p:cond delay="0"/>
                                          </p:stCondLst>
                                        </p:cTn>
                                        <p:tgtEl>
                                          <p:spTgt spid="59395">
                                            <p:txEl>
                                              <p:pRg st="3" end="3"/>
                                            </p:txEl>
                                          </p:spTgt>
                                        </p:tgtEl>
                                        <p:attrNameLst>
                                          <p:attrName>style.visibility</p:attrName>
                                        </p:attrNameLst>
                                      </p:cBhvr>
                                      <p:to>
                                        <p:strVal val="visible"/>
                                      </p:to>
                                    </p:set>
                                    <p:anim calcmode="lin" valueType="num">
                                      <p:cBhvr>
                                        <p:cTn id="50" dur="5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59395">
                                            <p:txEl>
                                              <p:pRg st="3" end="3"/>
                                            </p:txEl>
                                          </p:spTgt>
                                        </p:tgtEl>
                                        <p:attrNameLst>
                                          <p:attrName>ppt_h</p:attrName>
                                        </p:attrNameLst>
                                      </p:cBhvr>
                                      <p:tavLst>
                                        <p:tav tm="0">
                                          <p:val>
                                            <p:strVal val="#ppt_h"/>
                                          </p:val>
                                        </p:tav>
                                        <p:tav tm="100000">
                                          <p:val>
                                            <p:strVal val="#ppt_h"/>
                                          </p:val>
                                        </p:tav>
                                      </p:tavLst>
                                    </p:anim>
                                  </p:childTnLst>
                                </p:cTn>
                              </p:par>
                            </p:childTnLst>
                          </p:cTn>
                        </p:par>
                        <p:par>
                          <p:cTn id="52" fill="hold">
                            <p:stCondLst>
                              <p:cond delay="3000"/>
                            </p:stCondLst>
                            <p:childTnLst>
                              <p:par>
                                <p:cTn id="53" presetID="17" presetClass="entr" presetSubtype="10" fill="hold" nodeType="afterEffect">
                                  <p:stCondLst>
                                    <p:cond delay="0"/>
                                  </p:stCondLst>
                                  <p:childTnLst>
                                    <p:set>
                                      <p:cBhvr>
                                        <p:cTn id="54" dur="1" fill="hold">
                                          <p:stCondLst>
                                            <p:cond delay="0"/>
                                          </p:stCondLst>
                                        </p:cTn>
                                        <p:tgtEl>
                                          <p:spTgt spid="59395">
                                            <p:txEl>
                                              <p:pRg st="4" end="4"/>
                                            </p:txEl>
                                          </p:spTgt>
                                        </p:tgtEl>
                                        <p:attrNameLst>
                                          <p:attrName>style.visibility</p:attrName>
                                        </p:attrNameLst>
                                      </p:cBhvr>
                                      <p:to>
                                        <p:strVal val="visible"/>
                                      </p:to>
                                    </p:set>
                                    <p:anim calcmode="lin" valueType="num">
                                      <p:cBhvr>
                                        <p:cTn id="55" dur="5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59395">
                                            <p:txEl>
                                              <p:pRg st="4" end="4"/>
                                            </p:txEl>
                                          </p:spTgt>
                                        </p:tgtEl>
                                        <p:attrNameLst>
                                          <p:attrName>ppt_h</p:attrName>
                                        </p:attrNameLst>
                                      </p:cBhvr>
                                      <p:tavLst>
                                        <p:tav tm="0">
                                          <p:val>
                                            <p:strVal val="#ppt_h"/>
                                          </p:val>
                                        </p:tav>
                                        <p:tav tm="100000">
                                          <p:val>
                                            <p:strVal val="#ppt_h"/>
                                          </p:val>
                                        </p:tav>
                                      </p:tavLst>
                                    </p:anim>
                                  </p:childTnLst>
                                </p:cTn>
                              </p:par>
                            </p:childTnLst>
                          </p:cTn>
                        </p:par>
                        <p:par>
                          <p:cTn id="57" fill="hold">
                            <p:stCondLst>
                              <p:cond delay="3500"/>
                            </p:stCondLst>
                            <p:childTnLst>
                              <p:par>
                                <p:cTn id="58" presetID="17" presetClass="entr" presetSubtype="10" fill="hold" nodeType="afterEffect">
                                  <p:stCondLst>
                                    <p:cond delay="0"/>
                                  </p:stCondLst>
                                  <p:childTnLst>
                                    <p:set>
                                      <p:cBhvr>
                                        <p:cTn id="59" dur="1" fill="hold">
                                          <p:stCondLst>
                                            <p:cond delay="0"/>
                                          </p:stCondLst>
                                        </p:cTn>
                                        <p:tgtEl>
                                          <p:spTgt spid="59395">
                                            <p:txEl>
                                              <p:pRg st="5" end="5"/>
                                            </p:txEl>
                                          </p:spTgt>
                                        </p:tgtEl>
                                        <p:attrNameLst>
                                          <p:attrName>style.visibility</p:attrName>
                                        </p:attrNameLst>
                                      </p:cBhvr>
                                      <p:to>
                                        <p:strVal val="visible"/>
                                      </p:to>
                                    </p:set>
                                    <p:anim calcmode="lin" valueType="num">
                                      <p:cBhvr>
                                        <p:cTn id="60" dur="500" fill="hold"/>
                                        <p:tgtEl>
                                          <p:spTgt spid="59395">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59395">
                                            <p:txEl>
                                              <p:pRg st="5" end="5"/>
                                            </p:txEl>
                                          </p:spTgt>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17" presetClass="entr" presetSubtype="10" fill="hold" nodeType="afterEffect">
                                  <p:stCondLst>
                                    <p:cond delay="0"/>
                                  </p:stCondLst>
                                  <p:childTnLst>
                                    <p:set>
                                      <p:cBhvr>
                                        <p:cTn id="64" dur="1" fill="hold">
                                          <p:stCondLst>
                                            <p:cond delay="0"/>
                                          </p:stCondLst>
                                        </p:cTn>
                                        <p:tgtEl>
                                          <p:spTgt spid="59395">
                                            <p:txEl>
                                              <p:pRg st="6" end="6"/>
                                            </p:txEl>
                                          </p:spTgt>
                                        </p:tgtEl>
                                        <p:attrNameLst>
                                          <p:attrName>style.visibility</p:attrName>
                                        </p:attrNameLst>
                                      </p:cBhvr>
                                      <p:to>
                                        <p:strVal val="visible"/>
                                      </p:to>
                                    </p:set>
                                    <p:anim calcmode="lin" valueType="num">
                                      <p:cBhvr>
                                        <p:cTn id="65" dur="500" fill="hold"/>
                                        <p:tgtEl>
                                          <p:spTgt spid="59395">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5939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animBg="1"/>
      <p:bldP spid="59399" grpId="0" animBg="1"/>
      <p:bldP spid="594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xfrm>
            <a:off x="457200" y="6245225"/>
            <a:ext cx="2133600" cy="476250"/>
          </a:xfrm>
          <a:noFill/>
        </p:spPr>
        <p:txBody>
          <a:bodyPr/>
          <a:lstStyle/>
          <a:p>
            <a:pPr algn="l"/>
            <a:fld id="{3B68CB6B-4426-4E5B-8AFB-2716E21C56FC}" type="slidenum">
              <a:rPr lang="en-US" smtClean="0"/>
              <a:pPr algn="l"/>
              <a:t>12</a:t>
            </a:fld>
            <a:endParaRPr lang="en-US" smtClean="0"/>
          </a:p>
        </p:txBody>
      </p:sp>
      <p:pic>
        <p:nvPicPr>
          <p:cNvPr id="66563" name="Picture 4" descr="iStock_000008011526Small"/>
          <p:cNvPicPr>
            <a:picLocks noChangeAspect="1" noChangeArrowheads="1"/>
          </p:cNvPicPr>
          <p:nvPr/>
        </p:nvPicPr>
        <p:blipFill>
          <a:blip r:embed="rId3" cstate="print"/>
          <a:srcRect l="8481" r="8481"/>
          <a:stretch>
            <a:fillRect/>
          </a:stretch>
        </p:blipFill>
        <p:spPr bwMode="auto">
          <a:xfrm>
            <a:off x="-19050" y="838200"/>
            <a:ext cx="3524250" cy="5715000"/>
          </a:xfrm>
          <a:prstGeom prst="rect">
            <a:avLst/>
          </a:prstGeom>
          <a:noFill/>
          <a:ln w="9525">
            <a:noFill/>
            <a:miter lim="800000"/>
            <a:headEnd/>
            <a:tailEnd/>
          </a:ln>
        </p:spPr>
      </p:pic>
      <p:sp>
        <p:nvSpPr>
          <p:cNvPr id="66564" name="Rectangle 8"/>
          <p:cNvSpPr>
            <a:spLocks noChangeArrowheads="1"/>
          </p:cNvSpPr>
          <p:nvPr/>
        </p:nvSpPr>
        <p:spPr bwMode="auto">
          <a:xfrm>
            <a:off x="381000" y="457200"/>
            <a:ext cx="8153400" cy="646113"/>
          </a:xfrm>
          <a:prstGeom prst="rect">
            <a:avLst/>
          </a:prstGeom>
          <a:noFill/>
          <a:ln w="9525">
            <a:noFill/>
            <a:miter lim="800000"/>
            <a:headEnd/>
            <a:tailEnd/>
          </a:ln>
        </p:spPr>
        <p:txBody>
          <a:bodyPr anchor="ctr">
            <a:spAutoFit/>
          </a:bodyPr>
          <a:lstStyle/>
          <a:p>
            <a:pPr fontAlgn="base">
              <a:spcBef>
                <a:spcPct val="0"/>
              </a:spcBef>
              <a:spcAft>
                <a:spcPct val="0"/>
              </a:spcAft>
            </a:pPr>
            <a:r>
              <a:rPr lang="en-US" sz="3600" b="1">
                <a:solidFill>
                  <a:srgbClr val="002060"/>
                </a:solidFill>
                <a:latin typeface="Century Gothic" pitchFamily="34" charset="0"/>
              </a:rPr>
              <a:t>Self-System</a:t>
            </a:r>
          </a:p>
        </p:txBody>
      </p:sp>
      <p:sp>
        <p:nvSpPr>
          <p:cNvPr id="61449" name="Rectangle 9"/>
          <p:cNvSpPr>
            <a:spLocks noChangeArrowheads="1"/>
          </p:cNvSpPr>
          <p:nvPr/>
        </p:nvSpPr>
        <p:spPr bwMode="auto">
          <a:xfrm>
            <a:off x="3733800" y="1524000"/>
            <a:ext cx="5105400" cy="4616450"/>
          </a:xfrm>
          <a:prstGeom prst="rect">
            <a:avLst/>
          </a:prstGeom>
          <a:noFill/>
          <a:ln w="9525">
            <a:noFill/>
            <a:miter lim="800000"/>
            <a:headEnd/>
            <a:tailEnd/>
          </a:ln>
        </p:spPr>
        <p:txBody>
          <a:bodyPr lIns="0" tIns="0" rIns="0" bIns="0" anchor="ctr">
            <a:spAutoFit/>
          </a:bodyPr>
          <a:lstStyle/>
          <a:p>
            <a:pPr fontAlgn="base">
              <a:spcBef>
                <a:spcPct val="0"/>
              </a:spcBef>
              <a:spcAft>
                <a:spcPct val="0"/>
              </a:spcAft>
              <a:buFont typeface="Arial" charset="0"/>
              <a:buChar char="•"/>
            </a:pPr>
            <a:r>
              <a:rPr lang="en-US" sz="2000">
                <a:solidFill>
                  <a:srgbClr val="000000"/>
                </a:solidFill>
                <a:latin typeface="Century Gothic" pitchFamily="34" charset="0"/>
              </a:rPr>
              <a:t> Unique make-up of the individual (genetic predisposition and temperament)</a:t>
            </a:r>
          </a:p>
          <a:p>
            <a:pPr fontAlgn="base">
              <a:spcBef>
                <a:spcPct val="0"/>
              </a:spcBef>
              <a:spcAft>
                <a:spcPct val="0"/>
              </a:spcAft>
            </a:pPr>
            <a:endParaRPr lang="en-US" sz="2000">
              <a:solidFill>
                <a:srgbClr val="000000"/>
              </a:solidFill>
              <a:latin typeface="Century Gothic" pitchFamily="34" charset="0"/>
            </a:endParaRPr>
          </a:p>
          <a:p>
            <a:pPr fontAlgn="base">
              <a:spcBef>
                <a:spcPct val="0"/>
              </a:spcBef>
              <a:spcAft>
                <a:spcPct val="0"/>
              </a:spcAft>
              <a:buFont typeface="Arial" charset="0"/>
              <a:buChar char="•"/>
            </a:pPr>
            <a:r>
              <a:rPr lang="en-US" sz="2000">
                <a:solidFill>
                  <a:srgbClr val="000000"/>
                </a:solidFill>
                <a:latin typeface="Century Gothic" pitchFamily="34" charset="0"/>
              </a:rPr>
              <a:t> Harmonious identification and incorporation of parent’s positive attitudes and traits and parents positive behaviors (attunement, affection, control, nurturance)</a:t>
            </a:r>
          </a:p>
          <a:p>
            <a:pPr fontAlgn="base">
              <a:spcBef>
                <a:spcPct val="0"/>
              </a:spcBef>
              <a:spcAft>
                <a:spcPct val="0"/>
              </a:spcAft>
            </a:pPr>
            <a:endParaRPr lang="en-US" sz="2000">
              <a:solidFill>
                <a:srgbClr val="000000"/>
              </a:solidFill>
              <a:latin typeface="Century Gothic" pitchFamily="34" charset="0"/>
            </a:endParaRPr>
          </a:p>
          <a:p>
            <a:pPr fontAlgn="base">
              <a:spcBef>
                <a:spcPct val="0"/>
              </a:spcBef>
              <a:spcAft>
                <a:spcPct val="0"/>
              </a:spcAft>
              <a:buFont typeface="Arial" charset="0"/>
              <a:buChar char="•"/>
            </a:pPr>
            <a:r>
              <a:rPr lang="en-US" sz="2000">
                <a:solidFill>
                  <a:srgbClr val="000000"/>
                </a:solidFill>
                <a:latin typeface="Century Gothic" pitchFamily="34" charset="0"/>
              </a:rPr>
              <a:t> The effect of other nurturing experience and education on the maturing self-system resulting in a sense of self and a greater degree of differentiation from parents and early caretakers.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49">
                                            <p:txEl>
                                              <p:pRg st="0" end="0"/>
                                            </p:txEl>
                                          </p:spTgt>
                                        </p:tgtEl>
                                        <p:attrNameLst>
                                          <p:attrName>style.visibility</p:attrName>
                                        </p:attrNameLst>
                                      </p:cBhvr>
                                      <p:to>
                                        <p:strVal val="visible"/>
                                      </p:to>
                                    </p:set>
                                    <p:animEffect transition="in" filter="randombar(horizontal)">
                                      <p:cBhvr>
                                        <p:cTn id="7" dur="500"/>
                                        <p:tgtEl>
                                          <p:spTgt spid="61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49">
                                            <p:txEl>
                                              <p:pRg st="2" end="2"/>
                                            </p:txEl>
                                          </p:spTgt>
                                        </p:tgtEl>
                                        <p:attrNameLst>
                                          <p:attrName>style.visibility</p:attrName>
                                        </p:attrNameLst>
                                      </p:cBhvr>
                                      <p:to>
                                        <p:strVal val="visible"/>
                                      </p:to>
                                    </p:set>
                                    <p:animEffect transition="in" filter="randombar(horizontal)">
                                      <p:cBhvr>
                                        <p:cTn id="12" dur="500"/>
                                        <p:tgtEl>
                                          <p:spTgt spid="614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49">
                                            <p:txEl>
                                              <p:pRg st="4" end="4"/>
                                            </p:txEl>
                                          </p:spTgt>
                                        </p:tgtEl>
                                        <p:attrNameLst>
                                          <p:attrName>style.visibility</p:attrName>
                                        </p:attrNameLst>
                                      </p:cBhvr>
                                      <p:to>
                                        <p:strVal val="visible"/>
                                      </p:to>
                                    </p:set>
                                    <p:animEffect transition="in" filter="randombar(horizontal)">
                                      <p:cBhvr>
                                        <p:cTn id="17" dur="500"/>
                                        <p:tgtEl>
                                          <p:spTgt spid="614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304800"/>
            <a:ext cx="9144000" cy="1143000"/>
          </a:xfrm>
        </p:spPr>
        <p:txBody>
          <a:bodyPr/>
          <a:lstStyle/>
          <a:p>
            <a:pPr eaLnBrk="1" hangingPunct="1"/>
            <a:r>
              <a:rPr lang="en-US" sz="3500" b="1" smtClean="0">
                <a:solidFill>
                  <a:srgbClr val="002060"/>
                </a:solidFill>
                <a:latin typeface="Century Gothic" pitchFamily="34" charset="0"/>
              </a:rPr>
              <a:t>Personal Attitudes/Goals/Conscience</a:t>
            </a:r>
          </a:p>
        </p:txBody>
      </p:sp>
      <p:sp>
        <p:nvSpPr>
          <p:cNvPr id="67587" name="Rectangle 3"/>
          <p:cNvSpPr>
            <a:spLocks noGrp="1" noChangeArrowheads="1"/>
          </p:cNvSpPr>
          <p:nvPr>
            <p:ph sz="half" idx="1"/>
          </p:nvPr>
        </p:nvSpPr>
        <p:spPr>
          <a:xfrm>
            <a:off x="76200" y="1676400"/>
            <a:ext cx="4572000" cy="381000"/>
          </a:xfrm>
        </p:spPr>
        <p:txBody>
          <a:bodyPr/>
          <a:lstStyle/>
          <a:p>
            <a:pPr eaLnBrk="1" hangingPunct="1">
              <a:lnSpc>
                <a:spcPct val="80000"/>
              </a:lnSpc>
              <a:buFont typeface="Wingdings" pitchFamily="2" charset="2"/>
              <a:buNone/>
            </a:pPr>
            <a:r>
              <a:rPr lang="en-US" sz="1600" smtClean="0">
                <a:solidFill>
                  <a:srgbClr val="82044F"/>
                </a:solidFill>
                <a:latin typeface="Century Gothic" pitchFamily="34" charset="0"/>
              </a:rPr>
              <a:t>	</a:t>
            </a:r>
            <a:r>
              <a:rPr lang="en-US" sz="1600" b="1" smtClean="0">
                <a:solidFill>
                  <a:srgbClr val="82044F"/>
                </a:solidFill>
                <a:latin typeface="Century Gothic" pitchFamily="34" charset="0"/>
              </a:rPr>
              <a:t>Realistic, Positive Attitudes Towards Self</a:t>
            </a:r>
          </a:p>
          <a:p>
            <a:pPr eaLnBrk="1" hangingPunct="1">
              <a:lnSpc>
                <a:spcPct val="80000"/>
              </a:lnSpc>
              <a:buFont typeface="Wingdings" pitchFamily="2" charset="2"/>
              <a:buNone/>
            </a:pPr>
            <a:r>
              <a:rPr lang="en-US" sz="1600" smtClean="0">
                <a:solidFill>
                  <a:schemeClr val="tx2"/>
                </a:solidFill>
                <a:latin typeface="Century Gothic" pitchFamily="34" charset="0"/>
              </a:rPr>
              <a:t>	</a:t>
            </a:r>
          </a:p>
        </p:txBody>
      </p:sp>
      <p:sp>
        <p:nvSpPr>
          <p:cNvPr id="67588" name="Rectangle 4"/>
          <p:cNvSpPr>
            <a:spLocks noGrp="1" noChangeArrowheads="1"/>
          </p:cNvSpPr>
          <p:nvPr>
            <p:ph sz="half" idx="2"/>
          </p:nvPr>
        </p:nvSpPr>
        <p:spPr>
          <a:xfrm>
            <a:off x="4724400" y="1676400"/>
            <a:ext cx="4419600" cy="381000"/>
          </a:xfrm>
        </p:spPr>
        <p:txBody>
          <a:bodyPr/>
          <a:lstStyle/>
          <a:p>
            <a:pPr eaLnBrk="1" hangingPunct="1">
              <a:lnSpc>
                <a:spcPct val="80000"/>
              </a:lnSpc>
              <a:buFont typeface="Wingdings" pitchFamily="2" charset="2"/>
              <a:buNone/>
            </a:pPr>
            <a:r>
              <a:rPr lang="en-US" sz="1600" b="1" smtClean="0">
                <a:solidFill>
                  <a:srgbClr val="82044F"/>
                </a:solidFill>
                <a:latin typeface="Century Gothic" pitchFamily="34" charset="0"/>
              </a:rPr>
              <a:t>Behavior</a:t>
            </a:r>
            <a:endParaRPr lang="en-US" sz="1600" smtClean="0">
              <a:solidFill>
                <a:schemeClr val="tx2"/>
              </a:solidFill>
            </a:endParaRPr>
          </a:p>
          <a:p>
            <a:pPr algn="ctr" eaLnBrk="1" hangingPunct="1">
              <a:lnSpc>
                <a:spcPct val="80000"/>
              </a:lnSpc>
              <a:buFont typeface="Wingdings" pitchFamily="2" charset="2"/>
              <a:buNone/>
            </a:pPr>
            <a:endParaRPr lang="en-US" sz="1600" smtClean="0">
              <a:solidFill>
                <a:schemeClr val="tx2"/>
              </a:solidFill>
            </a:endParaRPr>
          </a:p>
          <a:p>
            <a:pPr eaLnBrk="1" hangingPunct="1">
              <a:lnSpc>
                <a:spcPct val="80000"/>
              </a:lnSpc>
              <a:buFont typeface="Wingdings" pitchFamily="2" charset="2"/>
              <a:buNone/>
            </a:pPr>
            <a:r>
              <a:rPr lang="en-US" sz="1600" smtClean="0">
                <a:solidFill>
                  <a:schemeClr val="tx2"/>
                </a:solidFill>
              </a:rPr>
              <a:t>	</a:t>
            </a:r>
          </a:p>
        </p:txBody>
      </p:sp>
      <p:pic>
        <p:nvPicPr>
          <p:cNvPr id="67589" name="Picture 9" descr="iStock_000008601855XSmall"/>
          <p:cNvPicPr>
            <a:picLocks noChangeAspect="1" noChangeArrowheads="1"/>
          </p:cNvPicPr>
          <p:nvPr/>
        </p:nvPicPr>
        <p:blipFill>
          <a:blip r:embed="rId2" cstate="print"/>
          <a:srcRect/>
          <a:stretch>
            <a:fillRect/>
          </a:stretch>
        </p:blipFill>
        <p:spPr bwMode="auto">
          <a:xfrm>
            <a:off x="3462338" y="4953000"/>
            <a:ext cx="2176462" cy="1524000"/>
          </a:xfrm>
          <a:prstGeom prst="rect">
            <a:avLst/>
          </a:prstGeom>
          <a:noFill/>
          <a:ln w="25400">
            <a:solidFill>
              <a:srgbClr val="009900"/>
            </a:solidFill>
            <a:miter lim="800000"/>
            <a:headEnd/>
            <a:tailEnd/>
          </a:ln>
        </p:spPr>
      </p:pic>
      <p:pic>
        <p:nvPicPr>
          <p:cNvPr id="67590" name="Picture 13" descr="iStock_000004456525Small2"/>
          <p:cNvPicPr>
            <a:picLocks noChangeAspect="1" noChangeArrowheads="1"/>
          </p:cNvPicPr>
          <p:nvPr/>
        </p:nvPicPr>
        <p:blipFill>
          <a:blip r:embed="rId3" cstate="print"/>
          <a:srcRect/>
          <a:stretch>
            <a:fillRect/>
          </a:stretch>
        </p:blipFill>
        <p:spPr bwMode="auto">
          <a:xfrm>
            <a:off x="914400" y="4953000"/>
            <a:ext cx="2057400" cy="1520825"/>
          </a:xfrm>
          <a:prstGeom prst="rect">
            <a:avLst/>
          </a:prstGeom>
          <a:noFill/>
          <a:ln w="25400">
            <a:solidFill>
              <a:srgbClr val="009900"/>
            </a:solidFill>
            <a:miter lim="800000"/>
            <a:headEnd/>
            <a:tailEnd/>
          </a:ln>
        </p:spPr>
      </p:pic>
      <p:pic>
        <p:nvPicPr>
          <p:cNvPr id="67591" name="Picture 7" descr="iStock_000011719014XSmall"/>
          <p:cNvPicPr>
            <a:picLocks noChangeAspect="1" noChangeArrowheads="1"/>
          </p:cNvPicPr>
          <p:nvPr/>
        </p:nvPicPr>
        <p:blipFill>
          <a:blip r:embed="rId4" cstate="print"/>
          <a:srcRect/>
          <a:stretch>
            <a:fillRect/>
          </a:stretch>
        </p:blipFill>
        <p:spPr bwMode="auto">
          <a:xfrm>
            <a:off x="6172200" y="4953000"/>
            <a:ext cx="2057400" cy="1508125"/>
          </a:xfrm>
          <a:prstGeom prst="rect">
            <a:avLst/>
          </a:prstGeom>
          <a:noFill/>
          <a:ln w="25400">
            <a:solidFill>
              <a:srgbClr val="009900"/>
            </a:solidFill>
            <a:miter lim="800000"/>
            <a:headEnd/>
            <a:tailEnd/>
          </a:ln>
        </p:spPr>
      </p:pic>
      <p:sp>
        <p:nvSpPr>
          <p:cNvPr id="67592" name="Text Box 9"/>
          <p:cNvSpPr txBox="1">
            <a:spLocks noChangeArrowheads="1"/>
          </p:cNvSpPr>
          <p:nvPr/>
        </p:nvSpPr>
        <p:spPr bwMode="auto">
          <a:xfrm>
            <a:off x="914400" y="3200400"/>
            <a:ext cx="2895600" cy="1016000"/>
          </a:xfrm>
          <a:prstGeom prst="rect">
            <a:avLst/>
          </a:prstGeom>
          <a:noFill/>
          <a:ln w="9525">
            <a:noFill/>
            <a:miter lim="800000"/>
            <a:headEnd/>
            <a:tailEnd/>
          </a:ln>
        </p:spPr>
        <p:txBody>
          <a:bodyPr>
            <a:spAutoFit/>
          </a:bodyPr>
          <a:lstStyle/>
          <a:p>
            <a:r>
              <a:rPr lang="en-US" sz="1600">
                <a:solidFill>
                  <a:srgbClr val="82044F"/>
                </a:solidFill>
                <a:latin typeface="Century Gothic" pitchFamily="34" charset="0"/>
              </a:rPr>
              <a:t>Goals</a:t>
            </a:r>
          </a:p>
          <a:p>
            <a:endParaRPr lang="en-US" sz="1200">
              <a:solidFill>
                <a:srgbClr val="82044F"/>
              </a:solidFill>
              <a:latin typeface="Century Gothic" pitchFamily="34" charset="0"/>
            </a:endParaRPr>
          </a:p>
          <a:p>
            <a:r>
              <a:rPr lang="en-US" sz="1600" b="0">
                <a:solidFill>
                  <a:srgbClr val="000000"/>
                </a:solidFill>
                <a:latin typeface="Century Gothic" pitchFamily="34" charset="0"/>
              </a:rPr>
              <a:t>Needs, wants, search for meaning in life</a:t>
            </a:r>
          </a:p>
        </p:txBody>
      </p:sp>
      <p:sp>
        <p:nvSpPr>
          <p:cNvPr id="67593" name="Text Box 10"/>
          <p:cNvSpPr txBox="1">
            <a:spLocks noChangeArrowheads="1"/>
          </p:cNvSpPr>
          <p:nvPr/>
        </p:nvSpPr>
        <p:spPr bwMode="auto">
          <a:xfrm>
            <a:off x="4708525" y="4608513"/>
            <a:ext cx="184150" cy="366712"/>
          </a:xfrm>
          <a:prstGeom prst="rect">
            <a:avLst/>
          </a:prstGeom>
          <a:noFill/>
          <a:ln w="9525">
            <a:noFill/>
            <a:miter lim="800000"/>
            <a:headEnd/>
            <a:tailEnd/>
          </a:ln>
        </p:spPr>
        <p:txBody>
          <a:bodyPr wrap="none">
            <a:spAutoFit/>
          </a:bodyPr>
          <a:lstStyle/>
          <a:p>
            <a:endParaRPr lang="en-US">
              <a:solidFill>
                <a:srgbClr val="000000"/>
              </a:solidFill>
            </a:endParaRPr>
          </a:p>
        </p:txBody>
      </p:sp>
      <p:sp>
        <p:nvSpPr>
          <p:cNvPr id="67594" name="Text Box 11"/>
          <p:cNvSpPr txBox="1">
            <a:spLocks noChangeArrowheads="1"/>
          </p:cNvSpPr>
          <p:nvPr/>
        </p:nvSpPr>
        <p:spPr bwMode="auto">
          <a:xfrm>
            <a:off x="4708525" y="2971800"/>
            <a:ext cx="2835275" cy="584200"/>
          </a:xfrm>
          <a:prstGeom prst="rect">
            <a:avLst/>
          </a:prstGeom>
          <a:noFill/>
          <a:ln w="9525">
            <a:noFill/>
            <a:miter lim="800000"/>
            <a:headEnd/>
            <a:tailEnd/>
          </a:ln>
        </p:spPr>
        <p:txBody>
          <a:bodyPr>
            <a:spAutoFit/>
          </a:bodyPr>
          <a:lstStyle/>
          <a:p>
            <a:endParaRPr lang="en-US" sz="1600">
              <a:solidFill>
                <a:srgbClr val="000000"/>
              </a:solidFill>
            </a:endParaRPr>
          </a:p>
          <a:p>
            <a:r>
              <a:rPr lang="en-US" sz="1600">
                <a:solidFill>
                  <a:srgbClr val="82044F"/>
                </a:solidFill>
                <a:latin typeface="Century Gothic" pitchFamily="34" charset="0"/>
              </a:rPr>
              <a:t>Goal Directed Behavior</a:t>
            </a:r>
          </a:p>
        </p:txBody>
      </p:sp>
      <p:sp>
        <p:nvSpPr>
          <p:cNvPr id="67595" name="Text Box 12"/>
          <p:cNvSpPr txBox="1">
            <a:spLocks noChangeArrowheads="1"/>
          </p:cNvSpPr>
          <p:nvPr/>
        </p:nvSpPr>
        <p:spPr bwMode="auto">
          <a:xfrm>
            <a:off x="914400" y="4267200"/>
            <a:ext cx="1752600" cy="338138"/>
          </a:xfrm>
          <a:prstGeom prst="rect">
            <a:avLst/>
          </a:prstGeom>
          <a:noFill/>
          <a:ln w="9525">
            <a:noFill/>
            <a:miter lim="800000"/>
            <a:headEnd/>
            <a:tailEnd/>
          </a:ln>
        </p:spPr>
        <p:txBody>
          <a:bodyPr wrap="none">
            <a:spAutoFit/>
          </a:bodyPr>
          <a:lstStyle/>
          <a:p>
            <a:r>
              <a:rPr lang="en-US" sz="1600">
                <a:solidFill>
                  <a:srgbClr val="82044F"/>
                </a:solidFill>
                <a:latin typeface="Century Gothic" pitchFamily="34" charset="0"/>
              </a:rPr>
              <a:t>Moral Principles</a:t>
            </a:r>
          </a:p>
        </p:txBody>
      </p:sp>
      <p:sp>
        <p:nvSpPr>
          <p:cNvPr id="67596" name="Text Box 13"/>
          <p:cNvSpPr txBox="1">
            <a:spLocks noChangeArrowheads="1"/>
          </p:cNvSpPr>
          <p:nvPr/>
        </p:nvSpPr>
        <p:spPr bwMode="auto">
          <a:xfrm>
            <a:off x="4724400" y="4267200"/>
            <a:ext cx="2362200" cy="338138"/>
          </a:xfrm>
          <a:prstGeom prst="rect">
            <a:avLst/>
          </a:prstGeom>
          <a:noFill/>
          <a:ln w="9525">
            <a:noFill/>
            <a:miter lim="800000"/>
            <a:headEnd/>
            <a:tailEnd/>
          </a:ln>
        </p:spPr>
        <p:txBody>
          <a:bodyPr>
            <a:spAutoFit/>
          </a:bodyPr>
          <a:lstStyle/>
          <a:p>
            <a:r>
              <a:rPr lang="en-US" sz="1600">
                <a:solidFill>
                  <a:srgbClr val="82044F"/>
                </a:solidFill>
                <a:latin typeface="Century Gothic" pitchFamily="34" charset="0"/>
              </a:rPr>
              <a:t>Acting with Integrity</a:t>
            </a:r>
          </a:p>
        </p:txBody>
      </p:sp>
      <p:sp>
        <p:nvSpPr>
          <p:cNvPr id="67597" name="Line 10"/>
          <p:cNvSpPr>
            <a:spLocks noChangeShapeType="1"/>
          </p:cNvSpPr>
          <p:nvPr/>
        </p:nvSpPr>
        <p:spPr bwMode="auto">
          <a:xfrm>
            <a:off x="4572000" y="1295400"/>
            <a:ext cx="0" cy="3429000"/>
          </a:xfrm>
          <a:prstGeom prst="line">
            <a:avLst/>
          </a:prstGeom>
          <a:noFill/>
          <a:ln w="25400">
            <a:solidFill>
              <a:srgbClr val="58A24C"/>
            </a:solidFill>
            <a:round/>
            <a:headEnd/>
            <a:tailEnd/>
          </a:ln>
        </p:spPr>
        <p:txBody>
          <a:bodyPr/>
          <a:lstStyle/>
          <a:p>
            <a:endParaRPr lang="en-US"/>
          </a:p>
        </p:txBody>
      </p:sp>
      <p:sp>
        <p:nvSpPr>
          <p:cNvPr id="14" name="TextBox 13"/>
          <p:cNvSpPr txBox="1"/>
          <p:nvPr/>
        </p:nvSpPr>
        <p:spPr>
          <a:xfrm>
            <a:off x="990600" y="2122488"/>
            <a:ext cx="3352800" cy="1077912"/>
          </a:xfrm>
          <a:prstGeom prst="rect">
            <a:avLst/>
          </a:prstGeom>
          <a:noFill/>
        </p:spPr>
        <p:txBody>
          <a:bodyPr>
            <a:spAutoFit/>
          </a:bodyPr>
          <a:lstStyle/>
          <a:p>
            <a:pPr>
              <a:defRPr/>
            </a:pPr>
            <a:r>
              <a:rPr lang="en-US" sz="1600" b="0" kern="0" dirty="0">
                <a:solidFill>
                  <a:srgbClr val="000000"/>
                </a:solidFill>
                <a:latin typeface="Century Gothic" pitchFamily="34" charset="0"/>
              </a:rPr>
              <a:t>Realistic evaluation of talents, abilities, etc…with generally positive/ compassionate attitude towards self and others.</a:t>
            </a:r>
            <a:endParaRPr lang="en-US" dirty="0"/>
          </a:p>
        </p:txBody>
      </p:sp>
      <p:sp>
        <p:nvSpPr>
          <p:cNvPr id="15" name="TextBox 14"/>
          <p:cNvSpPr txBox="1"/>
          <p:nvPr/>
        </p:nvSpPr>
        <p:spPr>
          <a:xfrm>
            <a:off x="4684713" y="2209800"/>
            <a:ext cx="2478087" cy="688975"/>
          </a:xfrm>
          <a:prstGeom prst="rect">
            <a:avLst/>
          </a:prstGeom>
          <a:noFill/>
        </p:spPr>
        <p:txBody>
          <a:bodyPr wrap="none">
            <a:spAutoFit/>
          </a:bodyPr>
          <a:lstStyle/>
          <a:p>
            <a:pPr marL="342900" indent="-342900">
              <a:lnSpc>
                <a:spcPct val="80000"/>
              </a:lnSpc>
              <a:spcBef>
                <a:spcPct val="20000"/>
              </a:spcBef>
              <a:defRPr/>
            </a:pPr>
            <a:r>
              <a:rPr lang="en-US" sz="1600" b="0" kern="0" dirty="0">
                <a:solidFill>
                  <a:srgbClr val="000000"/>
                </a:solidFill>
                <a:latin typeface="Century Gothic" pitchFamily="34" charset="0"/>
              </a:rPr>
              <a:t>Ethical behavior </a:t>
            </a:r>
          </a:p>
          <a:p>
            <a:pPr marL="342900" indent="-342900">
              <a:lnSpc>
                <a:spcPct val="80000"/>
              </a:lnSpc>
              <a:spcBef>
                <a:spcPct val="20000"/>
              </a:spcBef>
              <a:defRPr/>
            </a:pPr>
            <a:r>
              <a:rPr lang="en-US" sz="1600" b="0" kern="0" dirty="0">
                <a:solidFill>
                  <a:srgbClr val="000000"/>
                </a:solidFill>
                <a:latin typeface="Century Gothic" pitchFamily="34" charset="0"/>
              </a:rPr>
              <a:t>towards self and others</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randombar(horizontal)">
                                      <p:cBhvr>
                                        <p:cTn id="7" dur="500"/>
                                        <p:tgtEl>
                                          <p:spTgt spid="67587">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7588">
                                            <p:txEl>
                                              <p:pRg st="0" end="0"/>
                                            </p:txEl>
                                          </p:spTgt>
                                        </p:tgtEl>
                                        <p:attrNameLst>
                                          <p:attrName>style.visibility</p:attrName>
                                        </p:attrNameLst>
                                      </p:cBhvr>
                                      <p:to>
                                        <p:strVal val="visible"/>
                                      </p:to>
                                    </p:set>
                                    <p:animEffect transition="in" filter="randombar(horizontal)">
                                      <p:cBhvr>
                                        <p:cTn id="16" dur="500"/>
                                        <p:tgtEl>
                                          <p:spTgt spid="6758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7590"/>
                                        </p:tgtEl>
                                        <p:attrNameLst>
                                          <p:attrName>style.visibility</p:attrName>
                                        </p:attrNameLst>
                                      </p:cBhvr>
                                      <p:to>
                                        <p:strVal val="visible"/>
                                      </p:to>
                                    </p:set>
                                    <p:animEffect transition="in" filter="fade">
                                      <p:cBhvr>
                                        <p:cTn id="19" dur="500"/>
                                        <p:tgtEl>
                                          <p:spTgt spid="67590"/>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23" dur="500"/>
                                        <p:tgtEl>
                                          <p:spTgt spid="15">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7592">
                                            <p:txEl>
                                              <p:pRg st="0" end="0"/>
                                            </p:txEl>
                                          </p:spTgt>
                                        </p:tgtEl>
                                        <p:attrNameLst>
                                          <p:attrName>style.visibility</p:attrName>
                                        </p:attrNameLst>
                                      </p:cBhvr>
                                      <p:to>
                                        <p:strVal val="visible"/>
                                      </p:to>
                                    </p:set>
                                    <p:animEffect transition="in" filter="randombar(horizontal)">
                                      <p:cBhvr>
                                        <p:cTn id="31" dur="500"/>
                                        <p:tgtEl>
                                          <p:spTgt spid="67592">
                                            <p:txEl>
                                              <p:pRg st="0" end="0"/>
                                            </p:txEl>
                                          </p:spTgt>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67592">
                                            <p:txEl>
                                              <p:pRg st="2" end="2"/>
                                            </p:txEl>
                                          </p:spTgt>
                                        </p:tgtEl>
                                        <p:attrNameLst>
                                          <p:attrName>style.visibility</p:attrName>
                                        </p:attrNameLst>
                                      </p:cBhvr>
                                      <p:to>
                                        <p:strVal val="visible"/>
                                      </p:to>
                                    </p:set>
                                    <p:animEffect transition="in" filter="randombar(horizontal)">
                                      <p:cBhvr>
                                        <p:cTn id="35" dur="500"/>
                                        <p:tgtEl>
                                          <p:spTgt spid="6759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7594">
                                            <p:txEl>
                                              <p:pRg st="1" end="1"/>
                                            </p:txEl>
                                          </p:spTgt>
                                        </p:tgtEl>
                                        <p:attrNameLst>
                                          <p:attrName>style.visibility</p:attrName>
                                        </p:attrNameLst>
                                      </p:cBhvr>
                                      <p:to>
                                        <p:strVal val="visible"/>
                                      </p:to>
                                    </p:set>
                                    <p:animEffect transition="in" filter="randombar(horizontal)">
                                      <p:cBhvr>
                                        <p:cTn id="40" dur="500"/>
                                        <p:tgtEl>
                                          <p:spTgt spid="67594">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7589"/>
                                        </p:tgtEl>
                                        <p:attrNameLst>
                                          <p:attrName>style.visibility</p:attrName>
                                        </p:attrNameLst>
                                      </p:cBhvr>
                                      <p:to>
                                        <p:strVal val="visible"/>
                                      </p:to>
                                    </p:set>
                                    <p:animEffect transition="in" filter="fade">
                                      <p:cBhvr>
                                        <p:cTn id="43" dur="500"/>
                                        <p:tgtEl>
                                          <p:spTgt spid="6758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67595">
                                            <p:txEl>
                                              <p:pRg st="0" end="0"/>
                                            </p:txEl>
                                          </p:spTgt>
                                        </p:tgtEl>
                                        <p:attrNameLst>
                                          <p:attrName>style.visibility</p:attrName>
                                        </p:attrNameLst>
                                      </p:cBhvr>
                                      <p:to>
                                        <p:strVal val="visible"/>
                                      </p:to>
                                    </p:set>
                                    <p:animEffect transition="in" filter="randombar(horizontal)">
                                      <p:cBhvr>
                                        <p:cTn id="48" dur="500"/>
                                        <p:tgtEl>
                                          <p:spTgt spid="6759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67596">
                                            <p:txEl>
                                              <p:pRg st="0" end="0"/>
                                            </p:txEl>
                                          </p:spTgt>
                                        </p:tgtEl>
                                        <p:attrNameLst>
                                          <p:attrName>style.visibility</p:attrName>
                                        </p:attrNameLst>
                                      </p:cBhvr>
                                      <p:to>
                                        <p:strVal val="visible"/>
                                      </p:to>
                                    </p:set>
                                    <p:animEffect transition="in" filter="randombar(horizontal)">
                                      <p:cBhvr>
                                        <p:cTn id="53" dur="500"/>
                                        <p:tgtEl>
                                          <p:spTgt spid="67596">
                                            <p:txEl>
                                              <p:pRg st="0" end="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67591"/>
                                        </p:tgtEl>
                                        <p:attrNameLst>
                                          <p:attrName>style.visibility</p:attrName>
                                        </p:attrNameLst>
                                      </p:cBhvr>
                                      <p:to>
                                        <p:strVal val="visible"/>
                                      </p:to>
                                    </p:set>
                                    <p:animEffect transition="in" filter="fade">
                                      <p:cBhvr>
                                        <p:cTn id="56"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xfrm>
            <a:off x="457200" y="6245225"/>
            <a:ext cx="2133600" cy="476250"/>
          </a:xfrm>
          <a:noFill/>
        </p:spPr>
        <p:txBody>
          <a:bodyPr/>
          <a:lstStyle/>
          <a:p>
            <a:pPr algn="l"/>
            <a:fld id="{8B79F8D4-48A3-4DC4-81BD-770C36717383}" type="slidenum">
              <a:rPr lang="en-US" smtClean="0"/>
              <a:pPr algn="l"/>
              <a:t>14</a:t>
            </a:fld>
            <a:endParaRPr lang="en-US" smtClean="0"/>
          </a:p>
        </p:txBody>
      </p:sp>
      <p:sp>
        <p:nvSpPr>
          <p:cNvPr id="74755" name="Rectangle 2"/>
          <p:cNvSpPr>
            <a:spLocks noChangeArrowheads="1"/>
          </p:cNvSpPr>
          <p:nvPr/>
        </p:nvSpPr>
        <p:spPr bwMode="auto">
          <a:xfrm>
            <a:off x="381000" y="-76200"/>
            <a:ext cx="8763000" cy="3122613"/>
          </a:xfrm>
          <a:prstGeom prst="rect">
            <a:avLst/>
          </a:prstGeom>
          <a:noFill/>
          <a:ln w="9525">
            <a:noFill/>
            <a:miter lim="800000"/>
            <a:headEnd/>
            <a:tailEnd/>
          </a:ln>
        </p:spPr>
        <p:txBody>
          <a:bodyPr anchor="ctr">
            <a:spAutoFit/>
          </a:bodyPr>
          <a:lstStyle/>
          <a:p>
            <a:pPr fontAlgn="base">
              <a:spcBef>
                <a:spcPct val="0"/>
              </a:spcBef>
              <a:spcAft>
                <a:spcPct val="0"/>
              </a:spcAft>
            </a:pPr>
            <a:endParaRPr lang="en-US" sz="3500" b="1">
              <a:solidFill>
                <a:srgbClr val="000000"/>
              </a:solidFill>
            </a:endParaRPr>
          </a:p>
          <a:p>
            <a:pPr fontAlgn="base">
              <a:spcBef>
                <a:spcPct val="0"/>
              </a:spcBef>
              <a:spcAft>
                <a:spcPct val="0"/>
              </a:spcAft>
            </a:pPr>
            <a:r>
              <a:rPr lang="en-US" sz="3600" b="1">
                <a:solidFill>
                  <a:srgbClr val="002060"/>
                </a:solidFill>
                <a:latin typeface="Century Gothic" pitchFamily="34" charset="0"/>
              </a:rPr>
              <a:t>Anti-Self System</a:t>
            </a:r>
          </a:p>
          <a:p>
            <a:pPr fontAlgn="base">
              <a:spcBef>
                <a:spcPct val="0"/>
              </a:spcBef>
              <a:spcAft>
                <a:spcPct val="0"/>
              </a:spcAft>
            </a:pPr>
            <a:endParaRPr lang="en-US">
              <a:solidFill>
                <a:srgbClr val="000000"/>
              </a:solidFill>
              <a:latin typeface="Calibri" pitchFamily="34" charset="0"/>
            </a:endParaRPr>
          </a:p>
          <a:p>
            <a:pPr fontAlgn="base">
              <a:spcBef>
                <a:spcPct val="0"/>
              </a:spcBef>
              <a:spcAft>
                <a:spcPct val="0"/>
              </a:spcAft>
            </a:pPr>
            <a:r>
              <a:rPr lang="en-US">
                <a:solidFill>
                  <a:srgbClr val="000000"/>
                </a:solidFill>
                <a:latin typeface="Century Gothic" pitchFamily="34" charset="0"/>
              </a:rPr>
              <a:t>Unique vulnerability: genetic predisposition and temperament</a:t>
            </a:r>
          </a:p>
          <a:p>
            <a:pPr fontAlgn="base">
              <a:spcBef>
                <a:spcPct val="0"/>
              </a:spcBef>
              <a:spcAft>
                <a:spcPct val="0"/>
              </a:spcAft>
            </a:pPr>
            <a:endParaRPr lang="en-US">
              <a:solidFill>
                <a:srgbClr val="000000"/>
              </a:solidFill>
              <a:latin typeface="Century Gothic" pitchFamily="34" charset="0"/>
            </a:endParaRPr>
          </a:p>
          <a:p>
            <a:pPr fontAlgn="base">
              <a:spcBef>
                <a:spcPct val="0"/>
              </a:spcBef>
              <a:spcAft>
                <a:spcPct val="0"/>
              </a:spcAft>
            </a:pPr>
            <a:r>
              <a:rPr lang="en-US">
                <a:solidFill>
                  <a:srgbClr val="000000"/>
                </a:solidFill>
                <a:latin typeface="Century Gothic" pitchFamily="34" charset="0"/>
              </a:rPr>
              <a:t>Destructive parental behavior: misattunement, lack of affection, rejection, neglect, hostility, over permissiveness </a:t>
            </a:r>
          </a:p>
          <a:p>
            <a:pPr fontAlgn="base">
              <a:spcBef>
                <a:spcPct val="0"/>
              </a:spcBef>
              <a:spcAft>
                <a:spcPct val="0"/>
              </a:spcAft>
            </a:pPr>
            <a:endParaRPr lang="en-US">
              <a:solidFill>
                <a:srgbClr val="000000"/>
              </a:solidFill>
              <a:latin typeface="Century Gothic" pitchFamily="34" charset="0"/>
            </a:endParaRPr>
          </a:p>
          <a:p>
            <a:pPr fontAlgn="base">
              <a:spcBef>
                <a:spcPct val="0"/>
              </a:spcBef>
              <a:spcAft>
                <a:spcPct val="0"/>
              </a:spcAft>
            </a:pPr>
            <a:r>
              <a:rPr lang="en-US">
                <a:solidFill>
                  <a:srgbClr val="000000"/>
                </a:solidFill>
                <a:latin typeface="Century Gothic" pitchFamily="34" charset="0"/>
              </a:rPr>
              <a:t>Other Factors: accidents, illnesses, traumatic separation, death anxiety</a:t>
            </a:r>
          </a:p>
        </p:txBody>
      </p:sp>
      <p:sp>
        <p:nvSpPr>
          <p:cNvPr id="63494" name="Rectangle 6"/>
          <p:cNvSpPr>
            <a:spLocks noChangeArrowheads="1"/>
          </p:cNvSpPr>
          <p:nvPr/>
        </p:nvSpPr>
        <p:spPr bwMode="auto">
          <a:xfrm>
            <a:off x="4038600" y="3490913"/>
            <a:ext cx="4191000" cy="3109912"/>
          </a:xfrm>
          <a:prstGeom prst="rect">
            <a:avLst/>
          </a:prstGeom>
          <a:noFill/>
          <a:ln w="9525">
            <a:noFill/>
            <a:miter lim="800000"/>
            <a:headEnd/>
            <a:tailEnd/>
          </a:ln>
        </p:spPr>
        <p:txBody>
          <a:bodyPr lIns="0" tIns="0" rIns="0" bIns="0" anchor="ctr">
            <a:spAutoFit/>
          </a:bodyPr>
          <a:lstStyle/>
          <a:p>
            <a:pPr fontAlgn="base">
              <a:spcBef>
                <a:spcPct val="0"/>
              </a:spcBef>
              <a:spcAft>
                <a:spcPct val="0"/>
              </a:spcAft>
            </a:pPr>
            <a:r>
              <a:rPr lang="en-US" b="1">
                <a:solidFill>
                  <a:srgbClr val="82044F"/>
                </a:solidFill>
                <a:latin typeface="Century Gothic" pitchFamily="34" charset="0"/>
                <a:hlinkClick r:id="rId3"/>
              </a:rPr>
              <a:t>The Fantasy Bond</a:t>
            </a:r>
            <a:r>
              <a:rPr lang="en-US" b="1">
                <a:solidFill>
                  <a:srgbClr val="A21E63"/>
                </a:solidFill>
                <a:latin typeface="Century Gothic" pitchFamily="34" charset="0"/>
                <a:hlinkClick r:id="rId3"/>
              </a:rPr>
              <a:t> </a:t>
            </a:r>
            <a:r>
              <a:rPr lang="en-US">
                <a:solidFill>
                  <a:srgbClr val="000000"/>
                </a:solidFill>
                <a:latin typeface="Century Gothic" pitchFamily="34" charset="0"/>
              </a:rPr>
              <a:t>(core defense) is a self-parenting process made up of two elements: the helpless, needy child, and the self-punishing, self-nurturing parent. Either aspect may be extended to relationships. The degree of defense is proportional to the amount of damage sustained while growing up.</a:t>
            </a:r>
          </a:p>
          <a:p>
            <a:pPr fontAlgn="base">
              <a:spcBef>
                <a:spcPct val="0"/>
              </a:spcBef>
              <a:spcAft>
                <a:spcPct val="0"/>
              </a:spcAft>
            </a:pPr>
            <a:r>
              <a:rPr lang="en-US" b="1">
                <a:solidFill>
                  <a:srgbClr val="000000"/>
                </a:solidFill>
                <a:latin typeface="Century Gothic" pitchFamily="34" charset="0"/>
              </a:rPr>
              <a:t>Learn more </a:t>
            </a:r>
            <a:r>
              <a:rPr lang="en-US" b="1">
                <a:solidFill>
                  <a:srgbClr val="000000"/>
                </a:solidFill>
                <a:latin typeface="Century Gothic" pitchFamily="34" charset="0"/>
                <a:hlinkClick r:id="rId3"/>
              </a:rPr>
              <a:t>here</a:t>
            </a:r>
            <a:endParaRPr lang="en-US" b="1">
              <a:solidFill>
                <a:srgbClr val="000000"/>
              </a:solidFill>
              <a:latin typeface="Century Gothic" pitchFamily="34" charset="0"/>
            </a:endParaRPr>
          </a:p>
          <a:p>
            <a:pPr fontAlgn="base">
              <a:spcBef>
                <a:spcPct val="0"/>
              </a:spcBef>
              <a:spcAft>
                <a:spcPct val="0"/>
              </a:spcAft>
            </a:pPr>
            <a:endParaRPr lang="en-US" sz="2200" b="1">
              <a:solidFill>
                <a:srgbClr val="000000"/>
              </a:solidFill>
              <a:latin typeface="Calibri" pitchFamily="34" charset="0"/>
            </a:endParaRPr>
          </a:p>
        </p:txBody>
      </p:sp>
      <p:pic>
        <p:nvPicPr>
          <p:cNvPr id="68613" name="Picture 6" descr="\\GLENDON\Public\public\DATA\MARKETING\iSTOCK IMAGES\Parenting\iStock_000002563536Small.jpg"/>
          <p:cNvPicPr>
            <a:picLocks noChangeAspect="1" noChangeArrowheads="1"/>
          </p:cNvPicPr>
          <p:nvPr/>
        </p:nvPicPr>
        <p:blipFill>
          <a:blip r:embed="rId4" cstate="print"/>
          <a:srcRect l="53711" t="31151" r="10483"/>
          <a:stretch>
            <a:fillRect/>
          </a:stretch>
        </p:blipFill>
        <p:spPr bwMode="auto">
          <a:xfrm>
            <a:off x="457200" y="3124200"/>
            <a:ext cx="2798763" cy="3581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755">
                                            <p:txEl>
                                              <p:pRg st="3" end="3"/>
                                            </p:txEl>
                                          </p:spTgt>
                                        </p:tgtEl>
                                        <p:attrNameLst>
                                          <p:attrName>style.visibility</p:attrName>
                                        </p:attrNameLst>
                                      </p:cBhvr>
                                      <p:to>
                                        <p:strVal val="visible"/>
                                      </p:to>
                                    </p:set>
                                    <p:animEffect transition="in" filter="randombar(horizontal)">
                                      <p:cBhvr>
                                        <p:cTn id="7" dur="500"/>
                                        <p:tgtEl>
                                          <p:spTgt spid="7475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4755">
                                            <p:txEl>
                                              <p:pRg st="5" end="5"/>
                                            </p:txEl>
                                          </p:spTgt>
                                        </p:tgtEl>
                                        <p:attrNameLst>
                                          <p:attrName>style.visibility</p:attrName>
                                        </p:attrNameLst>
                                      </p:cBhvr>
                                      <p:to>
                                        <p:strVal val="visible"/>
                                      </p:to>
                                    </p:set>
                                    <p:animEffect transition="in" filter="randombar(horizontal)">
                                      <p:cBhvr>
                                        <p:cTn id="12" dur="500"/>
                                        <p:tgtEl>
                                          <p:spTgt spid="7475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4755">
                                            <p:txEl>
                                              <p:pRg st="7" end="7"/>
                                            </p:txEl>
                                          </p:spTgt>
                                        </p:tgtEl>
                                        <p:attrNameLst>
                                          <p:attrName>style.visibility</p:attrName>
                                        </p:attrNameLst>
                                      </p:cBhvr>
                                      <p:to>
                                        <p:strVal val="visible"/>
                                      </p:to>
                                    </p:set>
                                    <p:animEffect transition="in" filter="randombar(horizontal)">
                                      <p:cBhvr>
                                        <p:cTn id="17" dur="500"/>
                                        <p:tgtEl>
                                          <p:spTgt spid="7475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3494">
                                            <p:txEl>
                                              <p:pRg st="0" end="0"/>
                                            </p:txEl>
                                          </p:spTgt>
                                        </p:tgtEl>
                                        <p:attrNameLst>
                                          <p:attrName>style.visibility</p:attrName>
                                        </p:attrNameLst>
                                      </p:cBhvr>
                                      <p:to>
                                        <p:strVal val="visible"/>
                                      </p:to>
                                    </p:set>
                                    <p:animEffect transition="in" filter="randombar(horizontal)">
                                      <p:cBhvr>
                                        <p:cTn id="22" dur="500"/>
                                        <p:tgtEl>
                                          <p:spTgt spid="6349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3494">
                                            <p:txEl>
                                              <p:pRg st="1" end="1"/>
                                            </p:txEl>
                                          </p:spTgt>
                                        </p:tgtEl>
                                        <p:attrNameLst>
                                          <p:attrName>style.visibility</p:attrName>
                                        </p:attrNameLst>
                                      </p:cBhvr>
                                      <p:to>
                                        <p:strVal val="visible"/>
                                      </p:to>
                                    </p:set>
                                    <p:animEffect transition="in" filter="randombar(horizontal)">
                                      <p:cBhvr>
                                        <p:cTn id="27" dur="500"/>
                                        <p:tgtEl>
                                          <p:spTgt spid="63494">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3494">
                                            <p:txEl>
                                              <p:pRg st="0" end="0"/>
                                            </p:txEl>
                                          </p:spTgt>
                                        </p:tgtEl>
                                        <p:attrNameLst>
                                          <p:attrName>style.visibility</p:attrName>
                                        </p:attrNameLst>
                                      </p:cBhvr>
                                      <p:to>
                                        <p:strVal val="visible"/>
                                      </p:to>
                                    </p:set>
                                    <p:animEffect transition="in" filter="randombar(horizontal)">
                                      <p:cBhvr>
                                        <p:cTn id="30" dur="500"/>
                                        <p:tgtEl>
                                          <p:spTgt spid="63494">
                                            <p:txEl>
                                              <p:pRg st="0" end="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63494">
                                            <p:txEl>
                                              <p:pRg st="1" end="1"/>
                                            </p:txEl>
                                          </p:spTgt>
                                        </p:tgtEl>
                                        <p:attrNameLst>
                                          <p:attrName>style.visibility</p:attrName>
                                        </p:attrNameLst>
                                      </p:cBhvr>
                                      <p:to>
                                        <p:strVal val="visible"/>
                                      </p:to>
                                    </p:set>
                                    <p:animEffect transition="in" filter="randombar(horizontal)">
                                      <p:cBhvr>
                                        <p:cTn id="33" dur="500"/>
                                        <p:tgtEl>
                                          <p:spTgt spid="63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152400"/>
            <a:ext cx="9144000" cy="919163"/>
          </a:xfrm>
        </p:spPr>
        <p:txBody>
          <a:bodyPr/>
          <a:lstStyle/>
          <a:p>
            <a:pPr eaLnBrk="1" hangingPunct="1"/>
            <a:r>
              <a:rPr lang="en-US" sz="3600" b="1" smtClean="0">
                <a:solidFill>
                  <a:srgbClr val="002060"/>
                </a:solidFill>
                <a:latin typeface="Century Gothic" pitchFamily="34" charset="0"/>
              </a:rPr>
              <a:t>Anti-Self System</a:t>
            </a:r>
            <a:br>
              <a:rPr lang="en-US" sz="3600" b="1" smtClean="0">
                <a:solidFill>
                  <a:srgbClr val="002060"/>
                </a:solidFill>
                <a:latin typeface="Century Gothic" pitchFamily="34" charset="0"/>
              </a:rPr>
            </a:br>
            <a:r>
              <a:rPr lang="en-US" sz="2400" b="1" smtClean="0">
                <a:solidFill>
                  <a:srgbClr val="002060"/>
                </a:solidFill>
                <a:latin typeface="Century Gothic" pitchFamily="34" charset="0"/>
              </a:rPr>
              <a:t>Self-Punishing Voice Process</a:t>
            </a:r>
          </a:p>
        </p:txBody>
      </p:sp>
      <p:sp>
        <p:nvSpPr>
          <p:cNvPr id="65539" name="Rectangle 3"/>
          <p:cNvSpPr>
            <a:spLocks noChangeArrowheads="1"/>
          </p:cNvSpPr>
          <p:nvPr/>
        </p:nvSpPr>
        <p:spPr bwMode="auto">
          <a:xfrm>
            <a:off x="304800" y="1143000"/>
            <a:ext cx="3962400" cy="5324475"/>
          </a:xfrm>
          <a:prstGeom prst="rect">
            <a:avLst/>
          </a:prstGeom>
          <a:noFill/>
          <a:ln w="9525">
            <a:noFill/>
            <a:miter lim="800000"/>
            <a:headEnd/>
            <a:tailEnd/>
          </a:ln>
        </p:spPr>
        <p:txBody>
          <a:bodyPr anchor="ctr">
            <a:spAutoFit/>
          </a:bodyPr>
          <a:lstStyle/>
          <a:p>
            <a:pPr marL="342900" indent="-342900" algn="r" fontAlgn="base">
              <a:spcBef>
                <a:spcPct val="0"/>
              </a:spcBef>
              <a:spcAft>
                <a:spcPct val="0"/>
              </a:spcAft>
            </a:pPr>
            <a:r>
              <a:rPr lang="en-US" sz="2700" b="1" u="sng">
                <a:solidFill>
                  <a:srgbClr val="82044F"/>
                </a:solidFill>
                <a:latin typeface="Century Gothic" pitchFamily="34" charset="0"/>
              </a:rPr>
              <a:t>Voice Process</a:t>
            </a:r>
          </a:p>
          <a:p>
            <a:pPr marL="342900" indent="-342900" fontAlgn="base">
              <a:spcBef>
                <a:spcPct val="0"/>
              </a:spcBef>
              <a:spcAft>
                <a:spcPct val="0"/>
              </a:spcAft>
            </a:pPr>
            <a:endParaRPr lang="en-US" sz="2000" b="1" u="sng">
              <a:solidFill>
                <a:srgbClr val="82044F"/>
              </a:solidFill>
              <a:latin typeface="Century Gothic" pitchFamily="34" charset="0"/>
            </a:endParaRPr>
          </a:p>
          <a:p>
            <a:pPr marL="342900" indent="-342900" fontAlgn="base">
              <a:spcBef>
                <a:spcPct val="0"/>
              </a:spcBef>
              <a:spcAft>
                <a:spcPct val="0"/>
              </a:spcAft>
            </a:pPr>
            <a:r>
              <a:rPr lang="en-US" sz="2000" b="1">
                <a:solidFill>
                  <a:srgbClr val="000000"/>
                </a:solidFill>
                <a:latin typeface="Century Gothic" pitchFamily="34" charset="0"/>
              </a:rPr>
              <a:t>1. Critical thoughts toward self</a:t>
            </a: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endParaRPr lang="en-US" sz="1600" b="1">
              <a:solidFill>
                <a:srgbClr val="000000"/>
              </a:solidFill>
              <a:latin typeface="Century Gothic" pitchFamily="34" charset="0"/>
            </a:endParaRPr>
          </a:p>
          <a:p>
            <a:pPr marL="342900" indent="-342900" fontAlgn="base">
              <a:spcBef>
                <a:spcPct val="0"/>
              </a:spcBef>
              <a:spcAft>
                <a:spcPct val="0"/>
              </a:spcAft>
            </a:pPr>
            <a:r>
              <a:rPr lang="en-US" sz="2000" b="1">
                <a:solidFill>
                  <a:srgbClr val="000000"/>
                </a:solidFill>
                <a:latin typeface="Century Gothic" pitchFamily="34" charset="0"/>
              </a:rPr>
              <a:t>2. Micro-suicidal injunctions</a:t>
            </a: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endParaRPr lang="en-US" sz="2000" b="1">
              <a:solidFill>
                <a:srgbClr val="000000"/>
              </a:solidFill>
              <a:latin typeface="Century Gothic" pitchFamily="34" charset="0"/>
            </a:endParaRPr>
          </a:p>
          <a:p>
            <a:pPr marL="342900" indent="-342900" fontAlgn="base">
              <a:spcBef>
                <a:spcPct val="0"/>
              </a:spcBef>
              <a:spcAft>
                <a:spcPct val="0"/>
              </a:spcAft>
            </a:pPr>
            <a:r>
              <a:rPr lang="en-US" sz="2000" b="1">
                <a:solidFill>
                  <a:srgbClr val="000000"/>
                </a:solidFill>
                <a:latin typeface="Century Gothic" pitchFamily="34" charset="0"/>
              </a:rPr>
              <a:t>3. Suicidal injunctions -suicidal ideation</a:t>
            </a:r>
          </a:p>
          <a:p>
            <a:pPr marL="342900" indent="-342900" fontAlgn="base">
              <a:spcBef>
                <a:spcPct val="0"/>
              </a:spcBef>
              <a:spcAft>
                <a:spcPct val="0"/>
              </a:spcAft>
            </a:pPr>
            <a:endParaRPr lang="en-US" sz="1600" b="1">
              <a:solidFill>
                <a:srgbClr val="000000"/>
              </a:solidFill>
            </a:endParaRPr>
          </a:p>
          <a:p>
            <a:pPr marL="342900" indent="-342900" fontAlgn="base">
              <a:spcBef>
                <a:spcPct val="0"/>
              </a:spcBef>
              <a:spcAft>
                <a:spcPct val="0"/>
              </a:spcAft>
            </a:pPr>
            <a:endParaRPr lang="en-US" sz="1000" b="1">
              <a:solidFill>
                <a:srgbClr val="000000"/>
              </a:solidFill>
            </a:endParaRPr>
          </a:p>
          <a:p>
            <a:pPr marL="342900" indent="-342900" eaLnBrk="0" fontAlgn="base" hangingPunct="0">
              <a:spcBef>
                <a:spcPct val="0"/>
              </a:spcBef>
              <a:spcAft>
                <a:spcPct val="0"/>
              </a:spcAft>
            </a:pPr>
            <a:endParaRPr lang="en-US" sz="1000" b="1">
              <a:solidFill>
                <a:srgbClr val="000000"/>
              </a:solidFill>
            </a:endParaRPr>
          </a:p>
        </p:txBody>
      </p:sp>
      <p:sp>
        <p:nvSpPr>
          <p:cNvPr id="65540" name="Rectangle 4"/>
          <p:cNvSpPr>
            <a:spLocks noChangeArrowheads="1"/>
          </p:cNvSpPr>
          <p:nvPr/>
        </p:nvSpPr>
        <p:spPr bwMode="auto">
          <a:xfrm>
            <a:off x="4648200" y="1143000"/>
            <a:ext cx="4419600" cy="5370513"/>
          </a:xfrm>
          <a:prstGeom prst="rect">
            <a:avLst/>
          </a:prstGeom>
          <a:noFill/>
          <a:ln w="9525">
            <a:noFill/>
            <a:miter lim="800000"/>
            <a:headEnd/>
            <a:tailEnd/>
          </a:ln>
        </p:spPr>
        <p:txBody>
          <a:bodyPr anchor="ctr">
            <a:spAutoFit/>
          </a:bodyPr>
          <a:lstStyle/>
          <a:p>
            <a:pPr fontAlgn="base">
              <a:spcBef>
                <a:spcPct val="0"/>
              </a:spcBef>
              <a:spcAft>
                <a:spcPct val="0"/>
              </a:spcAft>
            </a:pPr>
            <a:r>
              <a:rPr lang="en-US" sz="2700" b="1">
                <a:solidFill>
                  <a:srgbClr val="82044F"/>
                </a:solidFill>
                <a:latin typeface="Century Gothic" pitchFamily="34" charset="0"/>
              </a:rPr>
              <a:t> </a:t>
            </a:r>
            <a:r>
              <a:rPr lang="en-US" sz="2700" b="1" u="sng">
                <a:solidFill>
                  <a:srgbClr val="82044F"/>
                </a:solidFill>
                <a:latin typeface="Century Gothic" pitchFamily="34" charset="0"/>
              </a:rPr>
              <a:t>Behaviors</a:t>
            </a:r>
          </a:p>
          <a:p>
            <a:pPr fontAlgn="base">
              <a:spcBef>
                <a:spcPct val="0"/>
              </a:spcBef>
              <a:spcAft>
                <a:spcPct val="0"/>
              </a:spcAft>
            </a:pPr>
            <a:endParaRPr lang="en-US" sz="1600" b="1" u="sng">
              <a:solidFill>
                <a:srgbClr val="000000"/>
              </a:solidFill>
            </a:endParaRPr>
          </a:p>
          <a:p>
            <a:pPr fontAlgn="base">
              <a:spcBef>
                <a:spcPct val="0"/>
              </a:spcBef>
              <a:spcAft>
                <a:spcPct val="0"/>
              </a:spcAft>
            </a:pPr>
            <a:r>
              <a:rPr lang="en-US" sz="2000" b="1">
                <a:solidFill>
                  <a:srgbClr val="000000"/>
                </a:solidFill>
                <a:latin typeface="Century Gothic" pitchFamily="34" charset="0"/>
              </a:rPr>
              <a:t>Verbal self-attacks - a generally negative attitude toward self and others predisposing alienation</a:t>
            </a:r>
          </a:p>
          <a:p>
            <a:pPr fontAlgn="base">
              <a:spcBef>
                <a:spcPct val="0"/>
              </a:spcBef>
              <a:spcAft>
                <a:spcPct val="0"/>
              </a:spcAft>
            </a:pPr>
            <a:endParaRPr lang="en-US" sz="2000" b="1">
              <a:solidFill>
                <a:srgbClr val="000000"/>
              </a:solidFill>
              <a:latin typeface="Century Gothic" pitchFamily="34" charset="0"/>
            </a:endParaRPr>
          </a:p>
          <a:p>
            <a:pPr fontAlgn="base">
              <a:spcBef>
                <a:spcPct val="0"/>
              </a:spcBef>
              <a:spcAft>
                <a:spcPct val="0"/>
              </a:spcAft>
            </a:pPr>
            <a:endParaRPr lang="en-US" sz="2000" b="1">
              <a:solidFill>
                <a:srgbClr val="000000"/>
              </a:solidFill>
              <a:latin typeface="Century Gothic" pitchFamily="34" charset="0"/>
            </a:endParaRPr>
          </a:p>
          <a:p>
            <a:pPr fontAlgn="base">
              <a:spcBef>
                <a:spcPct val="0"/>
              </a:spcBef>
              <a:spcAft>
                <a:spcPct val="0"/>
              </a:spcAft>
            </a:pPr>
            <a:endParaRPr lang="en-US" sz="2000" b="1">
              <a:solidFill>
                <a:srgbClr val="000000"/>
              </a:solidFill>
              <a:latin typeface="Century Gothic" pitchFamily="34" charset="0"/>
            </a:endParaRPr>
          </a:p>
          <a:p>
            <a:pPr fontAlgn="base">
              <a:spcBef>
                <a:spcPct val="0"/>
              </a:spcBef>
              <a:spcAft>
                <a:spcPct val="0"/>
              </a:spcAft>
            </a:pPr>
            <a:r>
              <a:rPr lang="en-US" sz="2000" b="1">
                <a:solidFill>
                  <a:srgbClr val="000000"/>
                </a:solidFill>
                <a:latin typeface="Century Gothic" pitchFamily="34" charset="0"/>
              </a:rPr>
              <a:t>Addictive patterns - self-punitive thoughts after indulging</a:t>
            </a:r>
          </a:p>
          <a:p>
            <a:pPr fontAlgn="base">
              <a:spcBef>
                <a:spcPct val="0"/>
              </a:spcBef>
              <a:spcAft>
                <a:spcPct val="0"/>
              </a:spcAft>
            </a:pPr>
            <a:endParaRPr lang="en-US" sz="2000" b="1">
              <a:solidFill>
                <a:srgbClr val="000000"/>
              </a:solidFill>
              <a:latin typeface="Century Gothic" pitchFamily="34" charset="0"/>
            </a:endParaRPr>
          </a:p>
          <a:p>
            <a:pPr fontAlgn="base">
              <a:spcBef>
                <a:spcPct val="0"/>
              </a:spcBef>
              <a:spcAft>
                <a:spcPct val="0"/>
              </a:spcAft>
            </a:pPr>
            <a:endParaRPr lang="en-US" sz="2000" b="1">
              <a:solidFill>
                <a:srgbClr val="000000"/>
              </a:solidFill>
              <a:latin typeface="Century Gothic" pitchFamily="34" charset="0"/>
            </a:endParaRPr>
          </a:p>
          <a:p>
            <a:pPr fontAlgn="base">
              <a:spcBef>
                <a:spcPct val="0"/>
              </a:spcBef>
              <a:spcAft>
                <a:spcPct val="0"/>
              </a:spcAft>
            </a:pPr>
            <a:endParaRPr lang="en-US" b="1">
              <a:solidFill>
                <a:srgbClr val="000000"/>
              </a:solidFill>
              <a:latin typeface="Century Gothic" pitchFamily="34" charset="0"/>
            </a:endParaRPr>
          </a:p>
          <a:p>
            <a:pPr fontAlgn="base">
              <a:spcBef>
                <a:spcPct val="0"/>
              </a:spcBef>
              <a:spcAft>
                <a:spcPct val="0"/>
              </a:spcAft>
            </a:pPr>
            <a:r>
              <a:rPr lang="en-US" sz="2000" b="1">
                <a:solidFill>
                  <a:srgbClr val="000000"/>
                </a:solidFill>
                <a:latin typeface="Century Gothic" pitchFamily="34" charset="0"/>
              </a:rPr>
              <a:t>Actions that jeopardize, such as carelessness with one’s body, physical attacks on the self, and actual suicide </a:t>
            </a:r>
          </a:p>
        </p:txBody>
      </p:sp>
      <p:pic>
        <p:nvPicPr>
          <p:cNvPr id="65544" name="Picture 8" descr="iStock_000000815891Small[1] depressed girl looking down"/>
          <p:cNvPicPr>
            <a:picLocks noChangeAspect="1" noChangeArrowheads="1"/>
          </p:cNvPicPr>
          <p:nvPr/>
        </p:nvPicPr>
        <p:blipFill>
          <a:blip r:embed="rId3" cstate="print"/>
          <a:srcRect/>
          <a:stretch>
            <a:fillRect/>
          </a:stretch>
        </p:blipFill>
        <p:spPr bwMode="auto">
          <a:xfrm>
            <a:off x="2209800" y="5595938"/>
            <a:ext cx="1905000" cy="1084262"/>
          </a:xfrm>
          <a:prstGeom prst="rect">
            <a:avLst/>
          </a:prstGeom>
          <a:noFill/>
          <a:ln w="9525">
            <a:noFill/>
            <a:miter lim="800000"/>
            <a:headEnd/>
            <a:tailEnd/>
          </a:ln>
        </p:spPr>
      </p:pic>
      <p:sp>
        <p:nvSpPr>
          <p:cNvPr id="70662" name="Line 10"/>
          <p:cNvSpPr>
            <a:spLocks noChangeShapeType="1"/>
          </p:cNvSpPr>
          <p:nvPr/>
        </p:nvSpPr>
        <p:spPr bwMode="auto">
          <a:xfrm>
            <a:off x="4495800" y="1447800"/>
            <a:ext cx="0" cy="5181600"/>
          </a:xfrm>
          <a:prstGeom prst="line">
            <a:avLst/>
          </a:prstGeom>
          <a:noFill/>
          <a:ln w="25400">
            <a:solidFill>
              <a:srgbClr val="58A24C"/>
            </a:solidFill>
            <a:round/>
            <a:headEnd/>
            <a:tailEnd/>
          </a:ln>
        </p:spPr>
        <p:txBody>
          <a:bodyPr/>
          <a:lstStyle/>
          <a:p>
            <a:pPr fontAlgn="base">
              <a:spcBef>
                <a:spcPct val="0"/>
              </a:spcBef>
              <a:spcAft>
                <a:spcPct val="0"/>
              </a:spcAft>
            </a:pPr>
            <a:endParaRPr lang="en-US" sz="1000" b="1">
              <a:solidFill>
                <a:srgbClr val="000000"/>
              </a:solidFill>
            </a:endParaRPr>
          </a:p>
        </p:txBody>
      </p:sp>
      <p:pic>
        <p:nvPicPr>
          <p:cNvPr id="70665" name="Picture 9" descr="\\GLENDON\Public\public\DATA\MARKETING\iSTOCK IMAGES\Self\CIV Conquer.jpg"/>
          <p:cNvPicPr>
            <a:picLocks noChangeAspect="1" noChangeArrowheads="1"/>
          </p:cNvPicPr>
          <p:nvPr/>
        </p:nvPicPr>
        <p:blipFill>
          <a:blip r:embed="rId4" cstate="print"/>
          <a:srcRect/>
          <a:stretch>
            <a:fillRect/>
          </a:stretch>
        </p:blipFill>
        <p:spPr bwMode="auto">
          <a:xfrm>
            <a:off x="2209800" y="2362200"/>
            <a:ext cx="1905000" cy="1219200"/>
          </a:xfrm>
          <a:prstGeom prst="rect">
            <a:avLst/>
          </a:prstGeom>
          <a:noFill/>
          <a:ln w="9525">
            <a:noFill/>
            <a:miter lim="800000"/>
            <a:headEnd/>
            <a:tailEnd/>
          </a:ln>
        </p:spPr>
      </p:pic>
      <p:pic>
        <p:nvPicPr>
          <p:cNvPr id="70666" name="Picture 10" descr="\\GLENDON\Public\public\DATA\MARKETING\iSTOCK IMAGES\Self\iStock_000010293217Small.jpg"/>
          <p:cNvPicPr>
            <a:picLocks noChangeAspect="1" noChangeArrowheads="1"/>
          </p:cNvPicPr>
          <p:nvPr/>
        </p:nvPicPr>
        <p:blipFill>
          <a:blip r:embed="rId5" cstate="print"/>
          <a:srcRect/>
          <a:stretch>
            <a:fillRect/>
          </a:stretch>
        </p:blipFill>
        <p:spPr bwMode="auto">
          <a:xfrm>
            <a:off x="2209800" y="4038600"/>
            <a:ext cx="1905000" cy="1143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animEffect transition="in" filter="randombar(horizontal)">
                                      <p:cBhvr>
                                        <p:cTn id="7" dur="500"/>
                                        <p:tgtEl>
                                          <p:spTgt spid="65539">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0665"/>
                                        </p:tgtEl>
                                        <p:attrNameLst>
                                          <p:attrName>style.visibility</p:attrName>
                                        </p:attrNameLst>
                                      </p:cBhvr>
                                      <p:to>
                                        <p:strVal val="visible"/>
                                      </p:to>
                                    </p:set>
                                    <p:animEffect transition="in" filter="randombar(horizontal)">
                                      <p:cBhvr>
                                        <p:cTn id="10" dur="500"/>
                                        <p:tgtEl>
                                          <p:spTgt spid="7066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5540">
                                            <p:txEl>
                                              <p:pRg st="2" end="2"/>
                                            </p:txEl>
                                          </p:spTgt>
                                        </p:tgtEl>
                                        <p:attrNameLst>
                                          <p:attrName>style.visibility</p:attrName>
                                        </p:attrNameLst>
                                      </p:cBhvr>
                                      <p:to>
                                        <p:strVal val="visible"/>
                                      </p:to>
                                    </p:set>
                                    <p:animEffect transition="in" filter="randombar(horizontal)">
                                      <p:cBhvr>
                                        <p:cTn id="15" dur="500"/>
                                        <p:tgtEl>
                                          <p:spTgt spid="6554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5539">
                                            <p:txEl>
                                              <p:pRg st="8" end="8"/>
                                            </p:txEl>
                                          </p:spTgt>
                                        </p:tgtEl>
                                        <p:attrNameLst>
                                          <p:attrName>style.visibility</p:attrName>
                                        </p:attrNameLst>
                                      </p:cBhvr>
                                      <p:to>
                                        <p:strVal val="visible"/>
                                      </p:to>
                                    </p:set>
                                    <p:animEffect transition="in" filter="randombar(horizontal)">
                                      <p:cBhvr>
                                        <p:cTn id="20" dur="500"/>
                                        <p:tgtEl>
                                          <p:spTgt spid="65539">
                                            <p:txEl>
                                              <p:pRg st="8" end="8"/>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70666"/>
                                        </p:tgtEl>
                                        <p:attrNameLst>
                                          <p:attrName>style.visibility</p:attrName>
                                        </p:attrNameLst>
                                      </p:cBhvr>
                                      <p:to>
                                        <p:strVal val="visible"/>
                                      </p:to>
                                    </p:set>
                                    <p:animEffect transition="in" filter="randombar(horizontal)">
                                      <p:cBhvr>
                                        <p:cTn id="23" dur="500"/>
                                        <p:tgtEl>
                                          <p:spTgt spid="7066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5540">
                                            <p:txEl>
                                              <p:pRg st="6" end="6"/>
                                            </p:txEl>
                                          </p:spTgt>
                                        </p:tgtEl>
                                        <p:attrNameLst>
                                          <p:attrName>style.visibility</p:attrName>
                                        </p:attrNameLst>
                                      </p:cBhvr>
                                      <p:to>
                                        <p:strVal val="visible"/>
                                      </p:to>
                                    </p:set>
                                    <p:animEffect transition="in" filter="randombar(horizontal)">
                                      <p:cBhvr>
                                        <p:cTn id="28" dur="500"/>
                                        <p:tgtEl>
                                          <p:spTgt spid="6554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5539">
                                            <p:txEl>
                                              <p:pRg st="13" end="13"/>
                                            </p:txEl>
                                          </p:spTgt>
                                        </p:tgtEl>
                                        <p:attrNameLst>
                                          <p:attrName>style.visibility</p:attrName>
                                        </p:attrNameLst>
                                      </p:cBhvr>
                                      <p:to>
                                        <p:strVal val="visible"/>
                                      </p:to>
                                    </p:set>
                                    <p:animEffect transition="in" filter="randombar(horizontal)">
                                      <p:cBhvr>
                                        <p:cTn id="33" dur="500"/>
                                        <p:tgtEl>
                                          <p:spTgt spid="65539">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5544"/>
                                        </p:tgtEl>
                                        <p:attrNameLst>
                                          <p:attrName>style.visibility</p:attrName>
                                        </p:attrNameLst>
                                      </p:cBhvr>
                                      <p:to>
                                        <p:strVal val="visible"/>
                                      </p:to>
                                    </p:set>
                                    <p:animEffect transition="in" filter="fade">
                                      <p:cBhvr>
                                        <p:cTn id="36" dur="1000"/>
                                        <p:tgtEl>
                                          <p:spTgt spid="6554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5540">
                                            <p:txEl>
                                              <p:pRg st="10" end="10"/>
                                            </p:txEl>
                                          </p:spTgt>
                                        </p:tgtEl>
                                        <p:attrNameLst>
                                          <p:attrName>style.visibility</p:attrName>
                                        </p:attrNameLst>
                                      </p:cBhvr>
                                      <p:to>
                                        <p:strVal val="visible"/>
                                      </p:to>
                                    </p:set>
                                    <p:animEffect transition="in" filter="randombar(horizontal)">
                                      <p:cBhvr>
                                        <p:cTn id="41" dur="500"/>
                                        <p:tgtEl>
                                          <p:spTgt spid="6554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152400"/>
            <a:ext cx="9144000" cy="1131888"/>
          </a:xfrm>
        </p:spPr>
        <p:txBody>
          <a:bodyPr/>
          <a:lstStyle/>
          <a:p>
            <a:pPr eaLnBrk="1" hangingPunct="1"/>
            <a:r>
              <a:rPr lang="en-US" sz="3600" b="1" smtClean="0">
                <a:solidFill>
                  <a:srgbClr val="002060"/>
                </a:solidFill>
                <a:latin typeface="Century Gothic" pitchFamily="34" charset="0"/>
              </a:rPr>
              <a:t>Anti–Self System </a:t>
            </a:r>
            <a:r>
              <a:rPr lang="en-US" sz="1000" b="1" smtClean="0">
                <a:solidFill>
                  <a:srgbClr val="002060"/>
                </a:solidFill>
                <a:latin typeface="Century Gothic" pitchFamily="34" charset="0"/>
              </a:rPr>
              <a:t/>
            </a:r>
            <a:br>
              <a:rPr lang="en-US" sz="1000" b="1" smtClean="0">
                <a:solidFill>
                  <a:srgbClr val="002060"/>
                </a:solidFill>
                <a:latin typeface="Century Gothic" pitchFamily="34" charset="0"/>
              </a:rPr>
            </a:br>
            <a:r>
              <a:rPr lang="en-US" sz="2400" b="1" smtClean="0">
                <a:solidFill>
                  <a:srgbClr val="002060"/>
                </a:solidFill>
                <a:latin typeface="Century Gothic" pitchFamily="34" charset="0"/>
              </a:rPr>
              <a:t>Self- Soothing Voice Process</a:t>
            </a:r>
          </a:p>
        </p:txBody>
      </p:sp>
      <p:sp>
        <p:nvSpPr>
          <p:cNvPr id="67587" name="Rectangle 3"/>
          <p:cNvSpPr>
            <a:spLocks noGrp="1" noChangeArrowheads="1"/>
          </p:cNvSpPr>
          <p:nvPr>
            <p:ph type="body" idx="4294967295"/>
          </p:nvPr>
        </p:nvSpPr>
        <p:spPr>
          <a:xfrm>
            <a:off x="1676400" y="1295400"/>
            <a:ext cx="3810000" cy="5257800"/>
          </a:xfrm>
        </p:spPr>
        <p:txBody>
          <a:bodyPr/>
          <a:lstStyle/>
          <a:p>
            <a:pPr marL="609600" indent="-609600" eaLnBrk="1" hangingPunct="1">
              <a:buFontTx/>
              <a:buNone/>
            </a:pPr>
            <a:r>
              <a:rPr lang="en-US" sz="2400" b="1" u="sng" smtClean="0">
                <a:solidFill>
                  <a:srgbClr val="82044F"/>
                </a:solidFill>
                <a:latin typeface="Century Gothic" pitchFamily="34" charset="0"/>
              </a:rPr>
              <a:t>Voice Process</a:t>
            </a:r>
          </a:p>
          <a:p>
            <a:pPr marL="609600" indent="-609600" eaLnBrk="1" hangingPunct="1">
              <a:buFontTx/>
              <a:buNone/>
            </a:pPr>
            <a:endParaRPr lang="en-US" sz="500" b="1" u="sng" smtClean="0">
              <a:solidFill>
                <a:srgbClr val="82044F"/>
              </a:solidFill>
              <a:latin typeface="Century Gothic" pitchFamily="34" charset="0"/>
            </a:endParaRPr>
          </a:p>
          <a:p>
            <a:pPr marL="609600" indent="-609600" eaLnBrk="1" hangingPunct="1">
              <a:buFontTx/>
              <a:buNone/>
            </a:pPr>
            <a:r>
              <a:rPr lang="en-US" sz="2000" b="1" smtClean="0">
                <a:latin typeface="Century Gothic" pitchFamily="34" charset="0"/>
              </a:rPr>
              <a:t>1. Self-soothing attitudes</a:t>
            </a:r>
          </a:p>
          <a:p>
            <a:pPr marL="609600" indent="-609600" eaLnBrk="1" hangingPunct="1">
              <a:buFontTx/>
              <a:buNone/>
            </a:pPr>
            <a:endParaRPr lang="en-US" sz="2000" b="1" smtClean="0">
              <a:latin typeface="Century Gothic" pitchFamily="34" charset="0"/>
            </a:endParaRPr>
          </a:p>
          <a:p>
            <a:pPr marL="609600" indent="-609600" eaLnBrk="1" hangingPunct="1">
              <a:buFontTx/>
              <a:buNone/>
            </a:pPr>
            <a:endParaRPr lang="en-US" sz="200" b="1" smtClean="0">
              <a:latin typeface="Century Gothic" pitchFamily="34" charset="0"/>
            </a:endParaRPr>
          </a:p>
          <a:p>
            <a:pPr marL="609600" indent="-609600" eaLnBrk="1" hangingPunct="1">
              <a:buFontTx/>
              <a:buNone/>
            </a:pPr>
            <a:r>
              <a:rPr lang="en-US" sz="2000" b="1" smtClean="0">
                <a:latin typeface="Century Gothic" pitchFamily="34" charset="0"/>
              </a:rPr>
              <a:t>2. Aggrandizing </a:t>
            </a:r>
          </a:p>
          <a:p>
            <a:pPr marL="609600" indent="-609600" eaLnBrk="1" hangingPunct="1">
              <a:buFontTx/>
              <a:buNone/>
            </a:pPr>
            <a:r>
              <a:rPr lang="en-US" sz="2000" b="1" smtClean="0">
                <a:latin typeface="Century Gothic" pitchFamily="34" charset="0"/>
              </a:rPr>
              <a:t> thoughts toward self</a:t>
            </a:r>
          </a:p>
          <a:p>
            <a:pPr marL="609600" indent="-609600" eaLnBrk="1" hangingPunct="1">
              <a:buFontTx/>
              <a:buNone/>
            </a:pPr>
            <a:r>
              <a:rPr lang="en-US" sz="2000" b="1" smtClean="0">
                <a:latin typeface="Century Gothic" pitchFamily="34" charset="0"/>
              </a:rPr>
              <a:t>  </a:t>
            </a:r>
            <a:endParaRPr lang="en-US" sz="1800" b="1" smtClean="0">
              <a:latin typeface="Century Gothic" pitchFamily="34" charset="0"/>
            </a:endParaRPr>
          </a:p>
          <a:p>
            <a:pPr marL="609600" indent="-609600" eaLnBrk="1" hangingPunct="1">
              <a:buFontTx/>
              <a:buNone/>
            </a:pPr>
            <a:r>
              <a:rPr lang="en-US" sz="2000" b="1" smtClean="0">
                <a:latin typeface="Century Gothic" pitchFamily="34" charset="0"/>
              </a:rPr>
              <a:t>3. Suspicious paranoid</a:t>
            </a:r>
          </a:p>
          <a:p>
            <a:pPr marL="609600" indent="-609600" eaLnBrk="1" hangingPunct="1">
              <a:buFontTx/>
              <a:buNone/>
            </a:pPr>
            <a:r>
              <a:rPr lang="en-US" sz="2000" b="1" smtClean="0">
                <a:latin typeface="Century Gothic" pitchFamily="34" charset="0"/>
              </a:rPr>
              <a:t> thoughts towards others</a:t>
            </a:r>
          </a:p>
          <a:p>
            <a:pPr marL="609600" indent="-609600" eaLnBrk="1" hangingPunct="1">
              <a:buFontTx/>
              <a:buNone/>
            </a:pPr>
            <a:endParaRPr lang="en-US" sz="2000" b="1" smtClean="0">
              <a:latin typeface="Century Gothic" pitchFamily="34" charset="0"/>
            </a:endParaRPr>
          </a:p>
          <a:p>
            <a:pPr marL="609600" indent="-609600" eaLnBrk="1" hangingPunct="1">
              <a:buFontTx/>
              <a:buNone/>
            </a:pPr>
            <a:r>
              <a:rPr lang="en-US" sz="2000" b="1" smtClean="0">
                <a:latin typeface="Century Gothic" pitchFamily="34" charset="0"/>
              </a:rPr>
              <a:t>4. Micro-suicidal</a:t>
            </a:r>
          </a:p>
          <a:p>
            <a:pPr marL="609600" indent="-609600" eaLnBrk="1" hangingPunct="1">
              <a:buFontTx/>
              <a:buNone/>
            </a:pPr>
            <a:r>
              <a:rPr lang="en-US" sz="2000" b="1" smtClean="0">
                <a:latin typeface="Century Gothic" pitchFamily="34" charset="0"/>
              </a:rPr>
              <a:t> Injunctions</a:t>
            </a:r>
          </a:p>
          <a:p>
            <a:pPr marL="609600" indent="-609600" eaLnBrk="1" hangingPunct="1">
              <a:buFontTx/>
              <a:buNone/>
            </a:pPr>
            <a:endParaRPr lang="en-US" sz="1900" b="1" smtClean="0">
              <a:latin typeface="Century Gothic" pitchFamily="34" charset="0"/>
            </a:endParaRPr>
          </a:p>
          <a:p>
            <a:pPr marL="609600" indent="-609600" eaLnBrk="1" hangingPunct="1">
              <a:buFontTx/>
              <a:buNone/>
            </a:pPr>
            <a:r>
              <a:rPr lang="en-US" sz="2000" b="1" smtClean="0">
                <a:latin typeface="Century Gothic" pitchFamily="34" charset="0"/>
              </a:rPr>
              <a:t>5. Overtly Violent</a:t>
            </a:r>
          </a:p>
          <a:p>
            <a:pPr marL="609600" indent="-609600" eaLnBrk="1" hangingPunct="1">
              <a:buFontTx/>
              <a:buNone/>
            </a:pPr>
            <a:r>
              <a:rPr lang="en-US" sz="2000" b="1" smtClean="0">
                <a:latin typeface="Century Gothic" pitchFamily="34" charset="0"/>
              </a:rPr>
              <a:t> thoughts</a:t>
            </a:r>
          </a:p>
        </p:txBody>
      </p:sp>
      <p:sp>
        <p:nvSpPr>
          <p:cNvPr id="67593" name="Rectangle 9"/>
          <p:cNvSpPr>
            <a:spLocks noChangeArrowheads="1"/>
          </p:cNvSpPr>
          <p:nvPr/>
        </p:nvSpPr>
        <p:spPr bwMode="auto">
          <a:xfrm>
            <a:off x="4953000" y="1257300"/>
            <a:ext cx="4114800" cy="5186363"/>
          </a:xfrm>
          <a:prstGeom prst="rect">
            <a:avLst/>
          </a:prstGeom>
          <a:noFill/>
          <a:ln w="9525">
            <a:noFill/>
            <a:miter lim="800000"/>
            <a:headEnd/>
            <a:tailEnd/>
          </a:ln>
        </p:spPr>
        <p:txBody>
          <a:bodyPr anchor="ctr">
            <a:spAutoFit/>
          </a:bodyPr>
          <a:lstStyle/>
          <a:p>
            <a:pPr algn="ctr"/>
            <a:r>
              <a:rPr lang="en-US" sz="2400" u="sng">
                <a:solidFill>
                  <a:srgbClr val="82044F"/>
                </a:solidFill>
                <a:latin typeface="Century Gothic" pitchFamily="34" charset="0"/>
              </a:rPr>
              <a:t>Behaviors</a:t>
            </a:r>
          </a:p>
          <a:p>
            <a:pPr algn="ctr"/>
            <a:endParaRPr lang="en-US" sz="500" u="sng">
              <a:solidFill>
                <a:srgbClr val="82044F"/>
              </a:solidFill>
              <a:latin typeface="Century Gothic" pitchFamily="34" charset="0"/>
            </a:endParaRPr>
          </a:p>
          <a:p>
            <a:r>
              <a:rPr lang="en-US" sz="2000">
                <a:solidFill>
                  <a:srgbClr val="000000"/>
                </a:solidFill>
                <a:latin typeface="Century Gothic" pitchFamily="34" charset="0"/>
              </a:rPr>
              <a:t>Self-limiting or self-protective lifestyles, Inwardness</a:t>
            </a:r>
          </a:p>
          <a:p>
            <a:endParaRPr lang="en-US" sz="2000" u="sng">
              <a:solidFill>
                <a:srgbClr val="000000"/>
              </a:solidFill>
              <a:latin typeface="Century Gothic" pitchFamily="34" charset="0"/>
            </a:endParaRPr>
          </a:p>
          <a:p>
            <a:r>
              <a:rPr lang="en-US" sz="2000">
                <a:solidFill>
                  <a:srgbClr val="000000"/>
                </a:solidFill>
                <a:latin typeface="Century Gothic" pitchFamily="34" charset="0"/>
              </a:rPr>
              <a:t>Verbal build up toward self</a:t>
            </a:r>
          </a:p>
          <a:p>
            <a:endParaRPr lang="en-US" sz="2000">
              <a:solidFill>
                <a:srgbClr val="000000"/>
              </a:solidFill>
              <a:latin typeface="Century Gothic" pitchFamily="34" charset="0"/>
            </a:endParaRPr>
          </a:p>
          <a:p>
            <a:endParaRPr lang="en-US" sz="2200">
              <a:solidFill>
                <a:srgbClr val="000000"/>
              </a:solidFill>
              <a:latin typeface="Century Gothic" pitchFamily="34" charset="0"/>
            </a:endParaRPr>
          </a:p>
          <a:p>
            <a:r>
              <a:rPr lang="en-US" sz="2000">
                <a:solidFill>
                  <a:srgbClr val="000000"/>
                </a:solidFill>
                <a:latin typeface="Century Gothic" pitchFamily="34" charset="0"/>
              </a:rPr>
              <a:t>Alienation from others, destructive behavior towards others</a:t>
            </a:r>
          </a:p>
          <a:p>
            <a:endParaRPr lang="en-US" sz="2000">
              <a:solidFill>
                <a:srgbClr val="000000"/>
              </a:solidFill>
              <a:latin typeface="Century Gothic" pitchFamily="34" charset="0"/>
            </a:endParaRPr>
          </a:p>
          <a:p>
            <a:r>
              <a:rPr lang="en-US" sz="2000">
                <a:solidFill>
                  <a:srgbClr val="000000"/>
                </a:solidFill>
                <a:latin typeface="Century Gothic" pitchFamily="34" charset="0"/>
              </a:rPr>
              <a:t>Addictive patterns. Thoughts luring the person into indulging </a:t>
            </a:r>
          </a:p>
          <a:p>
            <a:endParaRPr lang="en-US" sz="2100">
              <a:solidFill>
                <a:srgbClr val="000000"/>
              </a:solidFill>
              <a:latin typeface="Century Gothic" pitchFamily="34" charset="0"/>
            </a:endParaRPr>
          </a:p>
          <a:p>
            <a:r>
              <a:rPr lang="en-US" sz="2000">
                <a:solidFill>
                  <a:srgbClr val="000000"/>
                </a:solidFill>
                <a:latin typeface="Century Gothic" pitchFamily="34" charset="0"/>
              </a:rPr>
              <a:t>Aggressive actions, actual violence</a:t>
            </a:r>
          </a:p>
        </p:txBody>
      </p:sp>
      <p:sp>
        <p:nvSpPr>
          <p:cNvPr id="71685" name="Line 10"/>
          <p:cNvSpPr>
            <a:spLocks noChangeShapeType="1"/>
          </p:cNvSpPr>
          <p:nvPr/>
        </p:nvSpPr>
        <p:spPr bwMode="auto">
          <a:xfrm>
            <a:off x="4876800" y="1371600"/>
            <a:ext cx="0" cy="5181600"/>
          </a:xfrm>
          <a:prstGeom prst="line">
            <a:avLst/>
          </a:prstGeom>
          <a:noFill/>
          <a:ln w="25400">
            <a:solidFill>
              <a:srgbClr val="58A24C"/>
            </a:solidFill>
            <a:round/>
            <a:headEnd/>
            <a:tailEnd/>
          </a:ln>
        </p:spPr>
        <p:txBody>
          <a:bodyPr/>
          <a:lstStyle/>
          <a:p>
            <a:endParaRPr lang="en-US"/>
          </a:p>
        </p:txBody>
      </p:sp>
      <p:pic>
        <p:nvPicPr>
          <p:cNvPr id="71691" name="Picture 11" descr="\\GLENDON\Public\public\DATA\MARKETING\iSTOCK IMAGES\Self\iStock_000015701969XSmall.jpg"/>
          <p:cNvPicPr>
            <a:picLocks noChangeAspect="1" noChangeArrowheads="1"/>
          </p:cNvPicPr>
          <p:nvPr/>
        </p:nvPicPr>
        <p:blipFill>
          <a:blip r:embed="rId3" cstate="print"/>
          <a:srcRect/>
          <a:stretch>
            <a:fillRect/>
          </a:stretch>
        </p:blipFill>
        <p:spPr bwMode="auto">
          <a:xfrm>
            <a:off x="152400" y="2590800"/>
            <a:ext cx="1390650" cy="922338"/>
          </a:xfrm>
          <a:prstGeom prst="rect">
            <a:avLst/>
          </a:prstGeom>
          <a:noFill/>
          <a:ln w="9525">
            <a:noFill/>
            <a:miter lim="800000"/>
            <a:headEnd/>
            <a:tailEnd/>
          </a:ln>
        </p:spPr>
      </p:pic>
      <p:pic>
        <p:nvPicPr>
          <p:cNvPr id="71692" name="Picture 12" descr="\\GLENDON\Public\public\DATA\MARKETING\iSTOCK IMAGES\Self\overeating.jpg"/>
          <p:cNvPicPr>
            <a:picLocks noChangeAspect="1" noChangeArrowheads="1"/>
          </p:cNvPicPr>
          <p:nvPr/>
        </p:nvPicPr>
        <p:blipFill>
          <a:blip r:embed="rId4" cstate="print"/>
          <a:srcRect/>
          <a:stretch>
            <a:fillRect/>
          </a:stretch>
        </p:blipFill>
        <p:spPr bwMode="auto">
          <a:xfrm>
            <a:off x="152400" y="4648200"/>
            <a:ext cx="1447800" cy="962025"/>
          </a:xfrm>
          <a:prstGeom prst="rect">
            <a:avLst/>
          </a:prstGeom>
          <a:noFill/>
          <a:ln w="9525">
            <a:noFill/>
            <a:miter lim="800000"/>
            <a:headEnd/>
            <a:tailEnd/>
          </a:ln>
        </p:spPr>
      </p:pic>
      <p:pic>
        <p:nvPicPr>
          <p:cNvPr id="71693" name="Picture 13" descr="\\GLENDON\Public\public\DATA\MARKETING\iSTOCK IMAGES\Self\Self-Limiting.jpg"/>
          <p:cNvPicPr>
            <a:picLocks noChangeAspect="1" noChangeArrowheads="1"/>
          </p:cNvPicPr>
          <p:nvPr/>
        </p:nvPicPr>
        <p:blipFill>
          <a:blip r:embed="rId5" cstate="print"/>
          <a:srcRect/>
          <a:stretch>
            <a:fillRect/>
          </a:stretch>
        </p:blipFill>
        <p:spPr bwMode="auto">
          <a:xfrm>
            <a:off x="152400" y="3611563"/>
            <a:ext cx="1447800" cy="960437"/>
          </a:xfrm>
          <a:prstGeom prst="rect">
            <a:avLst/>
          </a:prstGeom>
          <a:noFill/>
          <a:ln w="9525">
            <a:noFill/>
            <a:miter lim="800000"/>
            <a:headEnd/>
            <a:tailEnd/>
          </a:ln>
        </p:spPr>
      </p:pic>
      <p:pic>
        <p:nvPicPr>
          <p:cNvPr id="71694" name="Picture 14" descr="\\GLENDON\Public\public\DATA\MARKETING\iSTOCK IMAGES\Self\iStock_000008090652Small.jpg"/>
          <p:cNvPicPr>
            <a:picLocks noChangeAspect="1" noChangeArrowheads="1"/>
          </p:cNvPicPr>
          <p:nvPr/>
        </p:nvPicPr>
        <p:blipFill>
          <a:blip r:embed="rId6" cstate="print"/>
          <a:srcRect/>
          <a:stretch>
            <a:fillRect/>
          </a:stretch>
        </p:blipFill>
        <p:spPr bwMode="auto">
          <a:xfrm>
            <a:off x="152400" y="5715000"/>
            <a:ext cx="1409700" cy="938213"/>
          </a:xfrm>
          <a:prstGeom prst="rect">
            <a:avLst/>
          </a:prstGeom>
          <a:noFill/>
          <a:ln w="9525">
            <a:noFill/>
            <a:miter lim="800000"/>
            <a:headEnd/>
            <a:tailEnd/>
          </a:ln>
        </p:spPr>
      </p:pic>
      <p:pic>
        <p:nvPicPr>
          <p:cNvPr id="71695" name="Picture 15" descr="\\GLENDON\Public\public\DATA\MARKETING\iSTOCK IMAGES\Self\Stress Couple.jpg"/>
          <p:cNvPicPr>
            <a:picLocks noChangeAspect="1" noChangeArrowheads="1"/>
          </p:cNvPicPr>
          <p:nvPr/>
        </p:nvPicPr>
        <p:blipFill>
          <a:blip r:embed="rId7" cstate="print"/>
          <a:srcRect/>
          <a:stretch>
            <a:fillRect/>
          </a:stretch>
        </p:blipFill>
        <p:spPr bwMode="auto">
          <a:xfrm>
            <a:off x="152400" y="1625600"/>
            <a:ext cx="1371600" cy="909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animEffect transition="in" filter="randombar(horizontal)">
                                      <p:cBhvr>
                                        <p:cTn id="7" dur="500"/>
                                        <p:tgtEl>
                                          <p:spTgt spid="67587">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1695"/>
                                        </p:tgtEl>
                                        <p:attrNameLst>
                                          <p:attrName>style.visibility</p:attrName>
                                        </p:attrNameLst>
                                      </p:cBhvr>
                                      <p:to>
                                        <p:strVal val="visible"/>
                                      </p:to>
                                    </p:set>
                                    <p:animEffect transition="in" filter="randombar(horizontal)">
                                      <p:cBhvr>
                                        <p:cTn id="10" dur="500"/>
                                        <p:tgtEl>
                                          <p:spTgt spid="7169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7593">
                                            <p:txEl>
                                              <p:pRg st="2" end="2"/>
                                            </p:txEl>
                                          </p:spTgt>
                                        </p:tgtEl>
                                        <p:attrNameLst>
                                          <p:attrName>style.visibility</p:attrName>
                                        </p:attrNameLst>
                                      </p:cBhvr>
                                      <p:to>
                                        <p:strVal val="visible"/>
                                      </p:to>
                                    </p:set>
                                    <p:animEffect transition="in" filter="randombar(horizontal)">
                                      <p:cBhvr>
                                        <p:cTn id="15" dur="500"/>
                                        <p:tgtEl>
                                          <p:spTgt spid="6759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7587">
                                            <p:txEl>
                                              <p:pRg st="5" end="5"/>
                                            </p:txEl>
                                          </p:spTgt>
                                        </p:tgtEl>
                                        <p:attrNameLst>
                                          <p:attrName>style.visibility</p:attrName>
                                        </p:attrNameLst>
                                      </p:cBhvr>
                                      <p:to>
                                        <p:strVal val="visible"/>
                                      </p:to>
                                    </p:set>
                                    <p:animEffect transition="in" filter="randombar(horizontal)">
                                      <p:cBhvr>
                                        <p:cTn id="20" dur="500"/>
                                        <p:tgtEl>
                                          <p:spTgt spid="67587">
                                            <p:txEl>
                                              <p:pRg st="5" end="5"/>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71691"/>
                                        </p:tgtEl>
                                        <p:attrNameLst>
                                          <p:attrName>style.visibility</p:attrName>
                                        </p:attrNameLst>
                                      </p:cBhvr>
                                      <p:to>
                                        <p:strVal val="visible"/>
                                      </p:to>
                                    </p:set>
                                    <p:animEffect transition="in" filter="randombar(horizontal)">
                                      <p:cBhvr>
                                        <p:cTn id="23" dur="500"/>
                                        <p:tgtEl>
                                          <p:spTgt spid="71691"/>
                                        </p:tgtEl>
                                      </p:cBhvr>
                                    </p:animEffect>
                                  </p:childTnLst>
                                </p:cTn>
                              </p:par>
                              <p:par>
                                <p:cTn id="24" presetID="14" presetClass="entr" presetSubtype="10" fill="hold" nodeType="withEffect">
                                  <p:stCondLst>
                                    <p:cond delay="0"/>
                                  </p:stCondLst>
                                  <p:childTnLst>
                                    <p:set>
                                      <p:cBhvr>
                                        <p:cTn id="25" dur="1" fill="hold">
                                          <p:stCondLst>
                                            <p:cond delay="0"/>
                                          </p:stCondLst>
                                        </p:cTn>
                                        <p:tgtEl>
                                          <p:spTgt spid="67587">
                                            <p:txEl>
                                              <p:pRg st="6" end="6"/>
                                            </p:txEl>
                                          </p:spTgt>
                                        </p:tgtEl>
                                        <p:attrNameLst>
                                          <p:attrName>style.visibility</p:attrName>
                                        </p:attrNameLst>
                                      </p:cBhvr>
                                      <p:to>
                                        <p:strVal val="visible"/>
                                      </p:to>
                                    </p:set>
                                    <p:animEffect transition="in" filter="randombar(horizontal)">
                                      <p:cBhvr>
                                        <p:cTn id="26" dur="500"/>
                                        <p:tgtEl>
                                          <p:spTgt spid="6758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7593">
                                            <p:txEl>
                                              <p:pRg st="4" end="4"/>
                                            </p:txEl>
                                          </p:spTgt>
                                        </p:tgtEl>
                                        <p:attrNameLst>
                                          <p:attrName>style.visibility</p:attrName>
                                        </p:attrNameLst>
                                      </p:cBhvr>
                                      <p:to>
                                        <p:strVal val="visible"/>
                                      </p:to>
                                    </p:set>
                                    <p:animEffect transition="in" filter="randombar(horizontal)">
                                      <p:cBhvr>
                                        <p:cTn id="31" dur="500"/>
                                        <p:tgtEl>
                                          <p:spTgt spid="6759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7587">
                                            <p:txEl>
                                              <p:pRg st="8" end="8"/>
                                            </p:txEl>
                                          </p:spTgt>
                                        </p:tgtEl>
                                        <p:attrNameLst>
                                          <p:attrName>style.visibility</p:attrName>
                                        </p:attrNameLst>
                                      </p:cBhvr>
                                      <p:to>
                                        <p:strVal val="visible"/>
                                      </p:to>
                                    </p:set>
                                    <p:animEffect transition="in" filter="randombar(horizontal)">
                                      <p:cBhvr>
                                        <p:cTn id="36" dur="500"/>
                                        <p:tgtEl>
                                          <p:spTgt spid="67587">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71693"/>
                                        </p:tgtEl>
                                        <p:attrNameLst>
                                          <p:attrName>style.visibility</p:attrName>
                                        </p:attrNameLst>
                                      </p:cBhvr>
                                      <p:to>
                                        <p:strVal val="visible"/>
                                      </p:to>
                                    </p:set>
                                    <p:animEffect transition="in" filter="randombar(horizontal)">
                                      <p:cBhvr>
                                        <p:cTn id="39" dur="500"/>
                                        <p:tgtEl>
                                          <p:spTgt spid="71693"/>
                                        </p:tgtEl>
                                      </p:cBhvr>
                                    </p:animEffect>
                                  </p:childTnLst>
                                </p:cTn>
                              </p:par>
                              <p:par>
                                <p:cTn id="40" presetID="14" presetClass="entr" presetSubtype="10" fill="hold" nodeType="withEffect">
                                  <p:stCondLst>
                                    <p:cond delay="0"/>
                                  </p:stCondLst>
                                  <p:childTnLst>
                                    <p:set>
                                      <p:cBhvr>
                                        <p:cTn id="41" dur="1" fill="hold">
                                          <p:stCondLst>
                                            <p:cond delay="0"/>
                                          </p:stCondLst>
                                        </p:cTn>
                                        <p:tgtEl>
                                          <p:spTgt spid="67587">
                                            <p:txEl>
                                              <p:pRg st="9" end="9"/>
                                            </p:txEl>
                                          </p:spTgt>
                                        </p:tgtEl>
                                        <p:attrNameLst>
                                          <p:attrName>style.visibility</p:attrName>
                                        </p:attrNameLst>
                                      </p:cBhvr>
                                      <p:to>
                                        <p:strVal val="visible"/>
                                      </p:to>
                                    </p:set>
                                    <p:animEffect transition="in" filter="randombar(horizontal)">
                                      <p:cBhvr>
                                        <p:cTn id="42" dur="500"/>
                                        <p:tgtEl>
                                          <p:spTgt spid="6758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7593">
                                            <p:txEl>
                                              <p:pRg st="7" end="7"/>
                                            </p:txEl>
                                          </p:spTgt>
                                        </p:tgtEl>
                                        <p:attrNameLst>
                                          <p:attrName>style.visibility</p:attrName>
                                        </p:attrNameLst>
                                      </p:cBhvr>
                                      <p:to>
                                        <p:strVal val="visible"/>
                                      </p:to>
                                    </p:set>
                                    <p:animEffect transition="in" filter="randombar(horizontal)">
                                      <p:cBhvr>
                                        <p:cTn id="47" dur="500"/>
                                        <p:tgtEl>
                                          <p:spTgt spid="6759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67587">
                                            <p:txEl>
                                              <p:pRg st="11" end="11"/>
                                            </p:txEl>
                                          </p:spTgt>
                                        </p:tgtEl>
                                        <p:attrNameLst>
                                          <p:attrName>style.visibility</p:attrName>
                                        </p:attrNameLst>
                                      </p:cBhvr>
                                      <p:to>
                                        <p:strVal val="visible"/>
                                      </p:to>
                                    </p:set>
                                    <p:animEffect transition="in" filter="randombar(horizontal)">
                                      <p:cBhvr>
                                        <p:cTn id="52" dur="500"/>
                                        <p:tgtEl>
                                          <p:spTgt spid="67587">
                                            <p:txEl>
                                              <p:pRg st="11" end="11"/>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71692"/>
                                        </p:tgtEl>
                                        <p:attrNameLst>
                                          <p:attrName>style.visibility</p:attrName>
                                        </p:attrNameLst>
                                      </p:cBhvr>
                                      <p:to>
                                        <p:strVal val="visible"/>
                                      </p:to>
                                    </p:set>
                                    <p:animEffect transition="in" filter="randombar(horizontal)">
                                      <p:cBhvr>
                                        <p:cTn id="55" dur="500"/>
                                        <p:tgtEl>
                                          <p:spTgt spid="71692"/>
                                        </p:tgtEl>
                                      </p:cBhvr>
                                    </p:animEffect>
                                  </p:childTnLst>
                                </p:cTn>
                              </p:par>
                              <p:par>
                                <p:cTn id="56" presetID="14" presetClass="entr" presetSubtype="10" fill="hold" nodeType="withEffect">
                                  <p:stCondLst>
                                    <p:cond delay="0"/>
                                  </p:stCondLst>
                                  <p:childTnLst>
                                    <p:set>
                                      <p:cBhvr>
                                        <p:cTn id="57" dur="1" fill="hold">
                                          <p:stCondLst>
                                            <p:cond delay="0"/>
                                          </p:stCondLst>
                                        </p:cTn>
                                        <p:tgtEl>
                                          <p:spTgt spid="67587">
                                            <p:txEl>
                                              <p:pRg st="12" end="12"/>
                                            </p:txEl>
                                          </p:spTgt>
                                        </p:tgtEl>
                                        <p:attrNameLst>
                                          <p:attrName>style.visibility</p:attrName>
                                        </p:attrNameLst>
                                      </p:cBhvr>
                                      <p:to>
                                        <p:strVal val="visible"/>
                                      </p:to>
                                    </p:set>
                                    <p:animEffect transition="in" filter="randombar(horizontal)">
                                      <p:cBhvr>
                                        <p:cTn id="58" dur="500"/>
                                        <p:tgtEl>
                                          <p:spTgt spid="67587">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67593">
                                            <p:txEl>
                                              <p:pRg st="9" end="9"/>
                                            </p:txEl>
                                          </p:spTgt>
                                        </p:tgtEl>
                                        <p:attrNameLst>
                                          <p:attrName>style.visibility</p:attrName>
                                        </p:attrNameLst>
                                      </p:cBhvr>
                                      <p:to>
                                        <p:strVal val="visible"/>
                                      </p:to>
                                    </p:set>
                                    <p:animEffect transition="in" filter="randombar(horizontal)">
                                      <p:cBhvr>
                                        <p:cTn id="63" dur="500"/>
                                        <p:tgtEl>
                                          <p:spTgt spid="6759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67587">
                                            <p:txEl>
                                              <p:pRg st="14" end="14"/>
                                            </p:txEl>
                                          </p:spTgt>
                                        </p:tgtEl>
                                        <p:attrNameLst>
                                          <p:attrName>style.visibility</p:attrName>
                                        </p:attrNameLst>
                                      </p:cBhvr>
                                      <p:to>
                                        <p:strVal val="visible"/>
                                      </p:to>
                                    </p:set>
                                    <p:animEffect transition="in" filter="randombar(horizontal)">
                                      <p:cBhvr>
                                        <p:cTn id="68" dur="500"/>
                                        <p:tgtEl>
                                          <p:spTgt spid="67587">
                                            <p:txEl>
                                              <p:pRg st="14" end="14"/>
                                            </p:txEl>
                                          </p:spTgt>
                                        </p:tgtEl>
                                      </p:cBhvr>
                                    </p:animEffect>
                                  </p:childTnLst>
                                </p:cTn>
                              </p:par>
                              <p:par>
                                <p:cTn id="69" presetID="14" presetClass="entr" presetSubtype="10" fill="hold" nodeType="withEffect">
                                  <p:stCondLst>
                                    <p:cond delay="0"/>
                                  </p:stCondLst>
                                  <p:childTnLst>
                                    <p:set>
                                      <p:cBhvr>
                                        <p:cTn id="70" dur="1" fill="hold">
                                          <p:stCondLst>
                                            <p:cond delay="0"/>
                                          </p:stCondLst>
                                        </p:cTn>
                                        <p:tgtEl>
                                          <p:spTgt spid="71694"/>
                                        </p:tgtEl>
                                        <p:attrNameLst>
                                          <p:attrName>style.visibility</p:attrName>
                                        </p:attrNameLst>
                                      </p:cBhvr>
                                      <p:to>
                                        <p:strVal val="visible"/>
                                      </p:to>
                                    </p:set>
                                    <p:animEffect transition="in" filter="randombar(horizontal)">
                                      <p:cBhvr>
                                        <p:cTn id="71" dur="500"/>
                                        <p:tgtEl>
                                          <p:spTgt spid="71694"/>
                                        </p:tgtEl>
                                      </p:cBhvr>
                                    </p:animEffect>
                                  </p:childTnLst>
                                </p:cTn>
                              </p:par>
                              <p:par>
                                <p:cTn id="72" presetID="14" presetClass="entr" presetSubtype="10" fill="hold" nodeType="withEffect">
                                  <p:stCondLst>
                                    <p:cond delay="0"/>
                                  </p:stCondLst>
                                  <p:childTnLst>
                                    <p:set>
                                      <p:cBhvr>
                                        <p:cTn id="73" dur="1" fill="hold">
                                          <p:stCondLst>
                                            <p:cond delay="0"/>
                                          </p:stCondLst>
                                        </p:cTn>
                                        <p:tgtEl>
                                          <p:spTgt spid="67587">
                                            <p:txEl>
                                              <p:pRg st="15" end="15"/>
                                            </p:txEl>
                                          </p:spTgt>
                                        </p:tgtEl>
                                        <p:attrNameLst>
                                          <p:attrName>style.visibility</p:attrName>
                                        </p:attrNameLst>
                                      </p:cBhvr>
                                      <p:to>
                                        <p:strVal val="visible"/>
                                      </p:to>
                                    </p:set>
                                    <p:animEffect transition="in" filter="randombar(horizontal)">
                                      <p:cBhvr>
                                        <p:cTn id="74" dur="500"/>
                                        <p:tgtEl>
                                          <p:spTgt spid="67587">
                                            <p:txEl>
                                              <p:pRg st="15" end="1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67593">
                                            <p:txEl>
                                              <p:pRg st="11" end="11"/>
                                            </p:txEl>
                                          </p:spTgt>
                                        </p:tgtEl>
                                        <p:attrNameLst>
                                          <p:attrName>style.visibility</p:attrName>
                                        </p:attrNameLst>
                                      </p:cBhvr>
                                      <p:to>
                                        <p:strVal val="visible"/>
                                      </p:to>
                                    </p:set>
                                    <p:animEffect transition="in" filter="randombar(horizontal)">
                                      <p:cBhvr>
                                        <p:cTn id="79" dur="500"/>
                                        <p:tgtEl>
                                          <p:spTgt spid="6759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108554" name="Picture 10" descr="C:\Documents and Settings\cfirestone\Desktop\tent.jpg"/>
          <p:cNvPicPr>
            <a:picLocks noChangeAspect="1" noChangeArrowheads="1"/>
          </p:cNvPicPr>
          <p:nvPr/>
        </p:nvPicPr>
        <p:blipFill>
          <a:blip r:embed="rId3" cstate="print"/>
          <a:srcRect/>
          <a:stretch>
            <a:fillRect/>
          </a:stretch>
        </p:blipFill>
        <p:spPr bwMode="auto">
          <a:xfrm>
            <a:off x="762000" y="2209800"/>
            <a:ext cx="2133600" cy="2676525"/>
          </a:xfrm>
          <a:prstGeom prst="rect">
            <a:avLst/>
          </a:prstGeom>
          <a:noFill/>
          <a:ln w="9525">
            <a:noFill/>
            <a:miter lim="800000"/>
            <a:headEnd/>
            <a:tailEnd/>
          </a:ln>
        </p:spPr>
      </p:pic>
      <p:pic>
        <p:nvPicPr>
          <p:cNvPr id="17" name="Picture 7" descr="C:\Documents and Settings\cfirestone\Desktop\wildthings.gif"/>
          <p:cNvPicPr>
            <a:picLocks noChangeAspect="1" noChangeArrowheads="1"/>
          </p:cNvPicPr>
          <p:nvPr/>
        </p:nvPicPr>
        <p:blipFill>
          <a:blip r:embed="rId4" cstate="print"/>
          <a:srcRect/>
          <a:stretch>
            <a:fillRect/>
          </a:stretch>
        </p:blipFill>
        <p:spPr bwMode="auto">
          <a:xfrm>
            <a:off x="3505200" y="2133600"/>
            <a:ext cx="4114800" cy="2781300"/>
          </a:xfrm>
          <a:prstGeom prst="rect">
            <a:avLst/>
          </a:prstGeom>
          <a:noFill/>
          <a:ln w="9525">
            <a:noFill/>
            <a:miter lim="800000"/>
            <a:headEnd/>
            <a:tailEnd/>
          </a:ln>
        </p:spPr>
      </p:pic>
      <p:pic>
        <p:nvPicPr>
          <p:cNvPr id="39943" name="Picture 7" descr="C:\Documents and Settings\cfirestone\Desktop\max.jpg"/>
          <p:cNvPicPr>
            <a:picLocks noChangeAspect="1" noChangeArrowheads="1"/>
          </p:cNvPicPr>
          <p:nvPr/>
        </p:nvPicPr>
        <p:blipFill>
          <a:blip r:embed="rId5" cstate="print"/>
          <a:srcRect/>
          <a:stretch>
            <a:fillRect/>
          </a:stretch>
        </p:blipFill>
        <p:spPr bwMode="auto">
          <a:xfrm>
            <a:off x="1524000" y="2514600"/>
            <a:ext cx="1428750" cy="2400300"/>
          </a:xfrm>
          <a:prstGeom prst="rect">
            <a:avLst/>
          </a:prstGeom>
          <a:noFill/>
          <a:ln w="9525">
            <a:noFill/>
            <a:miter lim="800000"/>
            <a:headEnd/>
            <a:tailEnd/>
          </a:ln>
        </p:spPr>
      </p:pic>
      <p:pic>
        <p:nvPicPr>
          <p:cNvPr id="39944" name="Picture 8" descr="C:\Documents and Settings\cfirestone\Desktop\monsters.jpg"/>
          <p:cNvPicPr>
            <a:picLocks noChangeAspect="1" noChangeArrowheads="1"/>
          </p:cNvPicPr>
          <p:nvPr/>
        </p:nvPicPr>
        <p:blipFill>
          <a:blip r:embed="rId6" cstate="print"/>
          <a:srcRect/>
          <a:stretch>
            <a:fillRect/>
          </a:stretch>
        </p:blipFill>
        <p:spPr bwMode="auto">
          <a:xfrm>
            <a:off x="3505200" y="2057400"/>
            <a:ext cx="3429000" cy="2867025"/>
          </a:xfrm>
          <a:prstGeom prst="rect">
            <a:avLst/>
          </a:prstGeom>
          <a:noFill/>
          <a:ln w="9525">
            <a:noFill/>
            <a:miter lim="800000"/>
            <a:headEnd/>
            <a:tailEnd/>
          </a:ln>
        </p:spPr>
      </p:pic>
      <p:sp>
        <p:nvSpPr>
          <p:cNvPr id="9" name="TextBox 8"/>
          <p:cNvSpPr txBox="1">
            <a:spLocks noChangeArrowheads="1"/>
          </p:cNvSpPr>
          <p:nvPr/>
        </p:nvSpPr>
        <p:spPr bwMode="auto">
          <a:xfrm>
            <a:off x="1371600" y="609600"/>
            <a:ext cx="1047750" cy="708025"/>
          </a:xfrm>
          <a:prstGeom prst="rect">
            <a:avLst/>
          </a:prstGeom>
          <a:noFill/>
          <a:ln w="9525">
            <a:noFill/>
            <a:miter lim="800000"/>
            <a:headEnd/>
            <a:tailEnd/>
          </a:ln>
        </p:spPr>
        <p:txBody>
          <a:bodyPr wrap="none">
            <a:spAutoFit/>
          </a:bodyPr>
          <a:lstStyle/>
          <a:p>
            <a:r>
              <a:rPr lang="en-US" sz="4000">
                <a:solidFill>
                  <a:srgbClr val="00B050"/>
                </a:solidFill>
                <a:latin typeface="Century Gothic" pitchFamily="34" charset="0"/>
                <a:cs typeface="Times New Roman" pitchFamily="18" charset="0"/>
              </a:rPr>
              <a:t>Self</a:t>
            </a:r>
            <a:endParaRPr lang="en-US" sz="4000">
              <a:solidFill>
                <a:srgbClr val="00B050"/>
              </a:solidFill>
              <a:latin typeface="Century Gothic" pitchFamily="34" charset="0"/>
            </a:endParaRPr>
          </a:p>
        </p:txBody>
      </p:sp>
      <p:sp>
        <p:nvSpPr>
          <p:cNvPr id="10" name="TextBox 9"/>
          <p:cNvSpPr txBox="1">
            <a:spLocks noChangeArrowheads="1"/>
          </p:cNvSpPr>
          <p:nvPr/>
        </p:nvSpPr>
        <p:spPr bwMode="auto">
          <a:xfrm>
            <a:off x="4419600" y="609600"/>
            <a:ext cx="2227263" cy="708025"/>
          </a:xfrm>
          <a:prstGeom prst="rect">
            <a:avLst/>
          </a:prstGeom>
          <a:noFill/>
          <a:ln w="9525">
            <a:noFill/>
            <a:miter lim="800000"/>
            <a:headEnd/>
            <a:tailEnd/>
          </a:ln>
        </p:spPr>
        <p:txBody>
          <a:bodyPr wrap="none">
            <a:spAutoFit/>
          </a:bodyPr>
          <a:lstStyle/>
          <a:p>
            <a:r>
              <a:rPr lang="en-US" sz="4000">
                <a:solidFill>
                  <a:srgbClr val="00B050"/>
                </a:solidFill>
                <a:latin typeface="Century Gothic" pitchFamily="34" charset="0"/>
                <a:cs typeface="Times New Roman" pitchFamily="18" charset="0"/>
              </a:rPr>
              <a:t>Anti-Self</a:t>
            </a:r>
            <a:endParaRPr lang="en-US" sz="4000">
              <a:solidFill>
                <a:srgbClr val="00B050"/>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08554"/>
                                        </p:tgtEl>
                                        <p:attrNameLst>
                                          <p:attrName>style.visibility</p:attrName>
                                        </p:attrNameLst>
                                      </p:cBhvr>
                                      <p:to>
                                        <p:strVal val="visible"/>
                                      </p:to>
                                    </p:set>
                                    <p:anim calcmode="lin" valueType="num">
                                      <p:cBhvr>
                                        <p:cTn id="16" dur="500" fill="hold"/>
                                        <p:tgtEl>
                                          <p:spTgt spid="108554"/>
                                        </p:tgtEl>
                                        <p:attrNameLst>
                                          <p:attrName>ppt_w</p:attrName>
                                        </p:attrNameLst>
                                      </p:cBhvr>
                                      <p:tavLst>
                                        <p:tav tm="0">
                                          <p:val>
                                            <p:fltVal val="0"/>
                                          </p:val>
                                        </p:tav>
                                        <p:tav tm="100000">
                                          <p:val>
                                            <p:strVal val="#ppt_w"/>
                                          </p:val>
                                        </p:tav>
                                      </p:tavLst>
                                    </p:anim>
                                    <p:anim calcmode="lin" valueType="num">
                                      <p:cBhvr>
                                        <p:cTn id="17" dur="500" fill="hold"/>
                                        <p:tgtEl>
                                          <p:spTgt spid="10855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108554"/>
                                        </p:tgtEl>
                                      </p:cBhvr>
                                      <p:by x="50000" y="50000"/>
                                    </p:animScale>
                                  </p:childTnLst>
                                </p:cTn>
                              </p:par>
                              <p:par>
                                <p:cTn id="28" presetID="6" presetClass="emph" presetSubtype="0" fill="hold" nodeType="withEffect">
                                  <p:stCondLst>
                                    <p:cond delay="0"/>
                                  </p:stCondLst>
                                  <p:childTnLst>
                                    <p:animScale>
                                      <p:cBhvr>
                                        <p:cTn id="29" dur="2000" fill="hold"/>
                                        <p:tgtEl>
                                          <p:spTgt spid="17"/>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0855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7"/>
                                        </p:tgtEl>
                                        <p:attrNameLst>
                                          <p:attrName>style.visibility</p:attrName>
                                        </p:attrNameLst>
                                      </p:cBhvr>
                                      <p:to>
                                        <p:strVal val="hidden"/>
                                      </p:to>
                                    </p:set>
                                  </p:childTnLst>
                                </p:cTn>
                              </p:par>
                              <p:par>
                                <p:cTn id="36" presetID="23" presetClass="entr" presetSubtype="16" fill="hold" nodeType="withEffect">
                                  <p:stCondLst>
                                    <p:cond delay="0"/>
                                  </p:stCondLst>
                                  <p:childTnLst>
                                    <p:set>
                                      <p:cBhvr>
                                        <p:cTn id="37" dur="1" fill="hold">
                                          <p:stCondLst>
                                            <p:cond delay="0"/>
                                          </p:stCondLst>
                                        </p:cTn>
                                        <p:tgtEl>
                                          <p:spTgt spid="39943"/>
                                        </p:tgtEl>
                                        <p:attrNameLst>
                                          <p:attrName>style.visibility</p:attrName>
                                        </p:attrNameLst>
                                      </p:cBhvr>
                                      <p:to>
                                        <p:strVal val="visible"/>
                                      </p:to>
                                    </p:set>
                                    <p:anim calcmode="lin" valueType="num">
                                      <p:cBhvr>
                                        <p:cTn id="38" dur="500" fill="hold"/>
                                        <p:tgtEl>
                                          <p:spTgt spid="39943"/>
                                        </p:tgtEl>
                                        <p:attrNameLst>
                                          <p:attrName>ppt_w</p:attrName>
                                        </p:attrNameLst>
                                      </p:cBhvr>
                                      <p:tavLst>
                                        <p:tav tm="0">
                                          <p:val>
                                            <p:fltVal val="0"/>
                                          </p:val>
                                        </p:tav>
                                        <p:tav tm="100000">
                                          <p:val>
                                            <p:strVal val="#ppt_w"/>
                                          </p:val>
                                        </p:tav>
                                      </p:tavLst>
                                    </p:anim>
                                    <p:anim calcmode="lin" valueType="num">
                                      <p:cBhvr>
                                        <p:cTn id="39" dur="500" fill="hold"/>
                                        <p:tgtEl>
                                          <p:spTgt spid="39943"/>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39944"/>
                                        </p:tgtEl>
                                        <p:attrNameLst>
                                          <p:attrName>style.visibility</p:attrName>
                                        </p:attrNameLst>
                                      </p:cBhvr>
                                      <p:to>
                                        <p:strVal val="visible"/>
                                      </p:to>
                                    </p:set>
                                    <p:anim calcmode="lin" valueType="num">
                                      <p:cBhvr>
                                        <p:cTn id="44" dur="500" fill="hold"/>
                                        <p:tgtEl>
                                          <p:spTgt spid="39944"/>
                                        </p:tgtEl>
                                        <p:attrNameLst>
                                          <p:attrName>ppt_w</p:attrName>
                                        </p:attrNameLst>
                                      </p:cBhvr>
                                      <p:tavLst>
                                        <p:tav tm="0">
                                          <p:val>
                                            <p:fltVal val="0"/>
                                          </p:val>
                                        </p:tav>
                                        <p:tav tm="100000">
                                          <p:val>
                                            <p:strVal val="#ppt_w"/>
                                          </p:val>
                                        </p:tav>
                                      </p:tavLst>
                                    </p:anim>
                                    <p:anim calcmode="lin" valueType="num">
                                      <p:cBhvr>
                                        <p:cTn id="45" dur="500" fill="hold"/>
                                        <p:tgtEl>
                                          <p:spTgt spid="39944"/>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6" presetClass="emph" presetSubtype="0" fill="hold" nodeType="clickEffect">
                                  <p:stCondLst>
                                    <p:cond delay="0"/>
                                  </p:stCondLst>
                                  <p:childTnLst>
                                    <p:animScale>
                                      <p:cBhvr>
                                        <p:cTn id="49" dur="2000" fill="hold"/>
                                        <p:tgtEl>
                                          <p:spTgt spid="39943"/>
                                        </p:tgtEl>
                                      </p:cBhvr>
                                      <p:by x="150000" y="150000"/>
                                    </p:animScale>
                                  </p:childTnLst>
                                </p:cTn>
                              </p:par>
                              <p:par>
                                <p:cTn id="50" presetID="6" presetClass="emph" presetSubtype="0" fill="hold" nodeType="withEffect">
                                  <p:stCondLst>
                                    <p:cond delay="0"/>
                                  </p:stCondLst>
                                  <p:childTnLst>
                                    <p:animScale>
                                      <p:cBhvr>
                                        <p:cTn id="51" dur="2000" fill="hold"/>
                                        <p:tgtEl>
                                          <p:spTgt spid="3994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A9BCDB"/>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0" y="1219200"/>
            <a:ext cx="8077200" cy="990600"/>
          </a:xfrm>
        </p:spPr>
        <p:txBody>
          <a:bodyPr lIns="91418" tIns="45709" rIns="91418" bIns="45709" anchor="b"/>
          <a:lstStyle/>
          <a:p>
            <a:pPr algn="ctr" eaLnBrk="1" hangingPunct="1"/>
            <a:r>
              <a:rPr lang="en-US" sz="3600" b="1" smtClean="0">
                <a:solidFill>
                  <a:schemeClr val="bg1"/>
                </a:solidFill>
                <a:cs typeface="Times New Roman" pitchFamily="18" charset="0"/>
              </a:rPr>
              <a:t>The Therapeutic Process </a:t>
            </a:r>
            <a:r>
              <a:rPr lang="en-US" sz="3600" b="1" smtClean="0">
                <a:solidFill>
                  <a:schemeClr val="bg1"/>
                </a:solidFill>
              </a:rPr>
              <a:t/>
            </a:r>
            <a:br>
              <a:rPr lang="en-US" sz="3600" b="1" smtClean="0">
                <a:solidFill>
                  <a:schemeClr val="bg1"/>
                </a:solidFill>
              </a:rPr>
            </a:br>
            <a:r>
              <a:rPr lang="en-US" sz="3600" b="1" smtClean="0">
                <a:solidFill>
                  <a:schemeClr val="bg1"/>
                </a:solidFill>
                <a:cs typeface="Times New Roman" pitchFamily="18" charset="0"/>
              </a:rPr>
              <a:t>in Voice Therapy</a:t>
            </a:r>
            <a:r>
              <a:rPr lang="en-US" sz="3600" b="1" smtClean="0">
                <a:solidFill>
                  <a:schemeClr val="bg1"/>
                </a:solidFill>
              </a:rPr>
              <a:t/>
            </a:r>
            <a:br>
              <a:rPr lang="en-US" sz="3600" b="1" smtClean="0">
                <a:solidFill>
                  <a:schemeClr val="bg1"/>
                </a:solidFill>
              </a:rPr>
            </a:br>
            <a:endParaRPr lang="en-US" sz="3600" b="1" smtClean="0">
              <a:solidFill>
                <a:schemeClr val="bg1"/>
              </a:solidFill>
            </a:endParaRPr>
          </a:p>
        </p:txBody>
      </p:sp>
      <p:sp>
        <p:nvSpPr>
          <p:cNvPr id="210947" name="Rectangle 3"/>
          <p:cNvSpPr>
            <a:spLocks noGrp="1" noChangeArrowheads="1"/>
          </p:cNvSpPr>
          <p:nvPr>
            <p:ph type="body" idx="4294967295"/>
          </p:nvPr>
        </p:nvSpPr>
        <p:spPr>
          <a:xfrm>
            <a:off x="0" y="1752600"/>
            <a:ext cx="4906963" cy="4014788"/>
          </a:xfrm>
        </p:spPr>
        <p:txBody>
          <a:bodyPr lIns="91418" tIns="45709" rIns="91418" bIns="45709"/>
          <a:lstStyle/>
          <a:p>
            <a:pPr eaLnBrk="1" hangingPunct="1">
              <a:lnSpc>
                <a:spcPct val="80000"/>
              </a:lnSpc>
              <a:buFontTx/>
              <a:buNone/>
              <a:defRPr/>
            </a:pPr>
            <a:r>
              <a:rPr lang="en-US" sz="1600" u="sng" dirty="0" smtClean="0">
                <a:solidFill>
                  <a:schemeClr val="tx2"/>
                </a:solidFill>
                <a:latin typeface="+mj-lt"/>
              </a:rPr>
              <a:t>Step I</a:t>
            </a:r>
          </a:p>
          <a:p>
            <a:pPr eaLnBrk="1" hangingPunct="1">
              <a:lnSpc>
                <a:spcPct val="80000"/>
              </a:lnSpc>
              <a:buFontTx/>
              <a:buNone/>
              <a:defRPr/>
            </a:pPr>
            <a:r>
              <a:rPr lang="en-US" sz="1600" dirty="0" smtClean="0">
                <a:solidFill>
                  <a:schemeClr val="tx2"/>
                </a:solidFill>
                <a:latin typeface="+mj-lt"/>
              </a:rPr>
              <a:t>	Identify the content of the person’s negative thought process. The person is taught to articulate his or her self-attacks in the second person. The person is encouraged to say the attack as he or she hears it or experiences it. If the person is holding back feelings, he or she is encouraged to express them.</a:t>
            </a:r>
          </a:p>
          <a:p>
            <a:pPr eaLnBrk="1" hangingPunct="1">
              <a:lnSpc>
                <a:spcPct val="80000"/>
              </a:lnSpc>
              <a:buFontTx/>
              <a:buNone/>
              <a:defRPr/>
            </a:pPr>
            <a:endParaRPr lang="en-US" sz="1600" dirty="0" smtClean="0">
              <a:solidFill>
                <a:schemeClr val="tx2"/>
              </a:solidFill>
              <a:latin typeface="+mj-lt"/>
            </a:endParaRPr>
          </a:p>
          <a:p>
            <a:pPr eaLnBrk="1" hangingPunct="1">
              <a:lnSpc>
                <a:spcPct val="80000"/>
              </a:lnSpc>
              <a:buFontTx/>
              <a:buNone/>
              <a:defRPr/>
            </a:pPr>
            <a:r>
              <a:rPr lang="en-US" sz="1600" u="sng" dirty="0" smtClean="0">
                <a:solidFill>
                  <a:schemeClr val="tx2"/>
                </a:solidFill>
                <a:latin typeface="+mj-lt"/>
              </a:rPr>
              <a:t>Step II</a:t>
            </a:r>
          </a:p>
          <a:p>
            <a:pPr eaLnBrk="1" hangingPunct="1">
              <a:lnSpc>
                <a:spcPct val="80000"/>
              </a:lnSpc>
              <a:buFontTx/>
              <a:buNone/>
              <a:defRPr/>
            </a:pPr>
            <a:r>
              <a:rPr lang="en-US" sz="1600" dirty="0" smtClean="0">
                <a:solidFill>
                  <a:schemeClr val="tx2"/>
                </a:solidFill>
                <a:latin typeface="+mj-lt"/>
              </a:rPr>
              <a:t>	The person discusses insights and reactions to verbalizing the voice. The person attempts to understand the relationship between voice attacks and early life experience.</a:t>
            </a:r>
            <a:r>
              <a:rPr lang="en-US" sz="1800" dirty="0" smtClean="0">
                <a:solidFill>
                  <a:schemeClr val="tx2"/>
                </a:solidFill>
                <a:latin typeface="+mj-lt"/>
              </a:rPr>
              <a:t> </a:t>
            </a:r>
          </a:p>
        </p:txBody>
      </p:sp>
      <p:pic>
        <p:nvPicPr>
          <p:cNvPr id="210950" name="Picture 6" descr="NEW SUICIDE FILMb13a904a1caf833"/>
          <p:cNvPicPr>
            <a:picLocks noChangeAspect="1" noChangeArrowheads="1"/>
          </p:cNvPicPr>
          <p:nvPr/>
        </p:nvPicPr>
        <p:blipFill>
          <a:blip r:embed="rId2" cstate="print"/>
          <a:srcRect/>
          <a:stretch>
            <a:fillRect/>
          </a:stretch>
        </p:blipFill>
        <p:spPr bwMode="auto">
          <a:xfrm>
            <a:off x="5791200" y="1828800"/>
            <a:ext cx="2743200" cy="1851025"/>
          </a:xfrm>
          <a:prstGeom prst="rect">
            <a:avLst/>
          </a:prstGeom>
          <a:noFill/>
          <a:ln w="9525">
            <a:noFill/>
            <a:miter lim="800000"/>
            <a:headEnd/>
            <a:tailEnd/>
          </a:ln>
        </p:spPr>
      </p:pic>
      <p:pic>
        <p:nvPicPr>
          <p:cNvPr id="210953" name="Picture 9" descr="NEW SUICIDE FILM8f6995c41caf833"/>
          <p:cNvPicPr>
            <a:picLocks noChangeAspect="1" noChangeArrowheads="1"/>
          </p:cNvPicPr>
          <p:nvPr/>
        </p:nvPicPr>
        <p:blipFill>
          <a:blip r:embed="rId3" cstate="print"/>
          <a:srcRect/>
          <a:stretch>
            <a:fillRect/>
          </a:stretch>
        </p:blipFill>
        <p:spPr bwMode="auto">
          <a:xfrm>
            <a:off x="5791200" y="3886200"/>
            <a:ext cx="2743200" cy="1849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randombar(horizontal)">
                                      <p:cBhvr>
                                        <p:cTn id="7" dur="500"/>
                                        <p:tgtEl>
                                          <p:spTgt spid="21094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10947">
                                            <p:txEl>
                                              <p:pRg st="1" end="1"/>
                                            </p:txEl>
                                          </p:spTgt>
                                        </p:tgtEl>
                                        <p:attrNameLst>
                                          <p:attrName>style.visibility</p:attrName>
                                        </p:attrNameLst>
                                      </p:cBhvr>
                                      <p:to>
                                        <p:strVal val="visible"/>
                                      </p:to>
                                    </p:set>
                                    <p:animEffect transition="in" filter="randombar(horizontal)">
                                      <p:cBhvr>
                                        <p:cTn id="10" dur="500"/>
                                        <p:tgtEl>
                                          <p:spTgt spid="210947">
                                            <p:txEl>
                                              <p:pRg st="1" end="1"/>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10950"/>
                                        </p:tgtEl>
                                        <p:attrNameLst>
                                          <p:attrName>style.visibility</p:attrName>
                                        </p:attrNameLst>
                                      </p:cBhvr>
                                      <p:to>
                                        <p:strVal val="visible"/>
                                      </p:to>
                                    </p:set>
                                    <p:animEffect transition="in" filter="fade">
                                      <p:cBhvr>
                                        <p:cTn id="14" dur="1000"/>
                                        <p:tgtEl>
                                          <p:spTgt spid="2109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animEffect transition="in" filter="randombar(horizontal)">
                                      <p:cBhvr>
                                        <p:cTn id="19" dur="500"/>
                                        <p:tgtEl>
                                          <p:spTgt spid="210947">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10947">
                                            <p:txEl>
                                              <p:pRg st="4" end="4"/>
                                            </p:txEl>
                                          </p:spTgt>
                                        </p:tgtEl>
                                        <p:attrNameLst>
                                          <p:attrName>style.visibility</p:attrName>
                                        </p:attrNameLst>
                                      </p:cBhvr>
                                      <p:to>
                                        <p:strVal val="visible"/>
                                      </p:to>
                                    </p:set>
                                    <p:animEffect transition="in" filter="randombar(horizontal)">
                                      <p:cBhvr>
                                        <p:cTn id="22" dur="500"/>
                                        <p:tgtEl>
                                          <p:spTgt spid="210947">
                                            <p:txEl>
                                              <p:pRg st="4" end="4"/>
                                            </p:txEl>
                                          </p:spTgt>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10953"/>
                                        </p:tgtEl>
                                        <p:attrNameLst>
                                          <p:attrName>style.visibility</p:attrName>
                                        </p:attrNameLst>
                                      </p:cBhvr>
                                      <p:to>
                                        <p:strVal val="visible"/>
                                      </p:to>
                                    </p:set>
                                    <p:animEffect transition="in" filter="fade">
                                      <p:cBhvr>
                                        <p:cTn id="26" dur="1000"/>
                                        <p:tgtEl>
                                          <p:spTgt spid="210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A9BCDB"/>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body" idx="4294967295"/>
          </p:nvPr>
        </p:nvSpPr>
        <p:spPr>
          <a:xfrm>
            <a:off x="381000" y="1752600"/>
            <a:ext cx="5105400" cy="4495800"/>
          </a:xfrm>
        </p:spPr>
        <p:txBody>
          <a:bodyPr lIns="91418" tIns="45709" rIns="91418" bIns="45709"/>
          <a:lstStyle/>
          <a:p>
            <a:pPr eaLnBrk="1" hangingPunct="1">
              <a:lnSpc>
                <a:spcPct val="80000"/>
              </a:lnSpc>
              <a:buFontTx/>
              <a:buNone/>
              <a:defRPr/>
            </a:pPr>
            <a:r>
              <a:rPr lang="en-US" sz="1500" u="sng" dirty="0" smtClean="0">
                <a:solidFill>
                  <a:schemeClr val="tx2"/>
                </a:solidFill>
                <a:latin typeface="+mj-lt"/>
                <a:cs typeface="Times New Roman" pitchFamily="18" charset="0"/>
              </a:rPr>
              <a:t>Step III</a:t>
            </a:r>
            <a:endParaRPr lang="en-US" sz="1500" u="sng" dirty="0" smtClean="0">
              <a:solidFill>
                <a:schemeClr val="tx2"/>
              </a:solidFill>
              <a:latin typeface="+mj-lt"/>
            </a:endParaRPr>
          </a:p>
          <a:p>
            <a:pPr eaLnBrk="1" hangingPunct="1">
              <a:lnSpc>
                <a:spcPct val="80000"/>
              </a:lnSpc>
              <a:buFontTx/>
              <a:buNone/>
              <a:defRPr/>
            </a:pPr>
            <a:r>
              <a:rPr lang="en-US" sz="1500" dirty="0" smtClean="0">
                <a:solidFill>
                  <a:schemeClr val="tx2"/>
                </a:solidFill>
                <a:latin typeface="+mj-lt"/>
                <a:cs typeface="Times New Roman" pitchFamily="18" charset="0"/>
              </a:rPr>
              <a:t>	The person answers back to the voice attacks, which is often a cathartic experience. Afterwards, it is important for the person to make a rational statement about how he or she really is, how other people really are, what is true about his or her social world.</a:t>
            </a:r>
            <a:r>
              <a:rPr lang="en-US" sz="1500" dirty="0" smtClean="0">
                <a:solidFill>
                  <a:schemeClr val="tx2"/>
                </a:solidFill>
                <a:latin typeface="+mj-lt"/>
              </a:rPr>
              <a:t> </a:t>
            </a:r>
          </a:p>
          <a:p>
            <a:pPr eaLnBrk="1" hangingPunct="1">
              <a:lnSpc>
                <a:spcPct val="80000"/>
              </a:lnSpc>
              <a:buFontTx/>
              <a:buNone/>
              <a:defRPr/>
            </a:pPr>
            <a:endParaRPr lang="en-US" sz="1500" dirty="0" smtClean="0">
              <a:solidFill>
                <a:schemeClr val="tx2"/>
              </a:solidFill>
              <a:latin typeface="+mj-lt"/>
            </a:endParaRPr>
          </a:p>
          <a:p>
            <a:pPr eaLnBrk="1" hangingPunct="1">
              <a:lnSpc>
                <a:spcPct val="80000"/>
              </a:lnSpc>
              <a:buFontTx/>
              <a:buNone/>
              <a:defRPr/>
            </a:pPr>
            <a:r>
              <a:rPr lang="en-US" sz="1500" u="sng" dirty="0" smtClean="0">
                <a:solidFill>
                  <a:schemeClr val="tx2"/>
                </a:solidFill>
                <a:latin typeface="+mj-lt"/>
              </a:rPr>
              <a:t>Step IV</a:t>
            </a:r>
            <a:r>
              <a:rPr lang="en-US" sz="1500" dirty="0" smtClean="0">
                <a:solidFill>
                  <a:schemeClr val="tx2"/>
                </a:solidFill>
                <a:latin typeface="+mj-lt"/>
              </a:rPr>
              <a:t> </a:t>
            </a:r>
          </a:p>
          <a:p>
            <a:pPr eaLnBrk="1" hangingPunct="1">
              <a:lnSpc>
                <a:spcPct val="80000"/>
              </a:lnSpc>
              <a:buFontTx/>
              <a:buNone/>
              <a:defRPr/>
            </a:pPr>
            <a:r>
              <a:rPr lang="en-US" sz="1500" dirty="0" smtClean="0">
                <a:solidFill>
                  <a:schemeClr val="tx2"/>
                </a:solidFill>
                <a:latin typeface="+mj-lt"/>
              </a:rPr>
              <a:t>	The person develops insight about how the voice attacks are influencing his or her present-day behaviors.</a:t>
            </a:r>
          </a:p>
          <a:p>
            <a:pPr eaLnBrk="1" hangingPunct="1">
              <a:lnSpc>
                <a:spcPct val="80000"/>
              </a:lnSpc>
              <a:buFontTx/>
              <a:buNone/>
              <a:defRPr/>
            </a:pPr>
            <a:endParaRPr lang="en-US" sz="1500" dirty="0" smtClean="0">
              <a:solidFill>
                <a:schemeClr val="tx2"/>
              </a:solidFill>
              <a:latin typeface="+mj-lt"/>
            </a:endParaRPr>
          </a:p>
          <a:p>
            <a:pPr eaLnBrk="1" hangingPunct="1">
              <a:lnSpc>
                <a:spcPct val="80000"/>
              </a:lnSpc>
              <a:buFontTx/>
              <a:buNone/>
              <a:defRPr/>
            </a:pPr>
            <a:r>
              <a:rPr lang="en-US" sz="1500" u="sng" dirty="0" smtClean="0">
                <a:solidFill>
                  <a:schemeClr val="tx2"/>
                </a:solidFill>
                <a:latin typeface="+mj-lt"/>
              </a:rPr>
              <a:t>Step V</a:t>
            </a:r>
            <a:r>
              <a:rPr lang="en-US" sz="1500" dirty="0" smtClean="0">
                <a:solidFill>
                  <a:schemeClr val="tx2"/>
                </a:solidFill>
                <a:latin typeface="+mj-lt"/>
              </a:rPr>
              <a:t> </a:t>
            </a:r>
          </a:p>
          <a:p>
            <a:pPr eaLnBrk="1" hangingPunct="1">
              <a:lnSpc>
                <a:spcPct val="80000"/>
              </a:lnSpc>
              <a:buFontTx/>
              <a:buNone/>
              <a:defRPr/>
            </a:pPr>
            <a:r>
              <a:rPr lang="en-US" sz="1500" dirty="0" smtClean="0">
                <a:solidFill>
                  <a:schemeClr val="tx2"/>
                </a:solidFill>
                <a:latin typeface="+mj-lt"/>
              </a:rPr>
              <a:t>	The person then collaborates with the therapist to plan changes in these behaviors. The person is encouraged to not engage in self-destructive behavior dictated by his or her negative thoughts and to also increase the positive behaviors these negative thoughts discourage.</a:t>
            </a:r>
          </a:p>
        </p:txBody>
      </p:sp>
      <p:sp>
        <p:nvSpPr>
          <p:cNvPr id="97283" name="Rectangle 5"/>
          <p:cNvSpPr>
            <a:spLocks noChangeArrowheads="1"/>
          </p:cNvSpPr>
          <p:nvPr/>
        </p:nvSpPr>
        <p:spPr bwMode="auto">
          <a:xfrm>
            <a:off x="457200" y="228600"/>
            <a:ext cx="8229600" cy="1371600"/>
          </a:xfrm>
          <a:prstGeom prst="rect">
            <a:avLst/>
          </a:prstGeom>
          <a:noFill/>
          <a:ln w="9525">
            <a:noFill/>
            <a:miter lim="800000"/>
            <a:headEnd/>
            <a:tailEnd/>
          </a:ln>
        </p:spPr>
        <p:txBody>
          <a:bodyPr lIns="91418" tIns="45709" rIns="91418" bIns="45709" anchor="b"/>
          <a:lstStyle/>
          <a:p>
            <a:pPr algn="ctr" fontAlgn="base">
              <a:spcBef>
                <a:spcPct val="0"/>
              </a:spcBef>
              <a:spcAft>
                <a:spcPct val="0"/>
              </a:spcAft>
            </a:pPr>
            <a:r>
              <a:rPr kumimoji="1" lang="en-US" sz="3500" b="1">
                <a:solidFill>
                  <a:srgbClr val="000000"/>
                </a:solidFill>
                <a:latin typeface="Century Gothic" pitchFamily="34" charset="0"/>
                <a:cs typeface="Times New Roman" pitchFamily="18" charset="0"/>
              </a:rPr>
              <a:t>The Therapeutic Process </a:t>
            </a:r>
            <a:r>
              <a:rPr kumimoji="1" lang="en-US" sz="3500" b="1">
                <a:solidFill>
                  <a:srgbClr val="000000"/>
                </a:solidFill>
                <a:latin typeface="Century Gothic" pitchFamily="34" charset="0"/>
              </a:rPr>
              <a:t/>
            </a:r>
            <a:br>
              <a:rPr kumimoji="1" lang="en-US" sz="3500" b="1">
                <a:solidFill>
                  <a:srgbClr val="000000"/>
                </a:solidFill>
                <a:latin typeface="Century Gothic" pitchFamily="34" charset="0"/>
              </a:rPr>
            </a:br>
            <a:r>
              <a:rPr kumimoji="1" lang="en-US" sz="3500" b="1">
                <a:solidFill>
                  <a:srgbClr val="000000"/>
                </a:solidFill>
                <a:latin typeface="Century Gothic" pitchFamily="34" charset="0"/>
                <a:cs typeface="Times New Roman" pitchFamily="18" charset="0"/>
              </a:rPr>
              <a:t>in Voice Therapy</a:t>
            </a:r>
            <a:endParaRPr kumimoji="1" lang="en-US" sz="3500" b="1">
              <a:solidFill>
                <a:srgbClr val="000000"/>
              </a:solidFill>
              <a:latin typeface="Century Gothic" pitchFamily="34" charset="0"/>
            </a:endParaRPr>
          </a:p>
        </p:txBody>
      </p:sp>
      <p:pic>
        <p:nvPicPr>
          <p:cNvPr id="211976" name="Picture 8" descr="NEW SUICIDE FILM1c47c8001caf832"/>
          <p:cNvPicPr>
            <a:picLocks noChangeAspect="1" noChangeArrowheads="1"/>
          </p:cNvPicPr>
          <p:nvPr/>
        </p:nvPicPr>
        <p:blipFill>
          <a:blip r:embed="rId2" cstate="print"/>
          <a:srcRect/>
          <a:stretch>
            <a:fillRect/>
          </a:stretch>
        </p:blipFill>
        <p:spPr bwMode="auto">
          <a:xfrm>
            <a:off x="5562600" y="3886200"/>
            <a:ext cx="2743200" cy="1851025"/>
          </a:xfrm>
          <a:prstGeom prst="rect">
            <a:avLst/>
          </a:prstGeom>
          <a:noFill/>
          <a:ln w="9525">
            <a:noFill/>
            <a:miter lim="800000"/>
            <a:headEnd/>
            <a:tailEnd/>
          </a:ln>
        </p:spPr>
      </p:pic>
      <p:pic>
        <p:nvPicPr>
          <p:cNvPr id="211978" name="Picture 10" descr="NEW SUICIDE FILMd093bba61caf833"/>
          <p:cNvPicPr>
            <a:picLocks noChangeAspect="1" noChangeArrowheads="1"/>
          </p:cNvPicPr>
          <p:nvPr/>
        </p:nvPicPr>
        <p:blipFill>
          <a:blip r:embed="rId3" cstate="print"/>
          <a:srcRect/>
          <a:stretch>
            <a:fillRect/>
          </a:stretch>
        </p:blipFill>
        <p:spPr bwMode="auto">
          <a:xfrm>
            <a:off x="5562600" y="1828800"/>
            <a:ext cx="2743200" cy="1851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11970">
                                            <p:txEl>
                                              <p:pRg st="0" end="0"/>
                                            </p:txEl>
                                          </p:spTgt>
                                        </p:tgtEl>
                                        <p:attrNameLst>
                                          <p:attrName>style.visibility</p:attrName>
                                        </p:attrNameLst>
                                      </p:cBhvr>
                                      <p:to>
                                        <p:strVal val="visible"/>
                                      </p:to>
                                    </p:set>
                                    <p:animEffect transition="in" filter="randombar(horizontal)">
                                      <p:cBhvr>
                                        <p:cTn id="7" dur="500"/>
                                        <p:tgtEl>
                                          <p:spTgt spid="21197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11970">
                                            <p:txEl>
                                              <p:pRg st="1" end="1"/>
                                            </p:txEl>
                                          </p:spTgt>
                                        </p:tgtEl>
                                        <p:attrNameLst>
                                          <p:attrName>style.visibility</p:attrName>
                                        </p:attrNameLst>
                                      </p:cBhvr>
                                      <p:to>
                                        <p:strVal val="visible"/>
                                      </p:to>
                                    </p:set>
                                    <p:animEffect transition="in" filter="randombar(horizontal)">
                                      <p:cBhvr>
                                        <p:cTn id="10" dur="500"/>
                                        <p:tgtEl>
                                          <p:spTgt spid="211970">
                                            <p:txEl>
                                              <p:pRg st="1" end="1"/>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11978"/>
                                        </p:tgtEl>
                                        <p:attrNameLst>
                                          <p:attrName>style.visibility</p:attrName>
                                        </p:attrNameLst>
                                      </p:cBhvr>
                                      <p:to>
                                        <p:strVal val="visible"/>
                                      </p:to>
                                    </p:set>
                                    <p:animEffect transition="in" filter="fade">
                                      <p:cBhvr>
                                        <p:cTn id="14" dur="1000"/>
                                        <p:tgtEl>
                                          <p:spTgt spid="2119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211970">
                                            <p:txEl>
                                              <p:pRg st="3" end="3"/>
                                            </p:txEl>
                                          </p:spTgt>
                                        </p:tgtEl>
                                        <p:attrNameLst>
                                          <p:attrName>style.visibility</p:attrName>
                                        </p:attrNameLst>
                                      </p:cBhvr>
                                      <p:to>
                                        <p:strVal val="visible"/>
                                      </p:to>
                                    </p:set>
                                    <p:animEffect transition="in" filter="randombar(horizontal)">
                                      <p:cBhvr>
                                        <p:cTn id="19" dur="500"/>
                                        <p:tgtEl>
                                          <p:spTgt spid="211970">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11970">
                                            <p:txEl>
                                              <p:pRg st="4" end="4"/>
                                            </p:txEl>
                                          </p:spTgt>
                                        </p:tgtEl>
                                        <p:attrNameLst>
                                          <p:attrName>style.visibility</p:attrName>
                                        </p:attrNameLst>
                                      </p:cBhvr>
                                      <p:to>
                                        <p:strVal val="visible"/>
                                      </p:to>
                                    </p:set>
                                    <p:animEffect transition="in" filter="randombar(horizontal)">
                                      <p:cBhvr>
                                        <p:cTn id="22" dur="500"/>
                                        <p:tgtEl>
                                          <p:spTgt spid="21197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211970">
                                            <p:txEl>
                                              <p:pRg st="6" end="6"/>
                                            </p:txEl>
                                          </p:spTgt>
                                        </p:tgtEl>
                                        <p:attrNameLst>
                                          <p:attrName>style.visibility</p:attrName>
                                        </p:attrNameLst>
                                      </p:cBhvr>
                                      <p:to>
                                        <p:strVal val="visible"/>
                                      </p:to>
                                    </p:set>
                                    <p:animEffect transition="in" filter="randombar(horizontal)">
                                      <p:cBhvr>
                                        <p:cTn id="27" dur="500"/>
                                        <p:tgtEl>
                                          <p:spTgt spid="211970">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11970">
                                            <p:txEl>
                                              <p:pRg st="7" end="7"/>
                                            </p:txEl>
                                          </p:spTgt>
                                        </p:tgtEl>
                                        <p:attrNameLst>
                                          <p:attrName>style.visibility</p:attrName>
                                        </p:attrNameLst>
                                      </p:cBhvr>
                                      <p:to>
                                        <p:strVal val="visible"/>
                                      </p:to>
                                    </p:set>
                                    <p:animEffect transition="in" filter="randombar(horizontal)">
                                      <p:cBhvr>
                                        <p:cTn id="30" dur="500"/>
                                        <p:tgtEl>
                                          <p:spTgt spid="211970">
                                            <p:txEl>
                                              <p:pRg st="7" end="7"/>
                                            </p:txEl>
                                          </p:spTgt>
                                        </p:tgtEl>
                                      </p:cBhvr>
                                    </p:animEffect>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211976"/>
                                        </p:tgtEl>
                                        <p:attrNameLst>
                                          <p:attrName>style.visibility</p:attrName>
                                        </p:attrNameLst>
                                      </p:cBhvr>
                                      <p:to>
                                        <p:strVal val="visible"/>
                                      </p:to>
                                    </p:set>
                                    <p:animEffect transition="in" filter="fade">
                                      <p:cBhvr>
                                        <p:cTn id="34" dur="1000"/>
                                        <p:tgtEl>
                                          <p:spTgt spid="211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Text Box 2"/>
          <p:cNvSpPr txBox="1">
            <a:spLocks noChangeArrowheads="1"/>
          </p:cNvSpPr>
          <p:nvPr/>
        </p:nvSpPr>
        <p:spPr bwMode="auto">
          <a:xfrm>
            <a:off x="609600" y="1447800"/>
            <a:ext cx="7848600" cy="1582738"/>
          </a:xfrm>
          <a:prstGeom prst="rect">
            <a:avLst/>
          </a:prstGeom>
          <a:noFill/>
          <a:ln w="9525" algn="ctr">
            <a:noFill/>
            <a:miter lim="800000"/>
            <a:headEnd/>
            <a:tailEnd/>
          </a:ln>
        </p:spPr>
        <p:txBody>
          <a:bodyPr>
            <a:spAutoFit/>
          </a:bodyPr>
          <a:lstStyle/>
          <a:p>
            <a:pPr>
              <a:spcBef>
                <a:spcPct val="20000"/>
              </a:spcBef>
            </a:pPr>
            <a:r>
              <a:rPr lang="en-US" sz="2400">
                <a:solidFill>
                  <a:srgbClr val="000000"/>
                </a:solidFill>
                <a:latin typeface="Century Gothic" pitchFamily="34" charset="0"/>
              </a:rPr>
              <a:t>Each person is divided: </a:t>
            </a:r>
          </a:p>
          <a:p>
            <a:pPr>
              <a:spcBef>
                <a:spcPct val="20000"/>
              </a:spcBef>
              <a:buFontTx/>
              <a:buChar char="•"/>
            </a:pPr>
            <a:r>
              <a:rPr lang="en-US" sz="1600">
                <a:solidFill>
                  <a:srgbClr val="000000"/>
                </a:solidFill>
                <a:latin typeface="Century Gothic" pitchFamily="34" charset="0"/>
              </a:rPr>
              <a:t>One part wants to live and is goal directed and life affirming.</a:t>
            </a:r>
          </a:p>
          <a:p>
            <a:pPr>
              <a:spcBef>
                <a:spcPct val="20000"/>
              </a:spcBef>
            </a:pPr>
            <a:endParaRPr lang="en-US" sz="1600">
              <a:solidFill>
                <a:srgbClr val="000000"/>
              </a:solidFill>
              <a:latin typeface="Century Gothic" pitchFamily="34" charset="0"/>
            </a:endParaRPr>
          </a:p>
          <a:p>
            <a:pPr>
              <a:spcBef>
                <a:spcPct val="20000"/>
              </a:spcBef>
              <a:buFontTx/>
              <a:buChar char="•"/>
            </a:pPr>
            <a:r>
              <a:rPr lang="en-US" sz="1600">
                <a:solidFill>
                  <a:srgbClr val="000000"/>
                </a:solidFill>
                <a:latin typeface="Century Gothic" pitchFamily="34" charset="0"/>
              </a:rPr>
              <a:t> And one part is self-critical, self-hating and at its ultimate end, self-destructive. The nature and degree of this division varies for each individual.</a:t>
            </a:r>
          </a:p>
        </p:txBody>
      </p:sp>
      <p:sp>
        <p:nvSpPr>
          <p:cNvPr id="40964" name="Rectangle 3"/>
          <p:cNvSpPr>
            <a:spLocks noGrp="1" noChangeArrowheads="1"/>
          </p:cNvSpPr>
          <p:nvPr>
            <p:ph type="title"/>
          </p:nvPr>
        </p:nvSpPr>
        <p:spPr>
          <a:xfrm>
            <a:off x="0" y="153988"/>
            <a:ext cx="9144000" cy="1143000"/>
          </a:xfrm>
          <a:noFill/>
        </p:spPr>
        <p:txBody>
          <a:bodyPr/>
          <a:lstStyle/>
          <a:p>
            <a:pPr eaLnBrk="1" hangingPunct="1"/>
            <a:r>
              <a:rPr lang="en-US" sz="3500" smtClean="0">
                <a:solidFill>
                  <a:schemeClr val="bg1"/>
                </a:solidFill>
                <a:latin typeface="Century Gothic" pitchFamily="34" charset="0"/>
              </a:rPr>
              <a:t>Our Approach to Suicide</a:t>
            </a:r>
          </a:p>
        </p:txBody>
      </p:sp>
      <p:pic>
        <p:nvPicPr>
          <p:cNvPr id="40965" name="Picture 4" descr="Glendoncolor"/>
          <p:cNvPicPr>
            <a:picLocks noChangeAspect="1" noChangeArrowheads="1"/>
          </p:cNvPicPr>
          <p:nvPr/>
        </p:nvPicPr>
        <p:blipFill>
          <a:blip r:embed="rId3" cstate="print"/>
          <a:srcRect/>
          <a:stretch>
            <a:fillRect/>
          </a:stretch>
        </p:blipFill>
        <p:spPr bwMode="auto">
          <a:xfrm>
            <a:off x="301625" y="153988"/>
            <a:ext cx="582613" cy="990600"/>
          </a:xfrm>
          <a:prstGeom prst="rect">
            <a:avLst/>
          </a:prstGeom>
          <a:noFill/>
          <a:ln w="9525">
            <a:noFill/>
            <a:miter lim="800000"/>
            <a:headEnd/>
            <a:tailEnd/>
          </a:ln>
        </p:spPr>
      </p:pic>
      <p:pic>
        <p:nvPicPr>
          <p:cNvPr id="751621" name="Picture 5" descr="sad"/>
          <p:cNvPicPr>
            <a:picLocks noChangeAspect="1" noChangeArrowheads="1"/>
          </p:cNvPicPr>
          <p:nvPr/>
        </p:nvPicPr>
        <p:blipFill>
          <a:blip r:embed="rId4" cstate="print"/>
          <a:srcRect/>
          <a:stretch>
            <a:fillRect/>
          </a:stretch>
        </p:blipFill>
        <p:spPr bwMode="auto">
          <a:xfrm>
            <a:off x="5029200" y="4191000"/>
            <a:ext cx="1905000" cy="1335088"/>
          </a:xfrm>
          <a:prstGeom prst="rect">
            <a:avLst/>
          </a:prstGeom>
          <a:noFill/>
          <a:ln w="9525">
            <a:noFill/>
            <a:miter lim="800000"/>
            <a:headEnd/>
            <a:tailEnd/>
          </a:ln>
        </p:spPr>
      </p:pic>
      <p:pic>
        <p:nvPicPr>
          <p:cNvPr id="751622" name="Picture 6" descr="happy"/>
          <p:cNvPicPr>
            <a:picLocks noChangeAspect="1" noChangeArrowheads="1"/>
          </p:cNvPicPr>
          <p:nvPr/>
        </p:nvPicPr>
        <p:blipFill>
          <a:blip r:embed="rId5" cstate="print"/>
          <a:srcRect/>
          <a:stretch>
            <a:fillRect/>
          </a:stretch>
        </p:blipFill>
        <p:spPr bwMode="auto">
          <a:xfrm>
            <a:off x="1752600" y="4191000"/>
            <a:ext cx="1017588" cy="1335088"/>
          </a:xfrm>
          <a:prstGeom prst="rect">
            <a:avLst/>
          </a:prstGeom>
          <a:noFill/>
          <a:ln w="9525">
            <a:noFill/>
            <a:miter lim="800000"/>
            <a:headEnd/>
            <a:tailEnd/>
          </a:ln>
        </p:spPr>
      </p:pic>
      <p:pic>
        <p:nvPicPr>
          <p:cNvPr id="751623" name="Picture 7" descr="happy2"/>
          <p:cNvPicPr>
            <a:picLocks noChangeAspect="1" noChangeArrowheads="1"/>
          </p:cNvPicPr>
          <p:nvPr/>
        </p:nvPicPr>
        <p:blipFill>
          <a:blip r:embed="rId6" cstate="print"/>
          <a:srcRect/>
          <a:stretch>
            <a:fillRect/>
          </a:stretch>
        </p:blipFill>
        <p:spPr bwMode="auto">
          <a:xfrm>
            <a:off x="2743200" y="4191000"/>
            <a:ext cx="969963" cy="1411288"/>
          </a:xfrm>
          <a:prstGeom prst="rect">
            <a:avLst/>
          </a:prstGeom>
          <a:noFill/>
          <a:ln w="9525">
            <a:noFill/>
            <a:miter lim="800000"/>
            <a:headEnd/>
            <a:tailEnd/>
          </a:ln>
        </p:spPr>
      </p:pic>
      <p:sp>
        <p:nvSpPr>
          <p:cNvPr id="751624" name="Text Box 8"/>
          <p:cNvSpPr txBox="1">
            <a:spLocks noChangeArrowheads="1"/>
          </p:cNvSpPr>
          <p:nvPr/>
        </p:nvSpPr>
        <p:spPr bwMode="auto">
          <a:xfrm>
            <a:off x="1371600" y="3759200"/>
            <a:ext cx="2568575" cy="427038"/>
          </a:xfrm>
          <a:prstGeom prst="rect">
            <a:avLst/>
          </a:prstGeom>
          <a:noFill/>
          <a:ln w="9525" algn="ctr">
            <a:noFill/>
            <a:miter lim="800000"/>
            <a:headEnd/>
            <a:tailEnd/>
          </a:ln>
        </p:spPr>
        <p:txBody>
          <a:bodyPr wrap="none">
            <a:spAutoFit/>
          </a:bodyPr>
          <a:lstStyle/>
          <a:p>
            <a:pPr>
              <a:spcBef>
                <a:spcPct val="50000"/>
              </a:spcBef>
            </a:pPr>
            <a:r>
              <a:rPr lang="en-US" sz="2200">
                <a:solidFill>
                  <a:srgbClr val="000000"/>
                </a:solidFill>
                <a:latin typeface="Century Gothic" pitchFamily="34" charset="0"/>
              </a:rPr>
              <a:t>Real Self - Positive</a:t>
            </a:r>
          </a:p>
        </p:txBody>
      </p:sp>
      <p:sp>
        <p:nvSpPr>
          <p:cNvPr id="751625" name="Text Box 9"/>
          <p:cNvSpPr txBox="1">
            <a:spLocks noChangeArrowheads="1"/>
          </p:cNvSpPr>
          <p:nvPr/>
        </p:nvSpPr>
        <p:spPr bwMode="auto">
          <a:xfrm>
            <a:off x="4724400" y="3733800"/>
            <a:ext cx="2459038" cy="427038"/>
          </a:xfrm>
          <a:prstGeom prst="rect">
            <a:avLst/>
          </a:prstGeom>
          <a:noFill/>
          <a:ln w="9525" algn="ctr">
            <a:noFill/>
            <a:miter lim="800000"/>
            <a:headEnd/>
            <a:tailEnd/>
          </a:ln>
        </p:spPr>
        <p:txBody>
          <a:bodyPr wrap="none">
            <a:spAutoFit/>
          </a:bodyPr>
          <a:lstStyle/>
          <a:p>
            <a:pPr>
              <a:spcBef>
                <a:spcPct val="50000"/>
              </a:spcBef>
            </a:pPr>
            <a:r>
              <a:rPr lang="en-US" sz="2200">
                <a:solidFill>
                  <a:srgbClr val="000000"/>
                </a:solidFill>
                <a:latin typeface="Century Gothic" pitchFamily="34" charset="0"/>
              </a:rPr>
              <a:t>Anti-Self - Critical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51618">
                                            <p:txEl>
                                              <p:pRg st="0" end="0"/>
                                            </p:txEl>
                                          </p:spTgt>
                                        </p:tgtEl>
                                        <p:attrNameLst>
                                          <p:attrName>style.visibility</p:attrName>
                                        </p:attrNameLst>
                                      </p:cBhvr>
                                      <p:to>
                                        <p:strVal val="visible"/>
                                      </p:to>
                                    </p:set>
                                    <p:animEffect transition="in" filter="randombar(horizontal)">
                                      <p:cBhvr>
                                        <p:cTn id="7" dur="500"/>
                                        <p:tgtEl>
                                          <p:spTgt spid="751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51618">
                                            <p:txEl>
                                              <p:pRg st="1" end="1"/>
                                            </p:txEl>
                                          </p:spTgt>
                                        </p:tgtEl>
                                        <p:attrNameLst>
                                          <p:attrName>style.visibility</p:attrName>
                                        </p:attrNameLst>
                                      </p:cBhvr>
                                      <p:to>
                                        <p:strVal val="visible"/>
                                      </p:to>
                                    </p:set>
                                    <p:animEffect transition="in" filter="randombar(horizontal)">
                                      <p:cBhvr>
                                        <p:cTn id="12" dur="500"/>
                                        <p:tgtEl>
                                          <p:spTgt spid="75161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51622"/>
                                        </p:tgtEl>
                                        <p:attrNameLst>
                                          <p:attrName>style.visibility</p:attrName>
                                        </p:attrNameLst>
                                      </p:cBhvr>
                                      <p:to>
                                        <p:strVal val="visible"/>
                                      </p:to>
                                    </p:set>
                                    <p:animEffect transition="in" filter="fade">
                                      <p:cBhvr>
                                        <p:cTn id="15" dur="500"/>
                                        <p:tgtEl>
                                          <p:spTgt spid="751622"/>
                                        </p:tgtEl>
                                      </p:cBhvr>
                                    </p:animEffect>
                                  </p:childTnLst>
                                </p:cTn>
                              </p:par>
                              <p:par>
                                <p:cTn id="16" presetID="10" presetClass="entr" presetSubtype="0" fill="hold" nodeType="withEffect">
                                  <p:stCondLst>
                                    <p:cond delay="0"/>
                                  </p:stCondLst>
                                  <p:childTnLst>
                                    <p:set>
                                      <p:cBhvr>
                                        <p:cTn id="17" dur="1" fill="hold">
                                          <p:stCondLst>
                                            <p:cond delay="0"/>
                                          </p:stCondLst>
                                        </p:cTn>
                                        <p:tgtEl>
                                          <p:spTgt spid="751623"/>
                                        </p:tgtEl>
                                        <p:attrNameLst>
                                          <p:attrName>style.visibility</p:attrName>
                                        </p:attrNameLst>
                                      </p:cBhvr>
                                      <p:to>
                                        <p:strVal val="visible"/>
                                      </p:to>
                                    </p:set>
                                    <p:animEffect transition="in" filter="fade">
                                      <p:cBhvr>
                                        <p:cTn id="18" dur="500"/>
                                        <p:tgtEl>
                                          <p:spTgt spid="7516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1624"/>
                                        </p:tgtEl>
                                        <p:attrNameLst>
                                          <p:attrName>style.visibility</p:attrName>
                                        </p:attrNameLst>
                                      </p:cBhvr>
                                      <p:to>
                                        <p:strVal val="visible"/>
                                      </p:to>
                                    </p:set>
                                    <p:animEffect transition="in" filter="fade">
                                      <p:cBhvr>
                                        <p:cTn id="21" dur="500"/>
                                        <p:tgtEl>
                                          <p:spTgt spid="7516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751618">
                                            <p:txEl>
                                              <p:pRg st="3" end="3"/>
                                            </p:txEl>
                                          </p:spTgt>
                                        </p:tgtEl>
                                        <p:attrNameLst>
                                          <p:attrName>style.visibility</p:attrName>
                                        </p:attrNameLst>
                                      </p:cBhvr>
                                      <p:to>
                                        <p:strVal val="visible"/>
                                      </p:to>
                                    </p:set>
                                    <p:animEffect transition="in" filter="randombar(horizontal)">
                                      <p:cBhvr>
                                        <p:cTn id="26" dur="500"/>
                                        <p:tgtEl>
                                          <p:spTgt spid="751618">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51621"/>
                                        </p:tgtEl>
                                        <p:attrNameLst>
                                          <p:attrName>style.visibility</p:attrName>
                                        </p:attrNameLst>
                                      </p:cBhvr>
                                      <p:to>
                                        <p:strVal val="visible"/>
                                      </p:to>
                                    </p:set>
                                    <p:animEffect transition="in" filter="fade">
                                      <p:cBhvr>
                                        <p:cTn id="29" dur="500"/>
                                        <p:tgtEl>
                                          <p:spTgt spid="7516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51625"/>
                                        </p:tgtEl>
                                        <p:attrNameLst>
                                          <p:attrName>style.visibility</p:attrName>
                                        </p:attrNameLst>
                                      </p:cBhvr>
                                      <p:to>
                                        <p:strVal val="visible"/>
                                      </p:to>
                                    </p:set>
                                    <p:animEffect transition="in" filter="fade">
                                      <p:cBhvr>
                                        <p:cTn id="32" dur="500"/>
                                        <p:tgtEl>
                                          <p:spTgt spid="75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4" grpId="0"/>
      <p:bldP spid="7516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1A7D1"/>
            </a:gs>
            <a:gs pos="100000">
              <a:schemeClr val="bg1"/>
            </a:gs>
          </a:gsLst>
          <a:lin ang="5400000" scaled="1"/>
        </a:gradFill>
        <a:effectLst/>
      </p:bgPr>
    </p:bg>
    <p:spTree>
      <p:nvGrpSpPr>
        <p:cNvPr id="1" name=""/>
        <p:cNvGrpSpPr/>
        <p:nvPr/>
      </p:nvGrpSpPr>
      <p:grpSpPr>
        <a:xfrm>
          <a:off x="0" y="0"/>
          <a:ext cx="0" cy="0"/>
          <a:chOff x="0" y="0"/>
          <a:chExt cx="0" cy="0"/>
        </a:xfrm>
      </p:grpSpPr>
      <p:pic>
        <p:nvPicPr>
          <p:cNvPr id="114690" name="Picture 15" descr="SUICIDE"/>
          <p:cNvPicPr>
            <a:picLocks noChangeAspect="1" noChangeArrowheads="1"/>
          </p:cNvPicPr>
          <p:nvPr/>
        </p:nvPicPr>
        <p:blipFill>
          <a:blip r:embed="rId2" cstate="print"/>
          <a:srcRect/>
          <a:stretch>
            <a:fillRect/>
          </a:stretch>
        </p:blipFill>
        <p:spPr bwMode="auto">
          <a:xfrm>
            <a:off x="4937125" y="1295400"/>
            <a:ext cx="1844675" cy="2819400"/>
          </a:xfrm>
          <a:prstGeom prst="rect">
            <a:avLst/>
          </a:prstGeom>
          <a:noFill/>
          <a:ln w="9525">
            <a:noFill/>
            <a:miter lim="800000"/>
            <a:headEnd/>
            <a:tailEnd/>
          </a:ln>
        </p:spPr>
      </p:pic>
      <p:sp>
        <p:nvSpPr>
          <p:cNvPr id="76818" name="Rectangle 18"/>
          <p:cNvSpPr>
            <a:spLocks noChangeArrowheads="1"/>
          </p:cNvSpPr>
          <p:nvPr/>
        </p:nvSpPr>
        <p:spPr bwMode="auto">
          <a:xfrm>
            <a:off x="0" y="0"/>
            <a:ext cx="9144000" cy="1470025"/>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000" dirty="0">
                <a:solidFill>
                  <a:schemeClr val="bg1"/>
                </a:solidFill>
              </a:rPr>
              <a:t>Resources: Books </a:t>
            </a:r>
          </a:p>
        </p:txBody>
      </p:sp>
      <p:sp>
        <p:nvSpPr>
          <p:cNvPr id="76819" name="Text Box 19"/>
          <p:cNvSpPr txBox="1">
            <a:spLocks noChangeArrowheads="1"/>
          </p:cNvSpPr>
          <p:nvPr/>
        </p:nvSpPr>
        <p:spPr bwMode="auto">
          <a:xfrm>
            <a:off x="0" y="6197600"/>
            <a:ext cx="9144000" cy="427038"/>
          </a:xfrm>
          <a:prstGeom prst="rect">
            <a:avLst/>
          </a:prstGeom>
          <a:noFill/>
          <a:ln w="9525" algn="ctr">
            <a:noFill/>
            <a:miter lim="800000"/>
            <a:headEnd/>
            <a:tailEnd/>
          </a:ln>
          <a:effectLst/>
        </p:spPr>
        <p:txBody>
          <a:bodyPr>
            <a:spAutoFit/>
          </a:bodyPr>
          <a:lstStyle/>
          <a:p>
            <a:pPr algn="ctr" fontAlgn="base">
              <a:spcBef>
                <a:spcPct val="0"/>
              </a:spcBef>
              <a:spcAft>
                <a:spcPct val="0"/>
              </a:spcAft>
              <a:defRPr/>
            </a:pPr>
            <a:r>
              <a:rPr lang="en-US" sz="2200" b="1" dirty="0">
                <a:solidFill>
                  <a:srgbClr val="000000"/>
                </a:solidFill>
              </a:rPr>
              <a:t>Visit </a:t>
            </a:r>
            <a:r>
              <a:rPr lang="en-US" sz="2200" b="1" dirty="0">
                <a:solidFill>
                  <a:srgbClr val="000000"/>
                </a:solidFill>
                <a:hlinkClick r:id="rId3"/>
              </a:rPr>
              <a:t>www.psychalive.org</a:t>
            </a:r>
            <a:r>
              <a:rPr lang="en-US" sz="2200" b="1" dirty="0">
                <a:solidFill>
                  <a:srgbClr val="000000"/>
                </a:solidFill>
              </a:rPr>
              <a:t> for resource links</a:t>
            </a:r>
          </a:p>
        </p:txBody>
      </p:sp>
      <p:pic>
        <p:nvPicPr>
          <p:cNvPr id="114693" name="Picture 2" descr="P:\public\DATA\BOOKS\BOOK IMAGES\Ethics of Interpersonal Relationships.jpg"/>
          <p:cNvPicPr>
            <a:picLocks noChangeAspect="1" noChangeArrowheads="1"/>
          </p:cNvPicPr>
          <p:nvPr/>
        </p:nvPicPr>
        <p:blipFill>
          <a:blip r:embed="rId4" cstate="print"/>
          <a:srcRect/>
          <a:stretch>
            <a:fillRect/>
          </a:stretch>
        </p:blipFill>
        <p:spPr bwMode="auto">
          <a:xfrm>
            <a:off x="304800" y="1295400"/>
            <a:ext cx="1968500" cy="3124200"/>
          </a:xfrm>
          <a:prstGeom prst="rect">
            <a:avLst/>
          </a:prstGeom>
          <a:noFill/>
          <a:ln w="9525">
            <a:noFill/>
            <a:miter lim="800000"/>
            <a:headEnd/>
            <a:tailEnd/>
          </a:ln>
        </p:spPr>
      </p:pic>
      <p:pic>
        <p:nvPicPr>
          <p:cNvPr id="114694" name="Picture 5" descr="P:\public\DATA\BOOKS\BOOK IMAGES\Conquer Your Critical Inner Voice.jpg"/>
          <p:cNvPicPr>
            <a:picLocks noChangeAspect="1" noChangeArrowheads="1"/>
          </p:cNvPicPr>
          <p:nvPr/>
        </p:nvPicPr>
        <p:blipFill>
          <a:blip r:embed="rId5" cstate="print"/>
          <a:srcRect/>
          <a:stretch>
            <a:fillRect/>
          </a:stretch>
        </p:blipFill>
        <p:spPr bwMode="auto">
          <a:xfrm>
            <a:off x="6934200" y="3352800"/>
            <a:ext cx="1965325" cy="2743200"/>
          </a:xfrm>
          <a:prstGeom prst="rect">
            <a:avLst/>
          </a:prstGeom>
          <a:noFill/>
          <a:ln w="9525">
            <a:noFill/>
            <a:miter lim="800000"/>
            <a:headEnd/>
            <a:tailEnd/>
          </a:ln>
        </p:spPr>
      </p:pic>
      <p:pic>
        <p:nvPicPr>
          <p:cNvPr id="114695" name="Picture 6"/>
          <p:cNvPicPr>
            <a:picLocks noChangeAspect="1" noChangeArrowheads="1"/>
          </p:cNvPicPr>
          <p:nvPr/>
        </p:nvPicPr>
        <p:blipFill>
          <a:blip r:embed="rId6" cstate="print"/>
          <a:srcRect/>
          <a:stretch>
            <a:fillRect/>
          </a:stretch>
        </p:blipFill>
        <p:spPr bwMode="auto">
          <a:xfrm>
            <a:off x="2590800" y="2971800"/>
            <a:ext cx="2114550" cy="310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2" descr="Glendoncolor"/>
          <p:cNvPicPr>
            <a:picLocks noChangeAspect="1" noChangeArrowheads="1"/>
          </p:cNvPicPr>
          <p:nvPr/>
        </p:nvPicPr>
        <p:blipFill>
          <a:blip r:embed="rId2" cstate="print"/>
          <a:srcRect/>
          <a:stretch>
            <a:fillRect/>
          </a:stretch>
        </p:blipFill>
        <p:spPr bwMode="auto">
          <a:xfrm>
            <a:off x="304800" y="304800"/>
            <a:ext cx="582613" cy="990600"/>
          </a:xfrm>
          <a:prstGeom prst="rect">
            <a:avLst/>
          </a:prstGeom>
          <a:noFill/>
          <a:ln w="9525">
            <a:noFill/>
            <a:miter lim="800000"/>
            <a:headEnd/>
            <a:tailEnd/>
          </a:ln>
        </p:spPr>
      </p:pic>
      <p:sp>
        <p:nvSpPr>
          <p:cNvPr id="188420" name="Text Box 3"/>
          <p:cNvSpPr txBox="1">
            <a:spLocks noChangeArrowheads="1"/>
          </p:cNvSpPr>
          <p:nvPr/>
        </p:nvSpPr>
        <p:spPr bwMode="auto">
          <a:xfrm>
            <a:off x="685800" y="5181600"/>
            <a:ext cx="2171700" cy="457200"/>
          </a:xfrm>
          <a:prstGeom prst="rect">
            <a:avLst/>
          </a:prstGeom>
          <a:noFill/>
          <a:ln w="9525" algn="ctr">
            <a:noFill/>
            <a:miter lim="800000"/>
            <a:headEnd/>
            <a:tailEnd/>
          </a:ln>
        </p:spPr>
        <p:txBody>
          <a:bodyPr wrap="none">
            <a:spAutoFit/>
          </a:bodyPr>
          <a:lstStyle/>
          <a:p>
            <a:pPr algn="l">
              <a:spcBef>
                <a:spcPct val="50000"/>
              </a:spcBef>
            </a:pPr>
            <a:r>
              <a:rPr lang="en-US" sz="2400">
                <a:solidFill>
                  <a:srgbClr val="2A1D87"/>
                </a:solidFill>
                <a:latin typeface="Century Gothic" pitchFamily="34" charset="0"/>
              </a:rPr>
              <a:t>For the Public</a:t>
            </a:r>
          </a:p>
        </p:txBody>
      </p:sp>
      <p:sp>
        <p:nvSpPr>
          <p:cNvPr id="188421" name="Text Box 4"/>
          <p:cNvSpPr txBox="1">
            <a:spLocks noChangeArrowheads="1"/>
          </p:cNvSpPr>
          <p:nvPr/>
        </p:nvSpPr>
        <p:spPr bwMode="auto">
          <a:xfrm>
            <a:off x="3429000" y="5181600"/>
            <a:ext cx="2546350" cy="457200"/>
          </a:xfrm>
          <a:prstGeom prst="rect">
            <a:avLst/>
          </a:prstGeom>
          <a:noFill/>
          <a:ln w="9525" algn="ctr">
            <a:noFill/>
            <a:miter lim="800000"/>
            <a:headEnd/>
            <a:tailEnd/>
          </a:ln>
        </p:spPr>
        <p:txBody>
          <a:bodyPr wrap="none">
            <a:spAutoFit/>
          </a:bodyPr>
          <a:lstStyle/>
          <a:p>
            <a:pPr algn="l">
              <a:spcBef>
                <a:spcPct val="50000"/>
              </a:spcBef>
            </a:pPr>
            <a:r>
              <a:rPr lang="en-US" sz="2400">
                <a:solidFill>
                  <a:srgbClr val="2A1D87"/>
                </a:solidFill>
                <a:latin typeface="Century Gothic" pitchFamily="34" charset="0"/>
              </a:rPr>
              <a:t>For Professionals</a:t>
            </a:r>
          </a:p>
        </p:txBody>
      </p:sp>
      <p:sp>
        <p:nvSpPr>
          <p:cNvPr id="188422" name="Rectangle 5"/>
          <p:cNvSpPr>
            <a:spLocks noChangeArrowheads="1"/>
          </p:cNvSpPr>
          <p:nvPr/>
        </p:nvSpPr>
        <p:spPr bwMode="auto">
          <a:xfrm>
            <a:off x="685800" y="152400"/>
            <a:ext cx="7772400" cy="1470025"/>
          </a:xfrm>
          <a:prstGeom prst="rect">
            <a:avLst/>
          </a:prstGeom>
          <a:noFill/>
          <a:ln w="9525">
            <a:noFill/>
            <a:miter lim="800000"/>
            <a:headEnd/>
            <a:tailEnd/>
          </a:ln>
        </p:spPr>
        <p:txBody>
          <a:bodyPr anchor="ctr"/>
          <a:lstStyle/>
          <a:p>
            <a:pPr algn="ctr"/>
            <a:r>
              <a:rPr lang="en-US" sz="4400" dirty="0">
                <a:solidFill>
                  <a:schemeClr val="bg1"/>
                </a:solidFill>
                <a:latin typeface="Century Gothic" pitchFamily="34" charset="0"/>
              </a:rPr>
              <a:t>Resources: Films </a:t>
            </a:r>
          </a:p>
        </p:txBody>
      </p:sp>
      <p:sp>
        <p:nvSpPr>
          <p:cNvPr id="188423" name="Text Box 6"/>
          <p:cNvSpPr txBox="1">
            <a:spLocks noChangeArrowheads="1"/>
          </p:cNvSpPr>
          <p:nvPr/>
        </p:nvSpPr>
        <p:spPr bwMode="auto">
          <a:xfrm>
            <a:off x="0" y="6172200"/>
            <a:ext cx="9144000" cy="457200"/>
          </a:xfrm>
          <a:prstGeom prst="rect">
            <a:avLst/>
          </a:prstGeom>
          <a:noFill/>
          <a:ln w="9525" algn="ctr">
            <a:noFill/>
            <a:miter lim="800000"/>
            <a:headEnd/>
            <a:tailEnd/>
          </a:ln>
        </p:spPr>
        <p:txBody>
          <a:bodyPr>
            <a:spAutoFit/>
          </a:bodyPr>
          <a:lstStyle/>
          <a:p>
            <a:pPr>
              <a:spcBef>
                <a:spcPct val="50000"/>
              </a:spcBef>
            </a:pPr>
            <a:r>
              <a:rPr lang="en-US" sz="2400">
                <a:latin typeface="Century Gothic" pitchFamily="34" charset="0"/>
              </a:rPr>
              <a:t>Visit </a:t>
            </a:r>
            <a:r>
              <a:rPr lang="en-US" sz="2400">
                <a:solidFill>
                  <a:srgbClr val="2A1D87"/>
                </a:solidFill>
                <a:latin typeface="Century Gothic" pitchFamily="34" charset="0"/>
                <a:hlinkClick r:id="rId3"/>
              </a:rPr>
              <a:t>www.psychalive.org</a:t>
            </a:r>
            <a:r>
              <a:rPr lang="en-US" sz="2400">
                <a:solidFill>
                  <a:srgbClr val="2A1D87"/>
                </a:solidFill>
                <a:latin typeface="Century Gothic" pitchFamily="34" charset="0"/>
              </a:rPr>
              <a:t> </a:t>
            </a:r>
            <a:r>
              <a:rPr lang="en-US" sz="2400">
                <a:latin typeface="Century Gothic" pitchFamily="34" charset="0"/>
              </a:rPr>
              <a:t>for resource links</a:t>
            </a:r>
          </a:p>
        </p:txBody>
      </p:sp>
      <p:pic>
        <p:nvPicPr>
          <p:cNvPr id="188424" name="Picture 7" descr="Voices Of Suicide"/>
          <p:cNvPicPr>
            <a:picLocks noChangeAspect="1" noChangeArrowheads="1"/>
          </p:cNvPicPr>
          <p:nvPr/>
        </p:nvPicPr>
        <p:blipFill>
          <a:blip r:embed="rId4" cstate="print"/>
          <a:srcRect/>
          <a:stretch>
            <a:fillRect/>
          </a:stretch>
        </p:blipFill>
        <p:spPr bwMode="auto">
          <a:xfrm>
            <a:off x="3276600" y="1600200"/>
            <a:ext cx="2741613" cy="3429000"/>
          </a:xfrm>
          <a:prstGeom prst="rect">
            <a:avLst/>
          </a:prstGeom>
          <a:noFill/>
          <a:ln w="9525">
            <a:noFill/>
            <a:miter lim="800000"/>
            <a:headEnd/>
            <a:tailEnd/>
          </a:ln>
        </p:spPr>
      </p:pic>
      <p:pic>
        <p:nvPicPr>
          <p:cNvPr id="188425" name="Picture 8" descr="coverUnderstanding and preventing suicide"/>
          <p:cNvPicPr>
            <a:picLocks noChangeAspect="1" noChangeArrowheads="1"/>
          </p:cNvPicPr>
          <p:nvPr/>
        </p:nvPicPr>
        <p:blipFill>
          <a:blip r:embed="rId5" cstate="print"/>
          <a:srcRect/>
          <a:stretch>
            <a:fillRect/>
          </a:stretch>
        </p:blipFill>
        <p:spPr bwMode="auto">
          <a:xfrm>
            <a:off x="304800" y="1600200"/>
            <a:ext cx="2738438" cy="3429000"/>
          </a:xfrm>
          <a:prstGeom prst="rect">
            <a:avLst/>
          </a:prstGeom>
          <a:noFill/>
          <a:ln w="9525">
            <a:noFill/>
            <a:miter lim="800000"/>
            <a:headEnd/>
            <a:tailEnd/>
          </a:ln>
        </p:spPr>
      </p:pic>
      <p:pic>
        <p:nvPicPr>
          <p:cNvPr id="188426" name="Picture 9" descr="coverFOS_FINAL"/>
          <p:cNvPicPr>
            <a:picLocks noChangeAspect="1" noChangeArrowheads="1"/>
          </p:cNvPicPr>
          <p:nvPr/>
        </p:nvPicPr>
        <p:blipFill>
          <a:blip r:embed="rId6" cstate="print"/>
          <a:srcRect/>
          <a:stretch>
            <a:fillRect/>
          </a:stretch>
        </p:blipFill>
        <p:spPr bwMode="auto">
          <a:xfrm>
            <a:off x="6248400" y="1600200"/>
            <a:ext cx="2628900" cy="3429000"/>
          </a:xfrm>
          <a:prstGeom prst="rect">
            <a:avLst/>
          </a:prstGeom>
          <a:noFill/>
          <a:ln w="9525">
            <a:noFill/>
            <a:miter lim="800000"/>
            <a:headEnd/>
            <a:tailEnd/>
          </a:ln>
        </p:spPr>
      </p:pic>
      <p:sp>
        <p:nvSpPr>
          <p:cNvPr id="188427" name="Text Box 10"/>
          <p:cNvSpPr txBox="1">
            <a:spLocks noChangeArrowheads="1"/>
          </p:cNvSpPr>
          <p:nvPr/>
        </p:nvSpPr>
        <p:spPr bwMode="auto">
          <a:xfrm>
            <a:off x="6705600" y="5181600"/>
            <a:ext cx="1946275" cy="457200"/>
          </a:xfrm>
          <a:prstGeom prst="rect">
            <a:avLst/>
          </a:prstGeom>
          <a:noFill/>
          <a:ln w="9525" algn="ctr">
            <a:noFill/>
            <a:miter lim="800000"/>
            <a:headEnd/>
            <a:tailEnd/>
          </a:ln>
        </p:spPr>
        <p:txBody>
          <a:bodyPr wrap="none">
            <a:spAutoFit/>
          </a:bodyPr>
          <a:lstStyle/>
          <a:p>
            <a:pPr algn="l">
              <a:spcBef>
                <a:spcPct val="50000"/>
              </a:spcBef>
            </a:pPr>
            <a:r>
              <a:rPr lang="en-US" sz="2400">
                <a:solidFill>
                  <a:srgbClr val="2A1D87"/>
                </a:solidFill>
                <a:latin typeface="Century Gothic" pitchFamily="34" charset="0"/>
              </a:rPr>
              <a:t>For Survivors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0" cy="758825"/>
          </a:xfrm>
        </p:spPr>
        <p:txBody>
          <a:bodyPr/>
          <a:lstStyle/>
          <a:p>
            <a:pPr>
              <a:defRPr/>
            </a:pPr>
            <a:r>
              <a:rPr lang="en-US" sz="4000" dirty="0" smtClean="0">
                <a:solidFill>
                  <a:schemeClr val="bg1"/>
                </a:solidFill>
              </a:rPr>
              <a:t>Upcoming Webinars from PsychAlive.org</a:t>
            </a:r>
            <a:endParaRPr lang="en-US" sz="4000" dirty="0">
              <a:solidFill>
                <a:schemeClr val="bg1"/>
              </a:solidFill>
            </a:endParaRPr>
          </a:p>
        </p:txBody>
      </p:sp>
      <p:sp>
        <p:nvSpPr>
          <p:cNvPr id="16" name="Rectangle 15"/>
          <p:cNvSpPr/>
          <p:nvPr/>
        </p:nvSpPr>
        <p:spPr>
          <a:xfrm>
            <a:off x="0" y="6019800"/>
            <a:ext cx="9144000" cy="353943"/>
          </a:xfrm>
          <a:prstGeom prst="rect">
            <a:avLst/>
          </a:prstGeom>
        </p:spPr>
        <p:txBody>
          <a:bodyPr wrap="square">
            <a:spAutoFit/>
          </a:bodyPr>
          <a:lstStyle/>
          <a:p>
            <a:pPr fontAlgn="base">
              <a:spcBef>
                <a:spcPct val="0"/>
              </a:spcBef>
              <a:spcAft>
                <a:spcPct val="0"/>
              </a:spcAft>
              <a:defRPr/>
            </a:pPr>
            <a:r>
              <a:rPr lang="en-US" sz="1700" b="1" dirty="0">
                <a:solidFill>
                  <a:srgbClr val="003366"/>
                </a:solidFill>
              </a:rPr>
              <a:t>Learn more or register at http://www.psychalive.org/2012/01/upcoming-webinars-2/</a:t>
            </a:r>
            <a:endParaRPr lang="en-US" sz="1700" dirty="0">
              <a:solidFill>
                <a:srgbClr val="003366"/>
              </a:solidFill>
            </a:endParaRPr>
          </a:p>
        </p:txBody>
      </p:sp>
      <p:sp>
        <p:nvSpPr>
          <p:cNvPr id="17" name="Rectangle 8"/>
          <p:cNvSpPr>
            <a:spLocks noChangeArrowheads="1"/>
          </p:cNvSpPr>
          <p:nvPr/>
        </p:nvSpPr>
        <p:spPr bwMode="auto">
          <a:xfrm>
            <a:off x="0" y="5105400"/>
            <a:ext cx="8991600" cy="861774"/>
          </a:xfrm>
          <a:prstGeom prst="rect">
            <a:avLst/>
          </a:prstGeom>
          <a:noFill/>
          <a:ln w="9525">
            <a:noFill/>
            <a:miter lim="800000"/>
            <a:headEnd/>
            <a:tailEnd/>
          </a:ln>
        </p:spPr>
        <p:txBody>
          <a:bodyPr wrap="square">
            <a:spAutoFit/>
          </a:bodyPr>
          <a:lstStyle/>
          <a:p>
            <a:pPr algn="ctr" fontAlgn="base">
              <a:spcBef>
                <a:spcPct val="0"/>
              </a:spcBef>
              <a:spcAft>
                <a:spcPct val="0"/>
              </a:spcAft>
            </a:pPr>
            <a:r>
              <a:rPr kumimoji="1" lang="en-US" sz="2500" dirty="0">
                <a:solidFill>
                  <a:srgbClr val="002060"/>
                </a:solidFill>
              </a:rPr>
              <a:t>See a Full List of Upcoming Free and CE Webinars with </a:t>
            </a:r>
          </a:p>
          <a:p>
            <a:pPr algn="ctr" fontAlgn="base">
              <a:spcBef>
                <a:spcPct val="0"/>
              </a:spcBef>
              <a:spcAft>
                <a:spcPct val="0"/>
              </a:spcAft>
            </a:pPr>
            <a:r>
              <a:rPr kumimoji="1" lang="en-US" sz="2500" dirty="0">
                <a:solidFill>
                  <a:srgbClr val="002060"/>
                </a:solidFill>
              </a:rPr>
              <a:t>Dr. Lisa Firestone and other Expert Presenters at:</a:t>
            </a:r>
          </a:p>
        </p:txBody>
      </p:sp>
      <p:graphicFrame>
        <p:nvGraphicFramePr>
          <p:cNvPr id="8" name="Table 7"/>
          <p:cNvGraphicFramePr>
            <a:graphicFrameLocks noGrp="1"/>
          </p:cNvGraphicFramePr>
          <p:nvPr/>
        </p:nvGraphicFramePr>
        <p:xfrm>
          <a:off x="838200" y="1219200"/>
          <a:ext cx="7772400" cy="3755924"/>
        </p:xfrm>
        <a:graphic>
          <a:graphicData uri="http://schemas.openxmlformats.org/drawingml/2006/table">
            <a:tbl>
              <a:tblPr/>
              <a:tblGrid>
                <a:gridCol w="2286000"/>
                <a:gridCol w="5486400"/>
              </a:tblGrid>
              <a:tr h="1981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txBody>
                  <a:tcPr marL="29777" marR="29777" marT="29777" marB="29777"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May 7</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solidFill>
                          <a:latin typeface="+mn-lt"/>
                          <a:ea typeface="+mn-ea"/>
                          <a:cs typeface="+mn-cs"/>
                        </a:rPr>
                        <a:t>Social Media and Marketing for Psychologists, Non-Profits and Mental Health Professionals</a:t>
                      </a:r>
                      <a:r>
                        <a:rPr lang="en-US" sz="1600" b="1" dirty="0" smtClean="0"/>
                        <a:t/>
                      </a:r>
                      <a:br>
                        <a:rPr lang="en-US" sz="1600" b="1" dirty="0" smtClean="0"/>
                      </a:br>
                      <a:r>
                        <a:rPr lang="en-US" sz="1600" b="0" dirty="0" smtClean="0"/>
                        <a:t>FREE</a:t>
                      </a:r>
                      <a:r>
                        <a:rPr lang="en-US" sz="1600" dirty="0" smtClean="0"/>
                        <a:t> Webinar</a:t>
                      </a:r>
                      <a:br>
                        <a:rPr lang="en-US" sz="1600" dirty="0" smtClean="0"/>
                      </a:br>
                      <a:r>
                        <a:rPr lang="en-US" sz="1600" dirty="0" smtClean="0"/>
                        <a:t>Presenter: Dr. Lisa Firestone and Lena Firestone</a:t>
                      </a:r>
                      <a:br>
                        <a:rPr lang="en-US" sz="1600" dirty="0" smtClean="0"/>
                      </a:br>
                      <a:r>
                        <a:rPr lang="en-US" sz="1600" dirty="0" smtClean="0"/>
                        <a:t>11am – 12pm PST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29777" marR="29777" marT="29777" marB="29777" anchor="ctr">
                    <a:lnL>
                      <a:noFill/>
                    </a:lnL>
                    <a:lnR>
                      <a:noFill/>
                    </a:lnR>
                    <a:lnT>
                      <a:noFill/>
                    </a:lnT>
                    <a:lnB>
                      <a:noFill/>
                    </a:lnB>
                  </a:tcPr>
                </a:tc>
              </a:tr>
              <a:tr h="17747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dirty="0"/>
                    </a:p>
                  </a:txBody>
                  <a:tcPr marL="29777" marR="29777" marT="29777" marB="29777"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May </a:t>
                      </a:r>
                      <a:r>
                        <a:rPr lang="en-US" sz="1600" dirty="0" smtClean="0"/>
                        <a:t>21</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tx1"/>
                          </a:solidFill>
                          <a:latin typeface="+mn-lt"/>
                          <a:ea typeface="+mn-ea"/>
                          <a:cs typeface="+mn-cs"/>
                        </a:rPr>
                        <a:t>The Self Under Siege: A New Model of Differentiation</a:t>
                      </a:r>
                      <a:r>
                        <a:rPr lang="en-US" sz="1600" b="1" dirty="0" smtClean="0"/>
                        <a:t/>
                      </a:r>
                      <a:br>
                        <a:rPr lang="en-US" sz="1600" b="1" dirty="0" smtClean="0"/>
                      </a:br>
                      <a:r>
                        <a:rPr lang="en-US" sz="1600" b="0" dirty="0" smtClean="0"/>
                        <a:t>CE</a:t>
                      </a:r>
                      <a:r>
                        <a:rPr lang="en-US" sz="1600" dirty="0" smtClean="0"/>
                        <a:t> </a:t>
                      </a:r>
                      <a:r>
                        <a:rPr lang="en-US" sz="1600" dirty="0" smtClean="0"/>
                        <a:t>Webinar</a:t>
                      </a:r>
                      <a:br>
                        <a:rPr lang="en-US" sz="1600" dirty="0" smtClean="0"/>
                      </a:br>
                      <a:r>
                        <a:rPr lang="en-US" sz="1600" dirty="0" smtClean="0"/>
                        <a:t>Presenter: Dr. Lisa Firestone </a:t>
                      </a:r>
                      <a:br>
                        <a:rPr lang="en-US" sz="1600" dirty="0" smtClean="0"/>
                      </a:br>
                      <a:r>
                        <a:rPr lang="en-US" sz="1600" dirty="0" smtClean="0"/>
                        <a:t>4pm </a:t>
                      </a:r>
                      <a:r>
                        <a:rPr lang="en-US" sz="1600" dirty="0" smtClean="0"/>
                        <a:t>– </a:t>
                      </a:r>
                      <a:r>
                        <a:rPr lang="en-US" sz="1600" dirty="0" smtClean="0"/>
                        <a:t>5:30pm </a:t>
                      </a:r>
                      <a:r>
                        <a:rPr lang="en-US" sz="1600" dirty="0" smtClean="0"/>
                        <a:t>PST</a:t>
                      </a:r>
                    </a:p>
                    <a:p>
                      <a:r>
                        <a:rPr lang="en-US" sz="1600" dirty="0" smtClean="0"/>
                        <a:t>$35, 3 CE’s</a:t>
                      </a:r>
                      <a:endParaRPr lang="en-US" sz="1600" dirty="0"/>
                    </a:p>
                  </a:txBody>
                  <a:tcPr marL="29777" marR="29777" marT="29777" marB="29777" anchor="ctr">
                    <a:lnL>
                      <a:noFill/>
                    </a:lnL>
                    <a:lnR>
                      <a:noFill/>
                    </a:lnR>
                    <a:lnT>
                      <a:noFill/>
                    </a:lnT>
                    <a:lnB>
                      <a:noFill/>
                    </a:lnB>
                  </a:tcPr>
                </a:tc>
              </a:tr>
            </a:tbl>
          </a:graphicData>
        </a:graphic>
      </p:graphicFrame>
      <p:pic>
        <p:nvPicPr>
          <p:cNvPr id="9217" name="Picture 1"/>
          <p:cNvPicPr>
            <a:picLocks noChangeAspect="1" noChangeArrowheads="1"/>
          </p:cNvPicPr>
          <p:nvPr/>
        </p:nvPicPr>
        <p:blipFill>
          <a:blip r:embed="rId2" cstate="print"/>
          <a:srcRect/>
          <a:stretch>
            <a:fillRect/>
          </a:stretch>
        </p:blipFill>
        <p:spPr bwMode="auto">
          <a:xfrm>
            <a:off x="1371600" y="3200400"/>
            <a:ext cx="1600200" cy="1676400"/>
          </a:xfrm>
          <a:prstGeom prst="rect">
            <a:avLst/>
          </a:prstGeom>
          <a:noFill/>
          <a:ln w="9525">
            <a:noFill/>
            <a:miter lim="800000"/>
            <a:headEnd/>
            <a:tailEnd/>
          </a:ln>
          <a:effectLst/>
        </p:spPr>
      </p:pic>
      <p:pic>
        <p:nvPicPr>
          <p:cNvPr id="9" name="Picture 8" descr="new-media-webinar.jpg"/>
          <p:cNvPicPr>
            <a:picLocks noChangeAspect="1"/>
          </p:cNvPicPr>
          <p:nvPr/>
        </p:nvPicPr>
        <p:blipFill>
          <a:blip r:embed="rId3" cstate="print"/>
          <a:stretch>
            <a:fillRect/>
          </a:stretch>
        </p:blipFill>
        <p:spPr>
          <a:xfrm>
            <a:off x="1371600" y="1371600"/>
            <a:ext cx="16002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2" descr="feelingPix"/>
          <p:cNvPicPr>
            <a:picLocks noChangeAspect="1" noChangeArrowheads="1"/>
          </p:cNvPicPr>
          <p:nvPr/>
        </p:nvPicPr>
        <p:blipFill>
          <a:blip r:embed="rId2" cstate="print"/>
          <a:srcRect/>
          <a:stretch>
            <a:fillRect/>
          </a:stretch>
        </p:blipFill>
        <p:spPr bwMode="auto">
          <a:xfrm>
            <a:off x="0" y="0"/>
            <a:ext cx="9144000" cy="2209800"/>
          </a:xfrm>
          <a:prstGeom prst="rect">
            <a:avLst/>
          </a:prstGeom>
          <a:noFill/>
          <a:ln w="9525">
            <a:noFill/>
            <a:miter lim="800000"/>
            <a:headEnd/>
            <a:tailEnd/>
          </a:ln>
        </p:spPr>
      </p:pic>
      <p:pic>
        <p:nvPicPr>
          <p:cNvPr id="189444" name="Picture 3" descr="glendon's logo">
            <a:hlinkClick r:id="rId3"/>
          </p:cNvPr>
          <p:cNvPicPr>
            <a:picLocks noChangeAspect="1" noChangeArrowheads="1"/>
          </p:cNvPicPr>
          <p:nvPr/>
        </p:nvPicPr>
        <p:blipFill>
          <a:blip r:embed="rId4" cstate="print"/>
          <a:srcRect t="23737" b="23737"/>
          <a:stretch>
            <a:fillRect/>
          </a:stretch>
        </p:blipFill>
        <p:spPr bwMode="auto">
          <a:xfrm>
            <a:off x="609600" y="4800600"/>
            <a:ext cx="3505200" cy="576263"/>
          </a:xfrm>
          <a:prstGeom prst="rect">
            <a:avLst/>
          </a:prstGeom>
          <a:noFill/>
          <a:ln w="9525">
            <a:noFill/>
            <a:miter lim="800000"/>
            <a:headEnd/>
            <a:tailEnd/>
          </a:ln>
        </p:spPr>
      </p:pic>
      <p:pic>
        <p:nvPicPr>
          <p:cNvPr id="189445" name="Picture 4" descr="Psychalive - Coming alive to Self, Intimacy &amp; Parenting">
            <a:hlinkClick r:id="rId5"/>
          </p:cNvPr>
          <p:cNvPicPr>
            <a:picLocks noChangeAspect="1" noChangeArrowheads="1"/>
          </p:cNvPicPr>
          <p:nvPr/>
        </p:nvPicPr>
        <p:blipFill>
          <a:blip r:embed="rId6" cstate="print"/>
          <a:srcRect r="5154"/>
          <a:stretch>
            <a:fillRect/>
          </a:stretch>
        </p:blipFill>
        <p:spPr bwMode="auto">
          <a:xfrm>
            <a:off x="4724400" y="4800600"/>
            <a:ext cx="3786188" cy="514350"/>
          </a:xfrm>
          <a:prstGeom prst="rect">
            <a:avLst/>
          </a:prstGeom>
          <a:noFill/>
          <a:ln w="9525">
            <a:noFill/>
            <a:miter lim="800000"/>
            <a:headEnd/>
            <a:tailEnd/>
          </a:ln>
        </p:spPr>
      </p:pic>
      <p:sp>
        <p:nvSpPr>
          <p:cNvPr id="189446" name="Text Box 5"/>
          <p:cNvSpPr txBox="1">
            <a:spLocks noChangeArrowheads="1"/>
          </p:cNvSpPr>
          <p:nvPr/>
        </p:nvSpPr>
        <p:spPr bwMode="auto">
          <a:xfrm>
            <a:off x="533400" y="5529263"/>
            <a:ext cx="3581400" cy="701675"/>
          </a:xfrm>
          <a:prstGeom prst="rect">
            <a:avLst/>
          </a:prstGeom>
          <a:noFill/>
          <a:ln w="9525" algn="ctr">
            <a:noFill/>
            <a:miter lim="800000"/>
            <a:headEnd/>
            <a:tailEnd/>
          </a:ln>
        </p:spPr>
        <p:txBody>
          <a:bodyPr>
            <a:spAutoFit/>
          </a:bodyPr>
          <a:lstStyle/>
          <a:p>
            <a:pPr>
              <a:spcBef>
                <a:spcPct val="50000"/>
              </a:spcBef>
            </a:pPr>
            <a:r>
              <a:rPr lang="en-US" sz="2000">
                <a:solidFill>
                  <a:srgbClr val="234081"/>
                </a:solidFill>
                <a:latin typeface="Century Gothic" pitchFamily="34" charset="0"/>
              </a:rPr>
              <a:t>(For Professionals) www.glendon.org</a:t>
            </a:r>
          </a:p>
        </p:txBody>
      </p:sp>
      <p:sp>
        <p:nvSpPr>
          <p:cNvPr id="189447" name="Text Box 6"/>
          <p:cNvSpPr txBox="1">
            <a:spLocks noChangeArrowheads="1"/>
          </p:cNvSpPr>
          <p:nvPr/>
        </p:nvSpPr>
        <p:spPr bwMode="auto">
          <a:xfrm>
            <a:off x="4876800" y="5486400"/>
            <a:ext cx="3505200" cy="701675"/>
          </a:xfrm>
          <a:prstGeom prst="rect">
            <a:avLst/>
          </a:prstGeom>
          <a:noFill/>
          <a:ln w="9525" algn="ctr">
            <a:noFill/>
            <a:miter lim="800000"/>
            <a:headEnd/>
            <a:tailEnd/>
          </a:ln>
        </p:spPr>
        <p:txBody>
          <a:bodyPr>
            <a:spAutoFit/>
          </a:bodyPr>
          <a:lstStyle/>
          <a:p>
            <a:pPr>
              <a:spcBef>
                <a:spcPct val="50000"/>
              </a:spcBef>
            </a:pPr>
            <a:r>
              <a:rPr lang="en-US" sz="2000">
                <a:solidFill>
                  <a:srgbClr val="234081"/>
                </a:solidFill>
              </a:rPr>
              <a:t>(</a:t>
            </a:r>
            <a:r>
              <a:rPr lang="en-US" sz="2000">
                <a:solidFill>
                  <a:srgbClr val="234081"/>
                </a:solidFill>
                <a:latin typeface="Century Gothic" pitchFamily="34" charset="0"/>
              </a:rPr>
              <a:t>For the Public) www.psychalive.org</a:t>
            </a:r>
          </a:p>
        </p:txBody>
      </p:sp>
      <p:sp>
        <p:nvSpPr>
          <p:cNvPr id="189448" name="Text Box 7"/>
          <p:cNvSpPr txBox="1">
            <a:spLocks noChangeArrowheads="1"/>
          </p:cNvSpPr>
          <p:nvPr/>
        </p:nvSpPr>
        <p:spPr bwMode="auto">
          <a:xfrm>
            <a:off x="0" y="2438400"/>
            <a:ext cx="9144000" cy="2125663"/>
          </a:xfrm>
          <a:prstGeom prst="rect">
            <a:avLst/>
          </a:prstGeom>
          <a:noFill/>
          <a:ln w="25400" algn="ctr">
            <a:solidFill>
              <a:schemeClr val="bg1"/>
            </a:solidFill>
            <a:miter lim="800000"/>
            <a:headEnd/>
            <a:tailEnd/>
          </a:ln>
        </p:spPr>
        <p:txBody>
          <a:bodyPr>
            <a:spAutoFit/>
          </a:bodyPr>
          <a:lstStyle/>
          <a:p>
            <a:pPr algn="ctr">
              <a:spcBef>
                <a:spcPct val="50000"/>
              </a:spcBef>
            </a:pPr>
            <a:r>
              <a:rPr lang="en-US" sz="2400" dirty="0">
                <a:latin typeface="Century Gothic" pitchFamily="34" charset="0"/>
              </a:rPr>
              <a:t>Contact:</a:t>
            </a:r>
          </a:p>
          <a:p>
            <a:pPr algn="ctr">
              <a:spcBef>
                <a:spcPct val="50000"/>
              </a:spcBef>
            </a:pPr>
            <a:r>
              <a:rPr lang="en-US" sz="2400" dirty="0">
                <a:latin typeface="Century Gothic" pitchFamily="34" charset="0"/>
                <a:hlinkClick r:id="rId7"/>
              </a:rPr>
              <a:t>Glendon@glendon.org</a:t>
            </a:r>
            <a:endParaRPr lang="en-US" sz="2400" dirty="0">
              <a:latin typeface="Century Gothic" pitchFamily="34" charset="0"/>
            </a:endParaRPr>
          </a:p>
          <a:p>
            <a:pPr algn="ctr">
              <a:spcBef>
                <a:spcPct val="50000"/>
              </a:spcBef>
            </a:pPr>
            <a:r>
              <a:rPr lang="en-US" sz="2400" dirty="0">
                <a:latin typeface="Century Gothic" pitchFamily="34" charset="0"/>
              </a:rPr>
              <a:t>Toll Free - 800-663-5281</a:t>
            </a:r>
          </a:p>
          <a:p>
            <a:pPr algn="ctr">
              <a:spcBef>
                <a:spcPct val="50000"/>
              </a:spcBef>
            </a:pPr>
            <a:endParaRPr lang="en-US" sz="2400" dirty="0">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a:xfrm>
            <a:off x="914400" y="274638"/>
            <a:ext cx="8229600" cy="1143000"/>
          </a:xfrm>
        </p:spPr>
        <p:txBody>
          <a:bodyPr/>
          <a:lstStyle/>
          <a:p>
            <a:pPr eaLnBrk="1" hangingPunct="1"/>
            <a:r>
              <a:rPr lang="en-US" smtClean="0">
                <a:solidFill>
                  <a:schemeClr val="bg1"/>
                </a:solidFill>
                <a:latin typeface="Century Gothic" pitchFamily="34" charset="0"/>
              </a:rPr>
              <a:t>Contact Information	</a:t>
            </a:r>
          </a:p>
        </p:txBody>
      </p:sp>
      <p:sp>
        <p:nvSpPr>
          <p:cNvPr id="190468" name="Rectangle 3"/>
          <p:cNvSpPr>
            <a:spLocks noGrp="1" noChangeArrowheads="1"/>
          </p:cNvSpPr>
          <p:nvPr>
            <p:ph type="body" idx="1"/>
          </p:nvPr>
        </p:nvSpPr>
        <p:spPr/>
        <p:txBody>
          <a:bodyPr/>
          <a:lstStyle/>
          <a:p>
            <a:pPr eaLnBrk="1" hangingPunct="1"/>
            <a:r>
              <a:rPr lang="en-US" smtClean="0">
                <a:latin typeface="Century Gothic" pitchFamily="34" charset="0"/>
              </a:rPr>
              <a:t>Dr. Lisa Firestone</a:t>
            </a:r>
          </a:p>
          <a:p>
            <a:pPr eaLnBrk="1" hangingPunct="1"/>
            <a:r>
              <a:rPr lang="en-US" smtClean="0">
                <a:latin typeface="Century Gothic" pitchFamily="34" charset="0"/>
              </a:rPr>
              <a:t>Phone (805) 681-0415</a:t>
            </a:r>
          </a:p>
          <a:p>
            <a:pPr eaLnBrk="1" hangingPunct="1"/>
            <a:r>
              <a:rPr lang="en-US" smtClean="0">
                <a:latin typeface="Century Gothic" pitchFamily="34" charset="0"/>
              </a:rPr>
              <a:t>Email: </a:t>
            </a:r>
            <a:r>
              <a:rPr lang="en-US" smtClean="0">
                <a:latin typeface="Century Gothic" pitchFamily="34" charset="0"/>
                <a:hlinkClick r:id="rId3"/>
              </a:rPr>
              <a:t>lfirestone@glendon.org</a:t>
            </a:r>
            <a:endParaRPr lang="en-US" smtClean="0">
              <a:latin typeface="Century Gothic" pitchFamily="34" charset="0"/>
            </a:endParaRPr>
          </a:p>
          <a:p>
            <a:pPr eaLnBrk="1" hangingPunct="1"/>
            <a:r>
              <a:rPr lang="en-US" smtClean="0">
                <a:latin typeface="Century Gothic" pitchFamily="34" charset="0"/>
              </a:rPr>
              <a:t>Website: </a:t>
            </a:r>
            <a:r>
              <a:rPr lang="en-US" smtClean="0">
                <a:latin typeface="Century Gothic" pitchFamily="34" charset="0"/>
                <a:hlinkClick r:id="rId4"/>
              </a:rPr>
              <a:t>www.glendon.org</a:t>
            </a:r>
            <a:endParaRPr lang="en-US" smtClean="0">
              <a:latin typeface="Century Gothic" pitchFamily="34" charset="0"/>
            </a:endParaRPr>
          </a:p>
          <a:p>
            <a:pPr eaLnBrk="1" hangingPunct="1"/>
            <a:r>
              <a:rPr lang="en-US" smtClean="0">
                <a:latin typeface="Century Gothic" pitchFamily="34" charset="0"/>
              </a:rPr>
              <a:t>Facebook: Glendon Association</a:t>
            </a:r>
          </a:p>
        </p:txBody>
      </p:sp>
      <p:pic>
        <p:nvPicPr>
          <p:cNvPr id="190469" name="Picture 4" descr="Glendoncolor"/>
          <p:cNvPicPr>
            <a:picLocks noChangeAspect="1" noChangeArrowheads="1"/>
          </p:cNvPicPr>
          <p:nvPr/>
        </p:nvPicPr>
        <p:blipFill>
          <a:blip r:embed="rId5" cstate="print"/>
          <a:srcRect/>
          <a:stretch>
            <a:fillRect/>
          </a:stretch>
        </p:blipFill>
        <p:spPr bwMode="auto">
          <a:xfrm>
            <a:off x="304800" y="152400"/>
            <a:ext cx="603250" cy="1023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153988"/>
            <a:ext cx="9144000" cy="1143000"/>
          </a:xfrm>
          <a:noFill/>
        </p:spPr>
        <p:txBody>
          <a:bodyPr/>
          <a:lstStyle/>
          <a:p>
            <a:pPr eaLnBrk="1" hangingPunct="1"/>
            <a:r>
              <a:rPr lang="en-US" sz="3500" smtClean="0">
                <a:solidFill>
                  <a:schemeClr val="bg1"/>
                </a:solidFill>
                <a:latin typeface="Century Gothic" pitchFamily="34" charset="0"/>
              </a:rPr>
              <a:t>Our Approach to Suicide</a:t>
            </a:r>
          </a:p>
        </p:txBody>
      </p:sp>
      <p:sp>
        <p:nvSpPr>
          <p:cNvPr id="753667" name="Text Box 3"/>
          <p:cNvSpPr txBox="1">
            <a:spLocks noChangeArrowheads="1"/>
          </p:cNvSpPr>
          <p:nvPr/>
        </p:nvSpPr>
        <p:spPr bwMode="auto">
          <a:xfrm>
            <a:off x="838200" y="1600200"/>
            <a:ext cx="7772400" cy="1054100"/>
          </a:xfrm>
          <a:prstGeom prst="rect">
            <a:avLst/>
          </a:prstGeom>
          <a:noFill/>
          <a:ln w="9525" algn="ctr">
            <a:noFill/>
            <a:miter lim="800000"/>
            <a:headEnd/>
            <a:tailEnd/>
          </a:ln>
        </p:spPr>
        <p:txBody>
          <a:bodyPr>
            <a:spAutoFit/>
          </a:bodyPr>
          <a:lstStyle/>
          <a:p>
            <a:pPr>
              <a:spcBef>
                <a:spcPct val="20000"/>
              </a:spcBef>
            </a:pPr>
            <a:r>
              <a:rPr lang="en-US">
                <a:solidFill>
                  <a:srgbClr val="000000"/>
                </a:solidFill>
                <a:latin typeface="Century Gothic" pitchFamily="34" charset="0"/>
              </a:rPr>
              <a:t>Negative thoughts exist on a continuum, from mild self-critical thoughts to extreme self-hatred to thoughts about suicide</a:t>
            </a:r>
          </a:p>
          <a:p>
            <a:pPr>
              <a:spcBef>
                <a:spcPct val="50000"/>
              </a:spcBef>
            </a:pPr>
            <a:endParaRPr lang="en-US">
              <a:solidFill>
                <a:srgbClr val="000000"/>
              </a:solidFill>
              <a:latin typeface="Century Gothic" pitchFamily="34" charset="0"/>
            </a:endParaRPr>
          </a:p>
        </p:txBody>
      </p:sp>
      <p:pic>
        <p:nvPicPr>
          <p:cNvPr id="41989" name="Picture 4" descr="Glendoncolor"/>
          <p:cNvPicPr>
            <a:picLocks noChangeAspect="1" noChangeArrowheads="1"/>
          </p:cNvPicPr>
          <p:nvPr/>
        </p:nvPicPr>
        <p:blipFill>
          <a:blip r:embed="rId3" cstate="print"/>
          <a:srcRect/>
          <a:stretch>
            <a:fillRect/>
          </a:stretch>
        </p:blipFill>
        <p:spPr bwMode="auto">
          <a:xfrm>
            <a:off x="304800" y="153988"/>
            <a:ext cx="582613" cy="990600"/>
          </a:xfrm>
          <a:prstGeom prst="rect">
            <a:avLst/>
          </a:prstGeom>
          <a:noFill/>
          <a:ln w="9525">
            <a:noFill/>
            <a:miter lim="800000"/>
            <a:headEnd/>
            <a:tailEnd/>
          </a:ln>
        </p:spPr>
      </p:pic>
      <p:sp>
        <p:nvSpPr>
          <p:cNvPr id="41990" name="Line 5"/>
          <p:cNvSpPr>
            <a:spLocks noChangeShapeType="1"/>
          </p:cNvSpPr>
          <p:nvPr/>
        </p:nvSpPr>
        <p:spPr bwMode="auto">
          <a:xfrm>
            <a:off x="228600" y="5791200"/>
            <a:ext cx="8534400" cy="0"/>
          </a:xfrm>
          <a:prstGeom prst="line">
            <a:avLst/>
          </a:prstGeom>
          <a:noFill/>
          <a:ln w="88900">
            <a:solidFill>
              <a:schemeClr val="tx1"/>
            </a:solidFill>
            <a:round/>
            <a:headEnd type="triangle" w="med" len="med"/>
            <a:tailEnd type="triangle" w="med" len="med"/>
          </a:ln>
        </p:spPr>
        <p:txBody>
          <a:bodyPr>
            <a:spAutoFit/>
          </a:bodyPr>
          <a:lstStyle/>
          <a:p>
            <a:endParaRPr lang="en-US">
              <a:solidFill>
                <a:srgbClr val="000000"/>
              </a:solidFill>
            </a:endParaRPr>
          </a:p>
        </p:txBody>
      </p:sp>
      <p:sp>
        <p:nvSpPr>
          <p:cNvPr id="753670" name="Rectangle 6"/>
          <p:cNvSpPr>
            <a:spLocks noChangeArrowheads="1"/>
          </p:cNvSpPr>
          <p:nvPr/>
        </p:nvSpPr>
        <p:spPr bwMode="auto">
          <a:xfrm rot="-2464446">
            <a:off x="609600" y="4495800"/>
            <a:ext cx="2574925" cy="623888"/>
          </a:xfrm>
          <a:prstGeom prst="rect">
            <a:avLst/>
          </a:prstGeom>
          <a:noFill/>
          <a:ln w="9525" algn="ctr">
            <a:noFill/>
            <a:miter lim="800000"/>
            <a:headEnd/>
            <a:tailEnd/>
          </a:ln>
        </p:spPr>
        <p:txBody>
          <a:bodyPr wrap="none">
            <a:spAutoFit/>
          </a:bodyPr>
          <a:lstStyle/>
          <a:p>
            <a:pPr>
              <a:spcBef>
                <a:spcPct val="50000"/>
              </a:spcBef>
            </a:pPr>
            <a:r>
              <a:rPr lang="en-US" sz="1400" i="1">
                <a:solidFill>
                  <a:srgbClr val="000000"/>
                </a:solidFill>
                <a:latin typeface="Century Gothic" pitchFamily="34" charset="0"/>
              </a:rPr>
              <a:t>You don’t deserve</a:t>
            </a:r>
            <a:r>
              <a:rPr lang="en-US" sz="1400">
                <a:solidFill>
                  <a:srgbClr val="000000"/>
                </a:solidFill>
                <a:latin typeface="Century Gothic" pitchFamily="34" charset="0"/>
              </a:rPr>
              <a:t> </a:t>
            </a:r>
            <a:r>
              <a:rPr lang="en-US" sz="1400" i="1">
                <a:solidFill>
                  <a:srgbClr val="000000"/>
                </a:solidFill>
                <a:latin typeface="Century Gothic" pitchFamily="34" charset="0"/>
              </a:rPr>
              <a:t>anything</a:t>
            </a:r>
            <a:endParaRPr lang="en-US" sz="1500" i="1">
              <a:solidFill>
                <a:srgbClr val="000000"/>
              </a:solidFill>
              <a:latin typeface="Century Gothic" pitchFamily="34" charset="0"/>
            </a:endParaRPr>
          </a:p>
          <a:p>
            <a:pPr>
              <a:spcBef>
                <a:spcPct val="50000"/>
              </a:spcBef>
            </a:pPr>
            <a:endParaRPr lang="en-US" sz="1400" i="1">
              <a:solidFill>
                <a:srgbClr val="000000"/>
              </a:solidFill>
              <a:latin typeface="Century Gothic" pitchFamily="34" charset="0"/>
            </a:endParaRPr>
          </a:p>
        </p:txBody>
      </p:sp>
      <p:sp>
        <p:nvSpPr>
          <p:cNvPr id="753671" name="Rectangle 7"/>
          <p:cNvSpPr>
            <a:spLocks noChangeArrowheads="1"/>
          </p:cNvSpPr>
          <p:nvPr/>
        </p:nvSpPr>
        <p:spPr bwMode="auto">
          <a:xfrm rot="-2361644">
            <a:off x="1828800" y="4572000"/>
            <a:ext cx="2530475" cy="320675"/>
          </a:xfrm>
          <a:prstGeom prst="rect">
            <a:avLst/>
          </a:prstGeom>
          <a:noFill/>
          <a:ln w="9525" algn="ctr">
            <a:noFill/>
            <a:miter lim="800000"/>
            <a:headEnd/>
            <a:tailEnd/>
          </a:ln>
        </p:spPr>
        <p:txBody>
          <a:bodyPr wrap="none">
            <a:spAutoFit/>
          </a:bodyPr>
          <a:lstStyle/>
          <a:p>
            <a:pPr>
              <a:spcBef>
                <a:spcPct val="50000"/>
              </a:spcBef>
            </a:pPr>
            <a:r>
              <a:rPr lang="en-US" sz="1500" i="1">
                <a:solidFill>
                  <a:srgbClr val="000000"/>
                </a:solidFill>
                <a:latin typeface="Century Gothic" pitchFamily="34" charset="0"/>
              </a:rPr>
              <a:t>You should be by yourself</a:t>
            </a:r>
          </a:p>
        </p:txBody>
      </p:sp>
      <p:sp>
        <p:nvSpPr>
          <p:cNvPr id="753672" name="Rectangle 8"/>
          <p:cNvSpPr>
            <a:spLocks noChangeArrowheads="1"/>
          </p:cNvSpPr>
          <p:nvPr/>
        </p:nvSpPr>
        <p:spPr bwMode="auto">
          <a:xfrm rot="-2489683">
            <a:off x="3460750" y="4808538"/>
            <a:ext cx="1579563" cy="320675"/>
          </a:xfrm>
          <a:prstGeom prst="rect">
            <a:avLst/>
          </a:prstGeom>
          <a:noFill/>
          <a:ln w="9525" algn="ctr">
            <a:noFill/>
            <a:miter lim="800000"/>
            <a:headEnd/>
            <a:tailEnd/>
          </a:ln>
        </p:spPr>
        <p:txBody>
          <a:bodyPr wrap="none">
            <a:spAutoFit/>
          </a:bodyPr>
          <a:lstStyle/>
          <a:p>
            <a:pPr>
              <a:spcBef>
                <a:spcPct val="50000"/>
              </a:spcBef>
            </a:pPr>
            <a:r>
              <a:rPr lang="en-US" sz="1500" i="1">
                <a:solidFill>
                  <a:srgbClr val="000000"/>
                </a:solidFill>
                <a:latin typeface="Century Gothic" pitchFamily="34" charset="0"/>
              </a:rPr>
              <a:t>You’re a creep</a:t>
            </a:r>
          </a:p>
        </p:txBody>
      </p:sp>
      <p:sp>
        <p:nvSpPr>
          <p:cNvPr id="753673" name="Rectangle 9"/>
          <p:cNvSpPr>
            <a:spLocks noChangeArrowheads="1"/>
          </p:cNvSpPr>
          <p:nvPr/>
        </p:nvSpPr>
        <p:spPr bwMode="auto">
          <a:xfrm rot="-2493842">
            <a:off x="4495800" y="4038600"/>
            <a:ext cx="4143375" cy="320675"/>
          </a:xfrm>
          <a:prstGeom prst="rect">
            <a:avLst/>
          </a:prstGeom>
          <a:noFill/>
          <a:ln w="9525" algn="ctr">
            <a:noFill/>
            <a:miter lim="800000"/>
            <a:headEnd/>
            <a:tailEnd/>
          </a:ln>
        </p:spPr>
        <p:txBody>
          <a:bodyPr wrap="none">
            <a:spAutoFit/>
          </a:bodyPr>
          <a:lstStyle/>
          <a:p>
            <a:pPr>
              <a:spcBef>
                <a:spcPct val="50000"/>
              </a:spcBef>
            </a:pPr>
            <a:r>
              <a:rPr lang="en-US" sz="1500" i="1">
                <a:solidFill>
                  <a:srgbClr val="000000"/>
                </a:solidFill>
                <a:latin typeface="Century Gothic" pitchFamily="34" charset="0"/>
              </a:rPr>
              <a:t>You need to have a drink, so you can relax</a:t>
            </a:r>
          </a:p>
        </p:txBody>
      </p:sp>
      <p:sp>
        <p:nvSpPr>
          <p:cNvPr id="753674" name="Rectangle 10"/>
          <p:cNvSpPr>
            <a:spLocks noChangeArrowheads="1"/>
          </p:cNvSpPr>
          <p:nvPr/>
        </p:nvSpPr>
        <p:spPr bwMode="auto">
          <a:xfrm rot="-2493842">
            <a:off x="6019800" y="4572000"/>
            <a:ext cx="2547938" cy="320675"/>
          </a:xfrm>
          <a:prstGeom prst="rect">
            <a:avLst/>
          </a:prstGeom>
          <a:noFill/>
          <a:ln w="9525" algn="ctr">
            <a:noFill/>
            <a:miter lim="800000"/>
            <a:headEnd/>
            <a:tailEnd/>
          </a:ln>
        </p:spPr>
        <p:txBody>
          <a:bodyPr wrap="none">
            <a:spAutoFit/>
          </a:bodyPr>
          <a:lstStyle/>
          <a:p>
            <a:pPr>
              <a:spcBef>
                <a:spcPct val="50000"/>
              </a:spcBef>
            </a:pPr>
            <a:r>
              <a:rPr lang="en-US" sz="1500" i="1">
                <a:solidFill>
                  <a:srgbClr val="000000"/>
                </a:solidFill>
                <a:latin typeface="Century Gothic" pitchFamily="34" charset="0"/>
              </a:rPr>
              <a:t>You should just kill yourself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53667">
                                            <p:txEl>
                                              <p:pRg st="0" end="0"/>
                                            </p:txEl>
                                          </p:spTgt>
                                        </p:tgtEl>
                                        <p:attrNameLst>
                                          <p:attrName>style.visibility</p:attrName>
                                        </p:attrNameLst>
                                      </p:cBhvr>
                                      <p:to>
                                        <p:strVal val="visible"/>
                                      </p:to>
                                    </p:set>
                                    <p:animEffect transition="in" filter="randombar(horizontal)">
                                      <p:cBhvr>
                                        <p:cTn id="7" dur="500"/>
                                        <p:tgtEl>
                                          <p:spTgt spid="75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53670">
                                            <p:txEl>
                                              <p:pRg st="0" end="0"/>
                                            </p:txEl>
                                          </p:spTgt>
                                        </p:tgtEl>
                                        <p:attrNameLst>
                                          <p:attrName>style.visibility</p:attrName>
                                        </p:attrNameLst>
                                      </p:cBhvr>
                                      <p:to>
                                        <p:strVal val="visible"/>
                                      </p:to>
                                    </p:set>
                                    <p:animEffect transition="in" filter="randombar(horizontal)">
                                      <p:cBhvr>
                                        <p:cTn id="12" dur="1000"/>
                                        <p:tgtEl>
                                          <p:spTgt spid="753670">
                                            <p:txEl>
                                              <p:pRg st="0" end="0"/>
                                            </p:txEl>
                                          </p:spTgt>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53671">
                                            <p:txEl>
                                              <p:pRg st="0" end="0"/>
                                            </p:txEl>
                                          </p:spTgt>
                                        </p:tgtEl>
                                        <p:attrNameLst>
                                          <p:attrName>style.visibility</p:attrName>
                                        </p:attrNameLst>
                                      </p:cBhvr>
                                      <p:to>
                                        <p:strVal val="visible"/>
                                      </p:to>
                                    </p:set>
                                    <p:animEffect transition="in" filter="randombar(horizontal)">
                                      <p:cBhvr>
                                        <p:cTn id="16" dur="1000"/>
                                        <p:tgtEl>
                                          <p:spTgt spid="753671">
                                            <p:txEl>
                                              <p:pRg st="0" end="0"/>
                                            </p:txEl>
                                          </p:spTgt>
                                        </p:tgtEl>
                                      </p:cBhvr>
                                    </p:animEffect>
                                  </p:childTnLst>
                                </p:cTn>
                              </p:par>
                            </p:childTnLst>
                          </p:cTn>
                        </p:par>
                        <p:par>
                          <p:cTn id="17" fill="hold">
                            <p:stCondLst>
                              <p:cond delay="2000"/>
                            </p:stCondLst>
                            <p:childTnLst>
                              <p:par>
                                <p:cTn id="18" presetID="14" presetClass="entr" presetSubtype="10" fill="hold" nodeType="afterEffect">
                                  <p:stCondLst>
                                    <p:cond delay="0"/>
                                  </p:stCondLst>
                                  <p:childTnLst>
                                    <p:set>
                                      <p:cBhvr>
                                        <p:cTn id="19" dur="1" fill="hold">
                                          <p:stCondLst>
                                            <p:cond delay="0"/>
                                          </p:stCondLst>
                                        </p:cTn>
                                        <p:tgtEl>
                                          <p:spTgt spid="753672">
                                            <p:txEl>
                                              <p:pRg st="0" end="0"/>
                                            </p:txEl>
                                          </p:spTgt>
                                        </p:tgtEl>
                                        <p:attrNameLst>
                                          <p:attrName>style.visibility</p:attrName>
                                        </p:attrNameLst>
                                      </p:cBhvr>
                                      <p:to>
                                        <p:strVal val="visible"/>
                                      </p:to>
                                    </p:set>
                                    <p:animEffect transition="in" filter="randombar(horizontal)">
                                      <p:cBhvr>
                                        <p:cTn id="20" dur="1000"/>
                                        <p:tgtEl>
                                          <p:spTgt spid="753672">
                                            <p:txEl>
                                              <p:pRg st="0" end="0"/>
                                            </p:txEl>
                                          </p:spTgt>
                                        </p:tgtEl>
                                      </p:cBhvr>
                                    </p:animEffect>
                                  </p:childTnLst>
                                </p:cTn>
                              </p:par>
                            </p:childTnLst>
                          </p:cTn>
                        </p:par>
                        <p:par>
                          <p:cTn id="21" fill="hold">
                            <p:stCondLst>
                              <p:cond delay="3000"/>
                            </p:stCondLst>
                            <p:childTnLst>
                              <p:par>
                                <p:cTn id="22" presetID="14" presetClass="entr" presetSubtype="10" fill="hold" nodeType="afterEffect">
                                  <p:stCondLst>
                                    <p:cond delay="0"/>
                                  </p:stCondLst>
                                  <p:childTnLst>
                                    <p:set>
                                      <p:cBhvr>
                                        <p:cTn id="23" dur="1" fill="hold">
                                          <p:stCondLst>
                                            <p:cond delay="0"/>
                                          </p:stCondLst>
                                        </p:cTn>
                                        <p:tgtEl>
                                          <p:spTgt spid="753673">
                                            <p:txEl>
                                              <p:pRg st="0" end="0"/>
                                            </p:txEl>
                                          </p:spTgt>
                                        </p:tgtEl>
                                        <p:attrNameLst>
                                          <p:attrName>style.visibility</p:attrName>
                                        </p:attrNameLst>
                                      </p:cBhvr>
                                      <p:to>
                                        <p:strVal val="visible"/>
                                      </p:to>
                                    </p:set>
                                    <p:animEffect transition="in" filter="randombar(horizontal)">
                                      <p:cBhvr>
                                        <p:cTn id="24" dur="1000"/>
                                        <p:tgtEl>
                                          <p:spTgt spid="753673">
                                            <p:txEl>
                                              <p:pRg st="0" end="0"/>
                                            </p:txEl>
                                          </p:spTgt>
                                        </p:tgtEl>
                                      </p:cBhvr>
                                    </p:animEffect>
                                  </p:childTnLst>
                                </p:cTn>
                              </p:par>
                            </p:childTnLst>
                          </p:cTn>
                        </p:par>
                        <p:par>
                          <p:cTn id="25" fill="hold">
                            <p:stCondLst>
                              <p:cond delay="4000"/>
                            </p:stCondLst>
                            <p:childTnLst>
                              <p:par>
                                <p:cTn id="26" presetID="14" presetClass="entr" presetSubtype="10" fill="hold" nodeType="afterEffect">
                                  <p:stCondLst>
                                    <p:cond delay="0"/>
                                  </p:stCondLst>
                                  <p:childTnLst>
                                    <p:set>
                                      <p:cBhvr>
                                        <p:cTn id="27" dur="1" fill="hold">
                                          <p:stCondLst>
                                            <p:cond delay="0"/>
                                          </p:stCondLst>
                                        </p:cTn>
                                        <p:tgtEl>
                                          <p:spTgt spid="753674">
                                            <p:txEl>
                                              <p:pRg st="0" end="0"/>
                                            </p:txEl>
                                          </p:spTgt>
                                        </p:tgtEl>
                                        <p:attrNameLst>
                                          <p:attrName>style.visibility</p:attrName>
                                        </p:attrNameLst>
                                      </p:cBhvr>
                                      <p:to>
                                        <p:strVal val="visible"/>
                                      </p:to>
                                    </p:set>
                                    <p:animEffect transition="in" filter="randombar(horizontal)">
                                      <p:cBhvr>
                                        <p:cTn id="28" dur="1000"/>
                                        <p:tgtEl>
                                          <p:spTgt spid="7536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153988"/>
            <a:ext cx="9144000" cy="1143000"/>
          </a:xfrm>
          <a:noFill/>
        </p:spPr>
        <p:txBody>
          <a:bodyPr/>
          <a:lstStyle/>
          <a:p>
            <a:pPr eaLnBrk="1" hangingPunct="1"/>
            <a:r>
              <a:rPr lang="en-US" sz="3500" smtClean="0">
                <a:solidFill>
                  <a:schemeClr val="bg1"/>
                </a:solidFill>
                <a:latin typeface="Century Gothic" pitchFamily="34" charset="0"/>
              </a:rPr>
              <a:t>Our Approach to Suicide</a:t>
            </a:r>
          </a:p>
        </p:txBody>
      </p:sp>
      <p:sp>
        <p:nvSpPr>
          <p:cNvPr id="755715" name="Text Box 3"/>
          <p:cNvSpPr txBox="1">
            <a:spLocks noChangeArrowheads="1"/>
          </p:cNvSpPr>
          <p:nvPr/>
        </p:nvSpPr>
        <p:spPr bwMode="auto">
          <a:xfrm>
            <a:off x="609600" y="1600200"/>
            <a:ext cx="8077200" cy="1054100"/>
          </a:xfrm>
          <a:prstGeom prst="rect">
            <a:avLst/>
          </a:prstGeom>
          <a:noFill/>
          <a:ln w="9525" algn="ctr">
            <a:noFill/>
            <a:miter lim="800000"/>
            <a:headEnd/>
            <a:tailEnd/>
          </a:ln>
        </p:spPr>
        <p:txBody>
          <a:bodyPr>
            <a:spAutoFit/>
          </a:bodyPr>
          <a:lstStyle/>
          <a:p>
            <a:pPr algn="l">
              <a:spcBef>
                <a:spcPct val="20000"/>
              </a:spcBef>
            </a:pPr>
            <a:r>
              <a:rPr lang="en-US" dirty="0">
                <a:latin typeface="Century Gothic" pitchFamily="34" charset="0"/>
              </a:rPr>
              <a:t>Self-destructive behaviors exist on a continuum from self-denial to substance abuse to actual suicide.</a:t>
            </a:r>
          </a:p>
          <a:p>
            <a:pPr algn="l">
              <a:spcBef>
                <a:spcPct val="50000"/>
              </a:spcBef>
            </a:pPr>
            <a:endParaRPr lang="en-US" dirty="0">
              <a:latin typeface="Century Gothic" pitchFamily="34" charset="0"/>
            </a:endParaRPr>
          </a:p>
        </p:txBody>
      </p:sp>
      <p:pic>
        <p:nvPicPr>
          <p:cNvPr id="43013" name="Picture 4" descr="Glendoncolor"/>
          <p:cNvPicPr>
            <a:picLocks noChangeAspect="1" noChangeArrowheads="1"/>
          </p:cNvPicPr>
          <p:nvPr/>
        </p:nvPicPr>
        <p:blipFill>
          <a:blip r:embed="rId3" cstate="print"/>
          <a:srcRect/>
          <a:stretch>
            <a:fillRect/>
          </a:stretch>
        </p:blipFill>
        <p:spPr bwMode="auto">
          <a:xfrm>
            <a:off x="301625" y="153988"/>
            <a:ext cx="582613" cy="990600"/>
          </a:xfrm>
          <a:prstGeom prst="rect">
            <a:avLst/>
          </a:prstGeom>
          <a:noFill/>
          <a:ln w="9525">
            <a:noFill/>
            <a:miter lim="800000"/>
            <a:headEnd/>
            <a:tailEnd/>
          </a:ln>
        </p:spPr>
      </p:pic>
      <p:sp>
        <p:nvSpPr>
          <p:cNvPr id="43014" name="Line 5"/>
          <p:cNvSpPr>
            <a:spLocks noChangeShapeType="1"/>
          </p:cNvSpPr>
          <p:nvPr/>
        </p:nvSpPr>
        <p:spPr bwMode="auto">
          <a:xfrm>
            <a:off x="228600" y="5791200"/>
            <a:ext cx="8534400" cy="0"/>
          </a:xfrm>
          <a:prstGeom prst="line">
            <a:avLst/>
          </a:prstGeom>
          <a:noFill/>
          <a:ln w="88900">
            <a:solidFill>
              <a:schemeClr val="tx1"/>
            </a:solidFill>
            <a:round/>
            <a:headEnd type="triangle" w="med" len="med"/>
            <a:tailEnd type="triangle" w="med" len="med"/>
          </a:ln>
        </p:spPr>
        <p:txBody>
          <a:bodyPr>
            <a:spAutoFit/>
          </a:bodyPr>
          <a:lstStyle/>
          <a:p>
            <a:endParaRPr lang="en-US"/>
          </a:p>
        </p:txBody>
      </p:sp>
      <p:sp>
        <p:nvSpPr>
          <p:cNvPr id="755718" name="Rectangle 6"/>
          <p:cNvSpPr>
            <a:spLocks noChangeArrowheads="1"/>
          </p:cNvSpPr>
          <p:nvPr/>
        </p:nvSpPr>
        <p:spPr bwMode="auto">
          <a:xfrm rot="-2464446">
            <a:off x="776288" y="4913313"/>
            <a:ext cx="1217612" cy="679450"/>
          </a:xfrm>
          <a:prstGeom prst="rect">
            <a:avLst/>
          </a:prstGeom>
          <a:noFill/>
          <a:ln w="9525" algn="ctr">
            <a:noFill/>
            <a:miter lim="800000"/>
            <a:headEnd/>
            <a:tailEnd/>
          </a:ln>
        </p:spPr>
        <p:txBody>
          <a:bodyPr wrap="none">
            <a:spAutoFit/>
          </a:bodyPr>
          <a:lstStyle/>
          <a:p>
            <a:pPr algn="l">
              <a:spcBef>
                <a:spcPct val="50000"/>
              </a:spcBef>
            </a:pPr>
            <a:r>
              <a:rPr lang="en-US" sz="1600" i="1">
                <a:latin typeface="Century Gothic" pitchFamily="34" charset="0"/>
              </a:rPr>
              <a:t>Self-Denial</a:t>
            </a:r>
          </a:p>
          <a:p>
            <a:pPr algn="l">
              <a:spcBef>
                <a:spcPct val="50000"/>
              </a:spcBef>
            </a:pPr>
            <a:endParaRPr lang="en-US" sz="1500" i="1">
              <a:latin typeface="Century Gothic" pitchFamily="34" charset="0"/>
            </a:endParaRPr>
          </a:p>
        </p:txBody>
      </p:sp>
      <p:sp>
        <p:nvSpPr>
          <p:cNvPr id="755719" name="Rectangle 7"/>
          <p:cNvSpPr>
            <a:spLocks noChangeArrowheads="1"/>
          </p:cNvSpPr>
          <p:nvPr/>
        </p:nvSpPr>
        <p:spPr bwMode="auto">
          <a:xfrm rot="-2361644">
            <a:off x="2000250" y="5048250"/>
            <a:ext cx="989013" cy="336550"/>
          </a:xfrm>
          <a:prstGeom prst="rect">
            <a:avLst/>
          </a:prstGeom>
          <a:noFill/>
          <a:ln w="9525" algn="ctr">
            <a:noFill/>
            <a:miter lim="800000"/>
            <a:headEnd/>
            <a:tailEnd/>
          </a:ln>
        </p:spPr>
        <p:txBody>
          <a:bodyPr wrap="none">
            <a:spAutoFit/>
          </a:bodyPr>
          <a:lstStyle/>
          <a:p>
            <a:pPr algn="l">
              <a:spcBef>
                <a:spcPct val="50000"/>
              </a:spcBef>
            </a:pPr>
            <a:r>
              <a:rPr lang="en-US" sz="1600" i="1">
                <a:latin typeface="Century Gothic" pitchFamily="34" charset="0"/>
              </a:rPr>
              <a:t>Isolation</a:t>
            </a:r>
          </a:p>
        </p:txBody>
      </p:sp>
      <p:sp>
        <p:nvSpPr>
          <p:cNvPr id="755720" name="Rectangle 8"/>
          <p:cNvSpPr>
            <a:spLocks noChangeArrowheads="1"/>
          </p:cNvSpPr>
          <p:nvPr/>
        </p:nvSpPr>
        <p:spPr bwMode="auto">
          <a:xfrm rot="-2489683">
            <a:off x="2971800" y="4768850"/>
            <a:ext cx="1641475" cy="336550"/>
          </a:xfrm>
          <a:prstGeom prst="rect">
            <a:avLst/>
          </a:prstGeom>
          <a:noFill/>
          <a:ln w="9525" algn="ctr">
            <a:noFill/>
            <a:miter lim="800000"/>
            <a:headEnd/>
            <a:tailEnd/>
          </a:ln>
        </p:spPr>
        <p:txBody>
          <a:bodyPr wrap="none">
            <a:spAutoFit/>
          </a:bodyPr>
          <a:lstStyle/>
          <a:p>
            <a:pPr algn="l">
              <a:spcBef>
                <a:spcPct val="50000"/>
              </a:spcBef>
            </a:pPr>
            <a:r>
              <a:rPr lang="en-US" sz="1600" i="1">
                <a:latin typeface="Century Gothic" pitchFamily="34" charset="0"/>
              </a:rPr>
              <a:t>Hating Yourself</a:t>
            </a:r>
          </a:p>
        </p:txBody>
      </p:sp>
      <p:sp>
        <p:nvSpPr>
          <p:cNvPr id="755721" name="Rectangle 9"/>
          <p:cNvSpPr>
            <a:spLocks noChangeArrowheads="1"/>
          </p:cNvSpPr>
          <p:nvPr/>
        </p:nvSpPr>
        <p:spPr bwMode="auto">
          <a:xfrm rot="-2493842">
            <a:off x="4173538" y="4754563"/>
            <a:ext cx="1900237" cy="336550"/>
          </a:xfrm>
          <a:prstGeom prst="rect">
            <a:avLst/>
          </a:prstGeom>
          <a:noFill/>
          <a:ln w="9525" algn="ctr">
            <a:noFill/>
            <a:miter lim="800000"/>
            <a:headEnd/>
            <a:tailEnd/>
          </a:ln>
        </p:spPr>
        <p:txBody>
          <a:bodyPr wrap="none">
            <a:spAutoFit/>
          </a:bodyPr>
          <a:lstStyle/>
          <a:p>
            <a:pPr algn="l">
              <a:spcBef>
                <a:spcPct val="50000"/>
              </a:spcBef>
            </a:pPr>
            <a:r>
              <a:rPr lang="en-US" sz="1600" i="1" dirty="0">
                <a:latin typeface="Century Gothic" pitchFamily="34" charset="0"/>
              </a:rPr>
              <a:t>Substance Abuse</a:t>
            </a:r>
          </a:p>
        </p:txBody>
      </p:sp>
      <p:sp>
        <p:nvSpPr>
          <p:cNvPr id="755722" name="Rectangle 10"/>
          <p:cNvSpPr>
            <a:spLocks noChangeArrowheads="1"/>
          </p:cNvSpPr>
          <p:nvPr/>
        </p:nvSpPr>
        <p:spPr bwMode="auto">
          <a:xfrm rot="-2493842">
            <a:off x="5629275" y="5003800"/>
            <a:ext cx="1189038" cy="336550"/>
          </a:xfrm>
          <a:prstGeom prst="rect">
            <a:avLst/>
          </a:prstGeom>
          <a:noFill/>
          <a:ln w="9525" algn="ctr">
            <a:noFill/>
            <a:miter lim="800000"/>
            <a:headEnd/>
            <a:tailEnd/>
          </a:ln>
        </p:spPr>
        <p:txBody>
          <a:bodyPr wrap="none">
            <a:spAutoFit/>
          </a:bodyPr>
          <a:lstStyle/>
          <a:p>
            <a:pPr algn="l">
              <a:spcBef>
                <a:spcPct val="50000"/>
              </a:spcBef>
            </a:pPr>
            <a:r>
              <a:rPr lang="en-US" sz="1500" i="1">
                <a:latin typeface="Century Gothic" pitchFamily="34" charset="0"/>
              </a:rPr>
              <a:t>Risk </a:t>
            </a:r>
            <a:r>
              <a:rPr lang="en-US" sz="1600" i="1">
                <a:latin typeface="Century Gothic" pitchFamily="34" charset="0"/>
              </a:rPr>
              <a:t>Taking</a:t>
            </a:r>
          </a:p>
        </p:txBody>
      </p:sp>
      <p:sp>
        <p:nvSpPr>
          <p:cNvPr id="755723" name="Rectangle 11"/>
          <p:cNvSpPr>
            <a:spLocks noChangeArrowheads="1"/>
          </p:cNvSpPr>
          <p:nvPr/>
        </p:nvSpPr>
        <p:spPr bwMode="auto">
          <a:xfrm rot="-2493842">
            <a:off x="6886575" y="5100638"/>
            <a:ext cx="895350" cy="336550"/>
          </a:xfrm>
          <a:prstGeom prst="rect">
            <a:avLst/>
          </a:prstGeom>
          <a:noFill/>
          <a:ln w="9525" algn="ctr">
            <a:noFill/>
            <a:miter lim="800000"/>
            <a:headEnd/>
            <a:tailEnd/>
          </a:ln>
        </p:spPr>
        <p:txBody>
          <a:bodyPr wrap="none">
            <a:spAutoFit/>
          </a:bodyPr>
          <a:lstStyle/>
          <a:p>
            <a:pPr algn="l">
              <a:spcBef>
                <a:spcPct val="50000"/>
              </a:spcBef>
            </a:pPr>
            <a:r>
              <a:rPr lang="en-US" sz="1600" i="1">
                <a:latin typeface="Century Gothic" pitchFamily="34" charset="0"/>
              </a:rPr>
              <a:t>Suicide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55715">
                                            <p:txEl>
                                              <p:pRg st="0" end="0"/>
                                            </p:txEl>
                                          </p:spTgt>
                                        </p:tgtEl>
                                        <p:attrNameLst>
                                          <p:attrName>style.visibility</p:attrName>
                                        </p:attrNameLst>
                                      </p:cBhvr>
                                      <p:to>
                                        <p:strVal val="visible"/>
                                      </p:to>
                                    </p:set>
                                    <p:animEffect transition="in" filter="randombar(horizontal)">
                                      <p:cBhvr>
                                        <p:cTn id="7" dur="500"/>
                                        <p:tgtEl>
                                          <p:spTgt spid="755715">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55718">
                                            <p:txEl>
                                              <p:pRg st="0" end="0"/>
                                            </p:txEl>
                                          </p:spTgt>
                                        </p:tgtEl>
                                        <p:attrNameLst>
                                          <p:attrName>style.visibility</p:attrName>
                                        </p:attrNameLst>
                                      </p:cBhvr>
                                      <p:to>
                                        <p:strVal val="visible"/>
                                      </p:to>
                                    </p:set>
                                    <p:animEffect transition="in" filter="randombar(horizontal)">
                                      <p:cBhvr>
                                        <p:cTn id="11" dur="500"/>
                                        <p:tgtEl>
                                          <p:spTgt spid="755718">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55719">
                                            <p:txEl>
                                              <p:pRg st="0" end="0"/>
                                            </p:txEl>
                                          </p:spTgt>
                                        </p:tgtEl>
                                        <p:attrNameLst>
                                          <p:attrName>style.visibility</p:attrName>
                                        </p:attrNameLst>
                                      </p:cBhvr>
                                      <p:to>
                                        <p:strVal val="visible"/>
                                      </p:to>
                                    </p:set>
                                    <p:animEffect transition="in" filter="randombar(horizontal)">
                                      <p:cBhvr>
                                        <p:cTn id="15" dur="500"/>
                                        <p:tgtEl>
                                          <p:spTgt spid="755719">
                                            <p:txEl>
                                              <p:pRg st="0" end="0"/>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755720">
                                            <p:txEl>
                                              <p:pRg st="0" end="0"/>
                                            </p:txEl>
                                          </p:spTgt>
                                        </p:tgtEl>
                                        <p:attrNameLst>
                                          <p:attrName>style.visibility</p:attrName>
                                        </p:attrNameLst>
                                      </p:cBhvr>
                                      <p:to>
                                        <p:strVal val="visible"/>
                                      </p:to>
                                    </p:set>
                                    <p:animEffect transition="in" filter="randombar(horizontal)">
                                      <p:cBhvr>
                                        <p:cTn id="19" dur="500"/>
                                        <p:tgtEl>
                                          <p:spTgt spid="755720">
                                            <p:txEl>
                                              <p:pRg st="0" end="0"/>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55721">
                                            <p:txEl>
                                              <p:pRg st="0" end="0"/>
                                            </p:txEl>
                                          </p:spTgt>
                                        </p:tgtEl>
                                        <p:attrNameLst>
                                          <p:attrName>style.visibility</p:attrName>
                                        </p:attrNameLst>
                                      </p:cBhvr>
                                      <p:to>
                                        <p:strVal val="visible"/>
                                      </p:to>
                                    </p:set>
                                    <p:animEffect transition="in" filter="randombar(horizontal)">
                                      <p:cBhvr>
                                        <p:cTn id="23" dur="500"/>
                                        <p:tgtEl>
                                          <p:spTgt spid="755721">
                                            <p:txEl>
                                              <p:pRg st="0" end="0"/>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755722">
                                            <p:txEl>
                                              <p:pRg st="0" end="0"/>
                                            </p:txEl>
                                          </p:spTgt>
                                        </p:tgtEl>
                                        <p:attrNameLst>
                                          <p:attrName>style.visibility</p:attrName>
                                        </p:attrNameLst>
                                      </p:cBhvr>
                                      <p:to>
                                        <p:strVal val="visible"/>
                                      </p:to>
                                    </p:set>
                                    <p:animEffect transition="in" filter="randombar(horizontal)">
                                      <p:cBhvr>
                                        <p:cTn id="27" dur="500"/>
                                        <p:tgtEl>
                                          <p:spTgt spid="755722">
                                            <p:txEl>
                                              <p:pRg st="0" end="0"/>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755723">
                                            <p:txEl>
                                              <p:pRg st="0" end="0"/>
                                            </p:txEl>
                                          </p:spTgt>
                                        </p:tgtEl>
                                        <p:attrNameLst>
                                          <p:attrName>style.visibility</p:attrName>
                                        </p:attrNameLst>
                                      </p:cBhvr>
                                      <p:to>
                                        <p:strVal val="visible"/>
                                      </p:to>
                                    </p:set>
                                    <p:animEffect transition="in" filter="randombar(horizontal)">
                                      <p:cBhvr>
                                        <p:cTn id="31" dur="500"/>
                                        <p:tgtEl>
                                          <p:spTgt spid="755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0" y="153988"/>
            <a:ext cx="9144000" cy="1143000"/>
          </a:xfrm>
          <a:noFill/>
        </p:spPr>
        <p:txBody>
          <a:bodyPr/>
          <a:lstStyle/>
          <a:p>
            <a:pPr eaLnBrk="1" hangingPunct="1"/>
            <a:r>
              <a:rPr lang="en-US" sz="3500" smtClean="0">
                <a:solidFill>
                  <a:schemeClr val="bg1"/>
                </a:solidFill>
                <a:latin typeface="Century Gothic" pitchFamily="34" charset="0"/>
              </a:rPr>
              <a:t>Our Approach to Suicide</a:t>
            </a:r>
          </a:p>
        </p:txBody>
      </p:sp>
      <p:sp>
        <p:nvSpPr>
          <p:cNvPr id="757763" name="Text Box 3"/>
          <p:cNvSpPr txBox="1">
            <a:spLocks noChangeArrowheads="1"/>
          </p:cNvSpPr>
          <p:nvPr/>
        </p:nvSpPr>
        <p:spPr bwMode="auto">
          <a:xfrm>
            <a:off x="533400" y="1676400"/>
            <a:ext cx="8001000" cy="1054100"/>
          </a:xfrm>
          <a:prstGeom prst="rect">
            <a:avLst/>
          </a:prstGeom>
          <a:noFill/>
          <a:ln w="9525" algn="ctr">
            <a:noFill/>
            <a:miter lim="800000"/>
            <a:headEnd/>
            <a:tailEnd/>
          </a:ln>
        </p:spPr>
        <p:txBody>
          <a:bodyPr>
            <a:spAutoFit/>
          </a:bodyPr>
          <a:lstStyle/>
          <a:p>
            <a:pPr algn="l">
              <a:spcBef>
                <a:spcPct val="20000"/>
              </a:spcBef>
            </a:pPr>
            <a:r>
              <a:rPr lang="en-US">
                <a:latin typeface="Century Gothic" pitchFamily="34" charset="0"/>
              </a:rPr>
              <a:t>There is a relationship between these two continuums.  How a person is thinking is predictive of how he or she is likely to behave.</a:t>
            </a:r>
          </a:p>
          <a:p>
            <a:pPr algn="l">
              <a:spcBef>
                <a:spcPct val="50000"/>
              </a:spcBef>
            </a:pPr>
            <a:endParaRPr lang="en-US">
              <a:latin typeface="Century Gothic" pitchFamily="34" charset="0"/>
            </a:endParaRPr>
          </a:p>
        </p:txBody>
      </p:sp>
      <p:pic>
        <p:nvPicPr>
          <p:cNvPr id="44037" name="Picture 4" descr="Glendoncolor"/>
          <p:cNvPicPr>
            <a:picLocks noChangeAspect="1" noChangeArrowheads="1"/>
          </p:cNvPicPr>
          <p:nvPr/>
        </p:nvPicPr>
        <p:blipFill>
          <a:blip r:embed="rId3" cstate="print"/>
          <a:srcRect/>
          <a:stretch>
            <a:fillRect/>
          </a:stretch>
        </p:blipFill>
        <p:spPr bwMode="auto">
          <a:xfrm>
            <a:off x="304800" y="153988"/>
            <a:ext cx="582613" cy="990600"/>
          </a:xfrm>
          <a:prstGeom prst="rect">
            <a:avLst/>
          </a:prstGeom>
          <a:noFill/>
          <a:ln w="9525">
            <a:noFill/>
            <a:miter lim="800000"/>
            <a:headEnd/>
            <a:tailEnd/>
          </a:ln>
        </p:spPr>
      </p:pic>
      <p:sp>
        <p:nvSpPr>
          <p:cNvPr id="757765" name="Text Box 5"/>
          <p:cNvSpPr txBox="1">
            <a:spLocks noChangeArrowheads="1"/>
          </p:cNvSpPr>
          <p:nvPr/>
        </p:nvSpPr>
        <p:spPr bwMode="auto">
          <a:xfrm>
            <a:off x="457200" y="5562600"/>
            <a:ext cx="1003300" cy="457200"/>
          </a:xfrm>
          <a:prstGeom prst="rect">
            <a:avLst/>
          </a:prstGeom>
          <a:noFill/>
          <a:ln w="9525" algn="ctr">
            <a:noFill/>
            <a:miter lim="800000"/>
            <a:headEnd/>
            <a:tailEnd/>
          </a:ln>
        </p:spPr>
        <p:txBody>
          <a:bodyPr>
            <a:spAutoFit/>
          </a:bodyPr>
          <a:lstStyle/>
          <a:p>
            <a:pPr algn="l">
              <a:spcBef>
                <a:spcPct val="50000"/>
              </a:spcBef>
            </a:pPr>
            <a:r>
              <a:rPr lang="en-US" sz="2400">
                <a:latin typeface="Century Gothic" pitchFamily="34" charset="0"/>
              </a:rPr>
              <a:t>Event</a:t>
            </a:r>
          </a:p>
        </p:txBody>
      </p:sp>
      <p:sp>
        <p:nvSpPr>
          <p:cNvPr id="757766" name="Text Box 6"/>
          <p:cNvSpPr txBox="1">
            <a:spLocks noChangeArrowheads="1"/>
          </p:cNvSpPr>
          <p:nvPr/>
        </p:nvSpPr>
        <p:spPr bwMode="auto">
          <a:xfrm>
            <a:off x="2362200" y="4114800"/>
            <a:ext cx="1498600" cy="457200"/>
          </a:xfrm>
          <a:prstGeom prst="rect">
            <a:avLst/>
          </a:prstGeom>
          <a:noFill/>
          <a:ln w="9525" algn="ctr">
            <a:noFill/>
            <a:miter lim="800000"/>
            <a:headEnd/>
            <a:tailEnd/>
          </a:ln>
        </p:spPr>
        <p:txBody>
          <a:bodyPr wrap="none">
            <a:spAutoFit/>
          </a:bodyPr>
          <a:lstStyle/>
          <a:p>
            <a:pPr algn="l">
              <a:spcBef>
                <a:spcPct val="50000"/>
              </a:spcBef>
            </a:pPr>
            <a:r>
              <a:rPr lang="en-US" sz="2400">
                <a:latin typeface="Century Gothic" pitchFamily="34" charset="0"/>
              </a:rPr>
              <a:t>Thoughts</a:t>
            </a:r>
          </a:p>
        </p:txBody>
      </p:sp>
      <p:sp>
        <p:nvSpPr>
          <p:cNvPr id="757767" name="Text Box 7"/>
          <p:cNvSpPr txBox="1">
            <a:spLocks noChangeArrowheads="1"/>
          </p:cNvSpPr>
          <p:nvPr/>
        </p:nvSpPr>
        <p:spPr bwMode="auto">
          <a:xfrm>
            <a:off x="5334000" y="4267200"/>
            <a:ext cx="1358900" cy="457200"/>
          </a:xfrm>
          <a:prstGeom prst="rect">
            <a:avLst/>
          </a:prstGeom>
          <a:noFill/>
          <a:ln w="9525" algn="ctr">
            <a:noFill/>
            <a:miter lim="800000"/>
            <a:headEnd/>
            <a:tailEnd/>
          </a:ln>
        </p:spPr>
        <p:txBody>
          <a:bodyPr wrap="none">
            <a:spAutoFit/>
          </a:bodyPr>
          <a:lstStyle/>
          <a:p>
            <a:pPr algn="l">
              <a:spcBef>
                <a:spcPct val="50000"/>
              </a:spcBef>
            </a:pPr>
            <a:r>
              <a:rPr lang="en-US" sz="2400">
                <a:latin typeface="Century Gothic" pitchFamily="34" charset="0"/>
              </a:rPr>
              <a:t>Feelings</a:t>
            </a:r>
          </a:p>
        </p:txBody>
      </p:sp>
      <p:sp>
        <p:nvSpPr>
          <p:cNvPr id="757768" name="Text Box 8"/>
          <p:cNvSpPr txBox="1">
            <a:spLocks noChangeArrowheads="1"/>
          </p:cNvSpPr>
          <p:nvPr/>
        </p:nvSpPr>
        <p:spPr bwMode="auto">
          <a:xfrm>
            <a:off x="7239000" y="5486400"/>
            <a:ext cx="1471613" cy="457200"/>
          </a:xfrm>
          <a:prstGeom prst="rect">
            <a:avLst/>
          </a:prstGeom>
          <a:noFill/>
          <a:ln w="9525" algn="ctr">
            <a:noFill/>
            <a:miter lim="800000"/>
            <a:headEnd/>
            <a:tailEnd/>
          </a:ln>
        </p:spPr>
        <p:txBody>
          <a:bodyPr wrap="none">
            <a:spAutoFit/>
          </a:bodyPr>
          <a:lstStyle/>
          <a:p>
            <a:pPr algn="l">
              <a:spcBef>
                <a:spcPct val="50000"/>
              </a:spcBef>
            </a:pPr>
            <a:r>
              <a:rPr lang="en-US" sz="2400">
                <a:latin typeface="Century Gothic" pitchFamily="34" charset="0"/>
              </a:rPr>
              <a:t>Behavior</a:t>
            </a:r>
          </a:p>
        </p:txBody>
      </p:sp>
      <p:pic>
        <p:nvPicPr>
          <p:cNvPr id="757769" name="Picture 9" descr="MCj04398050000[1]"/>
          <p:cNvPicPr>
            <a:picLocks noChangeAspect="1" noChangeArrowheads="1"/>
          </p:cNvPicPr>
          <p:nvPr/>
        </p:nvPicPr>
        <p:blipFill>
          <a:blip r:embed="rId4" cstate="print"/>
          <a:srcRect/>
          <a:stretch>
            <a:fillRect/>
          </a:stretch>
        </p:blipFill>
        <p:spPr bwMode="auto">
          <a:xfrm rot="372516">
            <a:off x="914400" y="4191000"/>
            <a:ext cx="1524000" cy="1524000"/>
          </a:xfrm>
          <a:prstGeom prst="rect">
            <a:avLst/>
          </a:prstGeom>
          <a:noFill/>
          <a:ln w="9525">
            <a:noFill/>
            <a:miter lim="800000"/>
            <a:headEnd/>
            <a:tailEnd/>
          </a:ln>
        </p:spPr>
      </p:pic>
      <p:sp>
        <p:nvSpPr>
          <p:cNvPr id="44043" name="Line 10"/>
          <p:cNvSpPr>
            <a:spLocks noChangeShapeType="1"/>
          </p:cNvSpPr>
          <p:nvPr/>
        </p:nvSpPr>
        <p:spPr bwMode="auto">
          <a:xfrm flipV="1">
            <a:off x="3276600" y="4343400"/>
            <a:ext cx="304800" cy="457200"/>
          </a:xfrm>
          <a:prstGeom prst="line">
            <a:avLst/>
          </a:prstGeom>
          <a:noFill/>
          <a:ln w="9525">
            <a:noFill/>
            <a:round/>
            <a:headEnd/>
            <a:tailEnd type="triangle" w="med" len="med"/>
          </a:ln>
        </p:spPr>
        <p:txBody>
          <a:bodyPr>
            <a:spAutoFit/>
          </a:bodyPr>
          <a:lstStyle/>
          <a:p>
            <a:endParaRPr lang="en-US"/>
          </a:p>
        </p:txBody>
      </p:sp>
      <p:pic>
        <p:nvPicPr>
          <p:cNvPr id="757771" name="Picture 11" descr="MCj04398050000[1]"/>
          <p:cNvPicPr>
            <a:picLocks noChangeAspect="1" noChangeArrowheads="1"/>
          </p:cNvPicPr>
          <p:nvPr/>
        </p:nvPicPr>
        <p:blipFill>
          <a:blip r:embed="rId4" cstate="print"/>
          <a:srcRect/>
          <a:stretch>
            <a:fillRect/>
          </a:stretch>
        </p:blipFill>
        <p:spPr bwMode="auto">
          <a:xfrm rot="3983411">
            <a:off x="3807618" y="3275807"/>
            <a:ext cx="1528763" cy="1524000"/>
          </a:xfrm>
          <a:prstGeom prst="rect">
            <a:avLst/>
          </a:prstGeom>
          <a:noFill/>
          <a:ln w="9525">
            <a:noFill/>
            <a:miter lim="800000"/>
            <a:headEnd/>
            <a:tailEnd/>
          </a:ln>
        </p:spPr>
      </p:pic>
      <p:pic>
        <p:nvPicPr>
          <p:cNvPr id="757772" name="Picture 12" descr="MCj04398050000[1]"/>
          <p:cNvPicPr>
            <a:picLocks noChangeAspect="1" noChangeArrowheads="1"/>
          </p:cNvPicPr>
          <p:nvPr/>
        </p:nvPicPr>
        <p:blipFill>
          <a:blip r:embed="rId5" cstate="print"/>
          <a:srcRect/>
          <a:stretch>
            <a:fillRect/>
          </a:stretch>
        </p:blipFill>
        <p:spPr bwMode="auto">
          <a:xfrm>
            <a:off x="6705600" y="4267200"/>
            <a:ext cx="1524000" cy="1524000"/>
          </a:xfrm>
          <a:prstGeom prst="rect">
            <a:avLst/>
          </a:prstGeom>
          <a:noFill/>
          <a:ln w="9525">
            <a:noFill/>
            <a:miter lim="800000"/>
            <a:headEnd/>
            <a:tailEnd/>
          </a:ln>
        </p:spPr>
      </p:pic>
      <p:sp>
        <p:nvSpPr>
          <p:cNvPr id="757773" name="Oval 13"/>
          <p:cNvSpPr>
            <a:spLocks noChangeArrowheads="1"/>
          </p:cNvSpPr>
          <p:nvPr/>
        </p:nvSpPr>
        <p:spPr bwMode="auto">
          <a:xfrm>
            <a:off x="2209800" y="3886200"/>
            <a:ext cx="1905000" cy="914400"/>
          </a:xfrm>
          <a:prstGeom prst="ellipse">
            <a:avLst/>
          </a:prstGeom>
          <a:noFill/>
          <a:ln w="9525" algn="ctr">
            <a:solidFill>
              <a:schemeClr val="tx1"/>
            </a:solidFill>
            <a:round/>
            <a:headEnd/>
            <a:tailEnd/>
          </a:ln>
        </p:spPr>
        <p:txBody>
          <a:bodyPr wrap="none" anchor="ctr">
            <a:spAutoFit/>
          </a:bodyPr>
          <a:lstStyle/>
          <a:p>
            <a:endParaRPr lang="en-US"/>
          </a:p>
        </p:txBody>
      </p:sp>
      <p:pic>
        <p:nvPicPr>
          <p:cNvPr id="14" name="Picture 11" descr="MCj04398050000[1]"/>
          <p:cNvPicPr>
            <a:picLocks noChangeAspect="1" noChangeArrowheads="1"/>
          </p:cNvPicPr>
          <p:nvPr/>
        </p:nvPicPr>
        <p:blipFill>
          <a:blip r:embed="rId4" cstate="print"/>
          <a:srcRect/>
          <a:stretch>
            <a:fillRect/>
          </a:stretch>
        </p:blipFill>
        <p:spPr bwMode="auto">
          <a:xfrm rot="13223499">
            <a:off x="3446645" y="4133639"/>
            <a:ext cx="1528763"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animEffect transition="in" filter="randombar(horizontal)">
                                      <p:cBhvr>
                                        <p:cTn id="7" dur="500"/>
                                        <p:tgtEl>
                                          <p:spTgt spid="7577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57765"/>
                                        </p:tgtEl>
                                        <p:attrNameLst>
                                          <p:attrName>style.visibility</p:attrName>
                                        </p:attrNameLst>
                                      </p:cBhvr>
                                      <p:to>
                                        <p:strVal val="visible"/>
                                      </p:to>
                                    </p:set>
                                    <p:animEffect transition="in" filter="randombar(horizontal)">
                                      <p:cBhvr>
                                        <p:cTn id="12" dur="1000"/>
                                        <p:tgtEl>
                                          <p:spTgt spid="75776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57769"/>
                                        </p:tgtEl>
                                        <p:attrNameLst>
                                          <p:attrName>style.visibility</p:attrName>
                                        </p:attrNameLst>
                                      </p:cBhvr>
                                      <p:to>
                                        <p:strVal val="visible"/>
                                      </p:to>
                                    </p:set>
                                    <p:animEffect transition="in" filter="randombar(horizontal)">
                                      <p:cBhvr>
                                        <p:cTn id="17" dur="1000"/>
                                        <p:tgtEl>
                                          <p:spTgt spid="75776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57766"/>
                                        </p:tgtEl>
                                        <p:attrNameLst>
                                          <p:attrName>style.visibility</p:attrName>
                                        </p:attrNameLst>
                                      </p:cBhvr>
                                      <p:to>
                                        <p:strVal val="visible"/>
                                      </p:to>
                                    </p:set>
                                    <p:animEffect transition="in" filter="randombar(horizontal)">
                                      <p:cBhvr>
                                        <p:cTn id="20" dur="1000"/>
                                        <p:tgtEl>
                                          <p:spTgt spid="75776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57771"/>
                                        </p:tgtEl>
                                        <p:attrNameLst>
                                          <p:attrName>style.visibility</p:attrName>
                                        </p:attrNameLst>
                                      </p:cBhvr>
                                      <p:to>
                                        <p:strVal val="visible"/>
                                      </p:to>
                                    </p:set>
                                    <p:animEffect transition="in" filter="randombar(horizontal)">
                                      <p:cBhvr>
                                        <p:cTn id="25" dur="1000"/>
                                        <p:tgtEl>
                                          <p:spTgt spid="75777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57767"/>
                                        </p:tgtEl>
                                        <p:attrNameLst>
                                          <p:attrName>style.visibility</p:attrName>
                                        </p:attrNameLst>
                                      </p:cBhvr>
                                      <p:to>
                                        <p:strVal val="visible"/>
                                      </p:to>
                                    </p:set>
                                    <p:animEffect transition="in" filter="randombar(horizontal)">
                                      <p:cBhvr>
                                        <p:cTn id="28" dur="1000"/>
                                        <p:tgtEl>
                                          <p:spTgt spid="75776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57772"/>
                                        </p:tgtEl>
                                        <p:attrNameLst>
                                          <p:attrName>style.visibility</p:attrName>
                                        </p:attrNameLst>
                                      </p:cBhvr>
                                      <p:to>
                                        <p:strVal val="visible"/>
                                      </p:to>
                                    </p:set>
                                    <p:animEffect transition="in" filter="randombar(horizontal)">
                                      <p:cBhvr>
                                        <p:cTn id="33" dur="1000"/>
                                        <p:tgtEl>
                                          <p:spTgt spid="75777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757768"/>
                                        </p:tgtEl>
                                        <p:attrNameLst>
                                          <p:attrName>style.visibility</p:attrName>
                                        </p:attrNameLst>
                                      </p:cBhvr>
                                      <p:to>
                                        <p:strVal val="visible"/>
                                      </p:to>
                                    </p:set>
                                    <p:animEffect transition="in" filter="randombar(horizontal)">
                                      <p:cBhvr>
                                        <p:cTn id="36" dur="1000"/>
                                        <p:tgtEl>
                                          <p:spTgt spid="75776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57773"/>
                                        </p:tgtEl>
                                        <p:attrNameLst>
                                          <p:attrName>style.visibility</p:attrName>
                                        </p:attrNameLst>
                                      </p:cBhvr>
                                      <p:to>
                                        <p:strVal val="visible"/>
                                      </p:to>
                                    </p:set>
                                    <p:animEffect transition="in" filter="wipe(down)">
                                      <p:cBhvr>
                                        <p:cTn id="46" dur="500"/>
                                        <p:tgtEl>
                                          <p:spTgt spid="75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5" grpId="0"/>
      <p:bldP spid="757766" grpId="0"/>
      <p:bldP spid="757767" grpId="0"/>
      <p:bldP spid="757768" grpId="0"/>
      <p:bldP spid="7577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427038"/>
          </a:xfrm>
        </p:spPr>
        <p:txBody>
          <a:bodyPr/>
          <a:lstStyle/>
          <a:p>
            <a:r>
              <a:rPr lang="en-US" sz="1200" b="1" dirty="0" smtClean="0"/>
              <a:t>Ambivalence in Suicide, Clip 247, 7.39</a:t>
            </a:r>
            <a:endParaRPr lang="en-US" sz="1200" b="1" dirty="0"/>
          </a:p>
        </p:txBody>
      </p:sp>
      <p:pic>
        <p:nvPicPr>
          <p:cNvPr id="4" name="Clip 247.lisa ambivalence.mov">
            <a:hlinkClick r:id="" action="ppaction://media"/>
          </p:cNvPr>
          <p:cNvPicPr>
            <a:picLocks noGrp="1" noRot="1" noChangeAspect="1"/>
          </p:cNvPicPr>
          <p:nvPr>
            <p:ph idx="4294967295"/>
            <a:videoFile r:link="rId1"/>
          </p:nvPr>
        </p:nvPicPr>
        <p:blipFill>
          <a:blip r:embed="rId3" cstate="print"/>
          <a:stretch>
            <a:fillRect/>
          </a:stretch>
        </p:blipFill>
        <p:spPr>
          <a:xfrm>
            <a:off x="381000" y="762000"/>
            <a:ext cx="8305800" cy="573405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A9BCDB"/>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52400" y="457200"/>
            <a:ext cx="8229600" cy="476250"/>
          </a:xfrm>
        </p:spPr>
        <p:txBody>
          <a:bodyPr/>
          <a:lstStyle/>
          <a:p>
            <a:pPr algn="ctr" eaLnBrk="1" hangingPunct="1"/>
            <a:r>
              <a:rPr lang="en-US" sz="3500" b="1" smtClean="0">
                <a:solidFill>
                  <a:schemeClr val="bg1"/>
                </a:solidFill>
              </a:rPr>
              <a:t>Separation Theory</a:t>
            </a:r>
          </a:p>
        </p:txBody>
      </p:sp>
      <p:sp>
        <p:nvSpPr>
          <p:cNvPr id="6147" name="Rectangle 3"/>
          <p:cNvSpPr>
            <a:spLocks noGrp="1" noChangeArrowheads="1"/>
          </p:cNvSpPr>
          <p:nvPr>
            <p:ph type="body" idx="4294967295"/>
          </p:nvPr>
        </p:nvSpPr>
        <p:spPr>
          <a:xfrm>
            <a:off x="228600" y="1524000"/>
            <a:ext cx="7620000" cy="5105400"/>
          </a:xfrm>
        </p:spPr>
        <p:txBody>
          <a:bodyPr lIns="91418" tIns="45709" rIns="91418" bIns="45709"/>
          <a:lstStyle/>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Integrates psychoanalytic and existential systems of thought</a:t>
            </a:r>
          </a:p>
          <a:p>
            <a:pPr marL="457200" indent="-457200" eaLnBrk="1" hangingPunct="1">
              <a:lnSpc>
                <a:spcPct val="90000"/>
              </a:lnSpc>
              <a:buClr>
                <a:srgbClr val="698F25"/>
              </a:buClr>
              <a:buFontTx/>
              <a:buNone/>
              <a:defRPr/>
            </a:pPr>
            <a:endParaRPr lang="en-US" sz="1800" dirty="0" smtClean="0">
              <a:solidFill>
                <a:schemeClr val="bg1"/>
              </a:solidFill>
              <a:latin typeface="+mj-lt"/>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Two kinds of emotional pain:</a:t>
            </a:r>
          </a:p>
          <a:p>
            <a:pPr marL="857250" lvl="1" indent="-457200" eaLnBrk="1" hangingPunct="1">
              <a:lnSpc>
                <a:spcPct val="90000"/>
              </a:lnSpc>
              <a:buClr>
                <a:srgbClr val="698F25"/>
              </a:buClr>
              <a:buFont typeface="Wingdings" pitchFamily="2" charset="2"/>
              <a:buChar char="§"/>
              <a:defRPr/>
            </a:pPr>
            <a:r>
              <a:rPr lang="en-US" sz="1800" dirty="0" smtClean="0">
                <a:solidFill>
                  <a:schemeClr val="bg1"/>
                </a:solidFill>
                <a:effectLst>
                  <a:outerShdw blurRad="38100" dist="38100" dir="2700000" algn="tl">
                    <a:srgbClr val="FFFFFF"/>
                  </a:outerShdw>
                </a:effectLst>
                <a:latin typeface="+mj-lt"/>
              </a:rPr>
              <a:t>Interpersonal</a:t>
            </a:r>
          </a:p>
          <a:p>
            <a:pPr marL="857250" lvl="1" indent="-457200" eaLnBrk="1" hangingPunct="1">
              <a:lnSpc>
                <a:spcPct val="90000"/>
              </a:lnSpc>
              <a:buClr>
                <a:srgbClr val="698F25"/>
              </a:buClr>
              <a:buFont typeface="Wingdings" pitchFamily="2" charset="2"/>
              <a:buChar char="§"/>
              <a:defRPr/>
            </a:pPr>
            <a:r>
              <a:rPr lang="en-US" sz="1800" dirty="0" smtClean="0">
                <a:solidFill>
                  <a:schemeClr val="bg1"/>
                </a:solidFill>
                <a:effectLst>
                  <a:outerShdw blurRad="38100" dist="38100" dir="2700000" algn="tl">
                    <a:srgbClr val="FFFFFF"/>
                  </a:outerShdw>
                </a:effectLst>
                <a:latin typeface="+mj-lt"/>
              </a:rPr>
              <a:t>Existential</a:t>
            </a:r>
          </a:p>
          <a:p>
            <a:pPr marL="857250" lvl="1" indent="-457200" eaLnBrk="1" hangingPunct="1">
              <a:lnSpc>
                <a:spcPct val="90000"/>
              </a:lnSpc>
              <a:buClr>
                <a:srgbClr val="800080"/>
              </a:buClr>
              <a:buFont typeface="Wingdings" pitchFamily="2" charset="2"/>
              <a:buChar char="v"/>
              <a:defRPr/>
            </a:pPr>
            <a:endParaRPr lang="en-US" sz="1800" dirty="0" smtClean="0">
              <a:solidFill>
                <a:schemeClr val="bg1"/>
              </a:solidFill>
              <a:effectLst>
                <a:outerShdw blurRad="38100" dist="38100" dir="2700000" algn="tl">
                  <a:srgbClr val="FFFFFF"/>
                </a:outerShdw>
              </a:effectLst>
              <a:latin typeface="+mj-lt"/>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The core conflict</a:t>
            </a:r>
          </a:p>
          <a:p>
            <a:pPr marL="457200" indent="-457200" eaLnBrk="1" hangingPunct="1">
              <a:lnSpc>
                <a:spcPct val="90000"/>
              </a:lnSpc>
              <a:buClr>
                <a:srgbClr val="698F25"/>
              </a:buClr>
              <a:buFontTx/>
              <a:buNone/>
              <a:defRPr/>
            </a:pPr>
            <a:endParaRPr lang="en-US" sz="1800" dirty="0" smtClean="0">
              <a:solidFill>
                <a:schemeClr val="bg1"/>
              </a:solidFill>
              <a:latin typeface="+mj-lt"/>
              <a:cs typeface="Times New Roman" pitchFamily="18" charset="0"/>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Defended versus undefended lifestyles</a:t>
            </a:r>
          </a:p>
          <a:p>
            <a:pPr marL="457200" indent="-457200" eaLnBrk="1" hangingPunct="1">
              <a:lnSpc>
                <a:spcPct val="90000"/>
              </a:lnSpc>
              <a:buClr>
                <a:srgbClr val="800080"/>
              </a:buClr>
              <a:buFont typeface="Wingdings" pitchFamily="2" charset="2"/>
              <a:buNone/>
              <a:defRPr/>
            </a:pPr>
            <a:endParaRPr lang="en-US" sz="1800" dirty="0" smtClean="0">
              <a:solidFill>
                <a:schemeClr val="bg1"/>
              </a:solidFill>
              <a:latin typeface="+mj-lt"/>
              <a:cs typeface="Times New Roman" pitchFamily="18" charset="0"/>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The concept of the </a:t>
            </a:r>
            <a:r>
              <a:rPr lang="en-US" sz="1800" b="1" dirty="0" smtClean="0">
                <a:solidFill>
                  <a:schemeClr val="bg1"/>
                </a:solidFill>
                <a:latin typeface="+mj-lt"/>
                <a:cs typeface="Times New Roman" pitchFamily="18" charset="0"/>
              </a:rPr>
              <a:t>Fantasy Bond</a:t>
            </a:r>
          </a:p>
          <a:p>
            <a:pPr marL="457200" indent="-457200" eaLnBrk="1" hangingPunct="1">
              <a:lnSpc>
                <a:spcPct val="90000"/>
              </a:lnSpc>
              <a:buClr>
                <a:srgbClr val="800080"/>
              </a:buClr>
              <a:buFont typeface="Wingdings" pitchFamily="2" charset="2"/>
              <a:buChar char="v"/>
              <a:defRPr/>
            </a:pPr>
            <a:endParaRPr lang="en-US" sz="1800" dirty="0" smtClean="0">
              <a:solidFill>
                <a:schemeClr val="bg1"/>
              </a:solidFill>
              <a:latin typeface="+mj-lt"/>
              <a:cs typeface="Times New Roman" pitchFamily="18" charset="0"/>
            </a:endParaRPr>
          </a:p>
          <a:p>
            <a:pPr marL="457200" indent="-457200" eaLnBrk="1" hangingPunct="1">
              <a:lnSpc>
                <a:spcPct val="90000"/>
              </a:lnSpc>
              <a:buClr>
                <a:srgbClr val="698F25"/>
              </a:buClr>
              <a:buFont typeface="Wingdings" pitchFamily="2" charset="2"/>
              <a:buChar char="v"/>
              <a:defRPr/>
            </a:pPr>
            <a:r>
              <a:rPr lang="en-US" sz="1800" dirty="0" smtClean="0">
                <a:solidFill>
                  <a:schemeClr val="bg1"/>
                </a:solidFill>
                <a:latin typeface="+mj-lt"/>
                <a:cs typeface="Times New Roman" pitchFamily="18" charset="0"/>
              </a:rPr>
              <a:t>The concept of the </a:t>
            </a:r>
            <a:r>
              <a:rPr lang="en-US" sz="1800" b="1" dirty="0" smtClean="0">
                <a:solidFill>
                  <a:schemeClr val="bg1"/>
                </a:solidFill>
                <a:latin typeface="+mj-lt"/>
                <a:cs typeface="Times New Roman" pitchFamily="18" charset="0"/>
              </a:rPr>
              <a:t>Critical Inner Voice</a:t>
            </a:r>
          </a:p>
        </p:txBody>
      </p:sp>
      <p:pic>
        <p:nvPicPr>
          <p:cNvPr id="18437" name="Picture 2" descr="P:\public\DATA\MARKETING\iSTOCK IMAGES\Misc\coherent narrative.jpg"/>
          <p:cNvPicPr>
            <a:picLocks noChangeAspect="1" noChangeArrowheads="1"/>
          </p:cNvPicPr>
          <p:nvPr/>
        </p:nvPicPr>
        <p:blipFill>
          <a:blip r:embed="rId2" cstate="print"/>
          <a:srcRect/>
          <a:stretch>
            <a:fillRect/>
          </a:stretch>
        </p:blipFill>
        <p:spPr bwMode="auto">
          <a:xfrm>
            <a:off x="5105400" y="2590800"/>
            <a:ext cx="3657600" cy="2433638"/>
          </a:xfrm>
          <a:prstGeom prst="rect">
            <a:avLst/>
          </a:prstGeom>
          <a:noFill/>
          <a:ln w="25400">
            <a:solidFill>
              <a:srgbClr val="698F25"/>
            </a:solidFill>
            <a:miter lim="800000"/>
            <a:headEnd/>
            <a:tailEnd/>
          </a:ln>
        </p:spPr>
      </p:pic>
      <p:pic>
        <p:nvPicPr>
          <p:cNvPr id="18438" name="Picture 6" descr="P:\public\DATA\Carolyn\Images\bob and ben.jpg"/>
          <p:cNvPicPr>
            <a:picLocks noChangeAspect="1" noChangeArrowheads="1"/>
          </p:cNvPicPr>
          <p:nvPr/>
        </p:nvPicPr>
        <p:blipFill>
          <a:blip r:embed="rId3" cstate="print"/>
          <a:srcRect/>
          <a:stretch>
            <a:fillRect/>
          </a:stretch>
        </p:blipFill>
        <p:spPr bwMode="auto">
          <a:xfrm>
            <a:off x="7010400" y="609600"/>
            <a:ext cx="1741488" cy="1828800"/>
          </a:xfrm>
          <a:prstGeom prst="rect">
            <a:avLst/>
          </a:prstGeom>
          <a:noFill/>
          <a:ln w="9525">
            <a:noFill/>
            <a:miter lim="800000"/>
            <a:headEnd/>
            <a:tailEnd/>
          </a:ln>
        </p:spPr>
      </p:pic>
      <p:sp>
        <p:nvSpPr>
          <p:cNvPr id="7" name="TextBox 6"/>
          <p:cNvSpPr txBox="1">
            <a:spLocks noChangeArrowheads="1"/>
          </p:cNvSpPr>
          <p:nvPr/>
        </p:nvSpPr>
        <p:spPr bwMode="auto">
          <a:xfrm>
            <a:off x="2514600" y="914400"/>
            <a:ext cx="3581400" cy="400050"/>
          </a:xfrm>
          <a:prstGeom prst="rect">
            <a:avLst/>
          </a:prstGeom>
          <a:noFill/>
          <a:ln w="9525">
            <a:noFill/>
            <a:miter lim="800000"/>
            <a:headEnd/>
            <a:tailEnd/>
          </a:ln>
        </p:spPr>
        <p:txBody>
          <a:bodyPr>
            <a:spAutoFit/>
          </a:bodyPr>
          <a:lstStyle/>
          <a:p>
            <a:pPr algn="ctr" fontAlgn="base">
              <a:spcBef>
                <a:spcPct val="0"/>
              </a:spcBef>
              <a:spcAft>
                <a:spcPct val="0"/>
              </a:spcAft>
              <a:defRPr/>
            </a:pPr>
            <a:r>
              <a:rPr lang="en-US" sz="2000" b="1" dirty="0">
                <a:solidFill>
                  <a:srgbClr val="000000"/>
                </a:solidFill>
              </a:rPr>
              <a:t>Robert W. Firestone, Ph.D.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transition="in" filter="fade">
                                      <p:cBhvr>
                                        <p:cTn id="10" dur="2000"/>
                                        <p:tgtEl>
                                          <p:spTgt spid="184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15" dur="500"/>
                                        <p:tgtEl>
                                          <p:spTgt spid="614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fade">
                                      <p:cBhvr>
                                        <p:cTn id="18" dur="2000"/>
                                        <p:tgtEl>
                                          <p:spTgt spid="184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23" dur="500"/>
                                        <p:tgtEl>
                                          <p:spTgt spid="6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randombar(horizontal)">
                                      <p:cBhvr>
                                        <p:cTn id="28" dur="500"/>
                                        <p:tgtEl>
                                          <p:spTgt spid="614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6147">
                                            <p:txEl>
                                              <p:pRg st="4" end="4"/>
                                            </p:txEl>
                                          </p:spTgt>
                                        </p:tgtEl>
                                        <p:attrNameLst>
                                          <p:attrName>style.visibility</p:attrName>
                                        </p:attrNameLst>
                                      </p:cBhvr>
                                      <p:to>
                                        <p:strVal val="visible"/>
                                      </p:to>
                                    </p:set>
                                    <p:animEffect transition="in" filter="randombar(horizontal)">
                                      <p:cBhvr>
                                        <p:cTn id="33" dur="500"/>
                                        <p:tgtEl>
                                          <p:spTgt spid="614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nodeType="clickEffect">
                                  <p:stCondLst>
                                    <p:cond delay="0"/>
                                  </p:stCondLst>
                                  <p:childTnLst>
                                    <p:set>
                                      <p:cBhvr>
                                        <p:cTn id="37" dur="1" fill="hold">
                                          <p:stCondLst>
                                            <p:cond delay="0"/>
                                          </p:stCondLst>
                                        </p:cTn>
                                        <p:tgtEl>
                                          <p:spTgt spid="6147">
                                            <p:txEl>
                                              <p:pRg st="6" end="6"/>
                                            </p:txEl>
                                          </p:spTgt>
                                        </p:tgtEl>
                                        <p:attrNameLst>
                                          <p:attrName>style.visibility</p:attrName>
                                        </p:attrNameLst>
                                      </p:cBhvr>
                                      <p:to>
                                        <p:strVal val="visible"/>
                                      </p:to>
                                    </p:set>
                                    <p:animEffect transition="in" filter="randombar(horizontal)">
                                      <p:cBhvr>
                                        <p:cTn id="38" dur="500"/>
                                        <p:tgtEl>
                                          <p:spTgt spid="6147">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nodeType="clickEffect">
                                  <p:stCondLst>
                                    <p:cond delay="0"/>
                                  </p:stCondLst>
                                  <p:childTnLst>
                                    <p:set>
                                      <p:cBhvr>
                                        <p:cTn id="42" dur="1" fill="hold">
                                          <p:stCondLst>
                                            <p:cond delay="0"/>
                                          </p:stCondLst>
                                        </p:cTn>
                                        <p:tgtEl>
                                          <p:spTgt spid="6147">
                                            <p:txEl>
                                              <p:pRg st="8" end="8"/>
                                            </p:txEl>
                                          </p:spTgt>
                                        </p:tgtEl>
                                        <p:attrNameLst>
                                          <p:attrName>style.visibility</p:attrName>
                                        </p:attrNameLst>
                                      </p:cBhvr>
                                      <p:to>
                                        <p:strVal val="visible"/>
                                      </p:to>
                                    </p:set>
                                    <p:animEffect transition="in" filter="randombar(horizontal)">
                                      <p:cBhvr>
                                        <p:cTn id="43" dur="500"/>
                                        <p:tgtEl>
                                          <p:spTgt spid="6147">
                                            <p:txEl>
                                              <p:pRg st="8" end="8"/>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ntr" presetSubtype="10" fill="hold" nodeType="clickEffect">
                                  <p:stCondLst>
                                    <p:cond delay="0"/>
                                  </p:stCondLst>
                                  <p:childTnLst>
                                    <p:set>
                                      <p:cBhvr>
                                        <p:cTn id="47" dur="1" fill="hold">
                                          <p:stCondLst>
                                            <p:cond delay="0"/>
                                          </p:stCondLst>
                                        </p:cTn>
                                        <p:tgtEl>
                                          <p:spTgt spid="6147">
                                            <p:txEl>
                                              <p:pRg st="10" end="10"/>
                                            </p:txEl>
                                          </p:spTgt>
                                        </p:tgtEl>
                                        <p:attrNameLst>
                                          <p:attrName>style.visibility</p:attrName>
                                        </p:attrNameLst>
                                      </p:cBhvr>
                                      <p:to>
                                        <p:strVal val="visible"/>
                                      </p:to>
                                    </p:set>
                                    <p:animEffect transition="in" filter="randombar(horizontal)">
                                      <p:cBhvr>
                                        <p:cTn id="48" dur="500"/>
                                        <p:tgtEl>
                                          <p:spTgt spid="6147">
                                            <p:txEl>
                                              <p:pRg st="10" end="1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nodeType="clickEffect">
                                  <p:stCondLst>
                                    <p:cond delay="0"/>
                                  </p:stCondLst>
                                  <p:childTnLst>
                                    <p:set>
                                      <p:cBhvr>
                                        <p:cTn id="52" dur="1" fill="hold">
                                          <p:stCondLst>
                                            <p:cond delay="0"/>
                                          </p:stCondLst>
                                        </p:cTn>
                                        <p:tgtEl>
                                          <p:spTgt spid="6147">
                                            <p:txEl>
                                              <p:pRg st="12" end="12"/>
                                            </p:txEl>
                                          </p:spTgt>
                                        </p:tgtEl>
                                        <p:attrNameLst>
                                          <p:attrName>style.visibility</p:attrName>
                                        </p:attrNameLst>
                                      </p:cBhvr>
                                      <p:to>
                                        <p:strVal val="visible"/>
                                      </p:to>
                                    </p:set>
                                    <p:animEffect transition="in" filter="randombar(horizontal)">
                                      <p:cBhvr>
                                        <p:cTn id="53" dur="500"/>
                                        <p:tgtEl>
                                          <p:spTgt spid="61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A9BCDB"/>
            </a:gs>
            <a:gs pos="100000">
              <a:schemeClr val="bg1"/>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371600"/>
          </a:xfrm>
        </p:spPr>
        <p:txBody>
          <a:bodyPr/>
          <a:lstStyle/>
          <a:p>
            <a:pPr eaLnBrk="1" hangingPunct="1">
              <a:defRPr/>
            </a:pPr>
            <a:r>
              <a:rPr lang="en-US" sz="3500" b="1" dirty="0" smtClean="0">
                <a:solidFill>
                  <a:schemeClr val="accent6">
                    <a:lumMod val="75000"/>
                  </a:schemeClr>
                </a:solidFill>
                <a:latin typeface="Century Gothic" pitchFamily="34" charset="0"/>
              </a:rPr>
              <a:t>Definition of the Voice</a:t>
            </a:r>
          </a:p>
        </p:txBody>
      </p:sp>
      <p:pic>
        <p:nvPicPr>
          <p:cNvPr id="69635" name="Picture 7" descr="iStock_000009319474Small"/>
          <p:cNvPicPr>
            <a:picLocks noChangeAspect="1" noChangeArrowheads="1"/>
          </p:cNvPicPr>
          <p:nvPr/>
        </p:nvPicPr>
        <p:blipFill>
          <a:blip r:embed="rId3" cstate="print"/>
          <a:srcRect/>
          <a:stretch>
            <a:fillRect/>
          </a:stretch>
        </p:blipFill>
        <p:spPr bwMode="auto">
          <a:xfrm>
            <a:off x="2362200" y="3200400"/>
            <a:ext cx="4648200" cy="3094038"/>
          </a:xfrm>
          <a:prstGeom prst="rect">
            <a:avLst/>
          </a:prstGeom>
          <a:noFill/>
          <a:ln w="38100">
            <a:solidFill>
              <a:srgbClr val="58A24C"/>
            </a:solidFill>
            <a:miter lim="800000"/>
            <a:headEnd/>
            <a:tailEnd/>
          </a:ln>
        </p:spPr>
      </p:pic>
      <p:sp>
        <p:nvSpPr>
          <p:cNvPr id="166920" name="Text Box 8"/>
          <p:cNvSpPr txBox="1">
            <a:spLocks noChangeArrowheads="1"/>
          </p:cNvSpPr>
          <p:nvPr/>
        </p:nvSpPr>
        <p:spPr bwMode="auto">
          <a:xfrm>
            <a:off x="304800" y="1066800"/>
            <a:ext cx="8610600" cy="1924050"/>
          </a:xfrm>
          <a:prstGeom prst="rect">
            <a:avLst/>
          </a:prstGeom>
          <a:noFill/>
          <a:ln w="9525">
            <a:noFill/>
            <a:miter lim="800000"/>
            <a:headEnd/>
            <a:tailEnd/>
          </a:ln>
        </p:spPr>
        <p:txBody>
          <a:bodyPr>
            <a:spAutoFit/>
          </a:bodyPr>
          <a:lstStyle/>
          <a:p>
            <a:pPr fontAlgn="base">
              <a:spcBef>
                <a:spcPct val="0"/>
              </a:spcBef>
              <a:spcAft>
                <a:spcPct val="0"/>
              </a:spcAft>
            </a:pPr>
            <a:r>
              <a:rPr lang="en-US" sz="1700">
                <a:solidFill>
                  <a:srgbClr val="002060"/>
                </a:solidFill>
                <a:latin typeface="Century Gothic" pitchFamily="34" charset="0"/>
              </a:rPr>
              <a:t>The critical inner voice refers to a well-integrated pattern of destructive thoughts toward our selves and others. The “voices” that make up this internalized dialogue are at the root of much of our maladaptive behavior. This internal enemy fosters inwardness, distrust, self-criticism, self-denial, addictions</a:t>
            </a:r>
            <a:r>
              <a:rPr lang="en-US" sz="1700" b="1" i="1">
                <a:solidFill>
                  <a:srgbClr val="002060"/>
                </a:solidFill>
                <a:latin typeface="Century Gothic" pitchFamily="34" charset="0"/>
              </a:rPr>
              <a:t> </a:t>
            </a:r>
            <a:r>
              <a:rPr lang="en-US" sz="1700">
                <a:solidFill>
                  <a:srgbClr val="002060"/>
                </a:solidFill>
                <a:latin typeface="Century Gothic" pitchFamily="34" charset="0"/>
              </a:rPr>
              <a:t>and a retreat from goal-directed activities.  The critical inner voice effects every aspect of our lives: our self-esteem and confidence, our personal and intimate relationships, and our performance and accomplishments at school and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920">
                                            <p:txEl>
                                              <p:pRg st="0" end="0"/>
                                            </p:txEl>
                                          </p:spTgt>
                                        </p:tgtEl>
                                        <p:attrNameLst>
                                          <p:attrName>style.visibility</p:attrName>
                                        </p:attrNameLst>
                                      </p:cBhvr>
                                      <p:to>
                                        <p:strVal val="visible"/>
                                      </p:to>
                                    </p:set>
                                    <p:animEffect transition="in" filter="fade">
                                      <p:cBhvr>
                                        <p:cTn id="7" dur="2000"/>
                                        <p:tgtEl>
                                          <p:spTgt spid="1669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0">
          <a:gsLst>
            <a:gs pos="0">
              <a:srgbClr val="A9BCDB"/>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152400"/>
            <a:ext cx="8229600" cy="1371600"/>
          </a:xfrm>
        </p:spPr>
        <p:txBody>
          <a:bodyPr/>
          <a:lstStyle/>
          <a:p>
            <a:pPr eaLnBrk="1" hangingPunct="1">
              <a:defRPr/>
            </a:pPr>
            <a:r>
              <a:rPr lang="en-US" sz="4500" b="1" dirty="0" smtClean="0">
                <a:solidFill>
                  <a:srgbClr val="002060"/>
                </a:solidFill>
                <a:effectLst>
                  <a:outerShdw blurRad="38100" dist="38100" dir="2700000" algn="tl">
                    <a:srgbClr val="000000">
                      <a:alpha val="43137"/>
                    </a:srgbClr>
                  </a:outerShdw>
                </a:effectLst>
                <a:latin typeface="Century Gothic" pitchFamily="34" charset="0"/>
              </a:rPr>
              <a:t>Division of the Mind </a:t>
            </a:r>
          </a:p>
        </p:txBody>
      </p:sp>
      <p:sp>
        <p:nvSpPr>
          <p:cNvPr id="63491" name="Text Box 3"/>
          <p:cNvSpPr txBox="1">
            <a:spLocks noChangeArrowheads="1"/>
          </p:cNvSpPr>
          <p:nvPr/>
        </p:nvSpPr>
        <p:spPr bwMode="auto">
          <a:xfrm>
            <a:off x="5562600" y="3810000"/>
            <a:ext cx="2971800" cy="366713"/>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63492" name="Text Box 5"/>
          <p:cNvSpPr txBox="1">
            <a:spLocks noChangeArrowheads="1"/>
          </p:cNvSpPr>
          <p:nvPr/>
        </p:nvSpPr>
        <p:spPr bwMode="auto">
          <a:xfrm>
            <a:off x="762000" y="3200400"/>
            <a:ext cx="3276600" cy="366713"/>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55302" name="Text Box 6"/>
          <p:cNvSpPr txBox="1">
            <a:spLocks noChangeArrowheads="1"/>
          </p:cNvSpPr>
          <p:nvPr/>
        </p:nvSpPr>
        <p:spPr bwMode="auto">
          <a:xfrm>
            <a:off x="381000" y="3200400"/>
            <a:ext cx="3886200" cy="381000"/>
          </a:xfrm>
          <a:prstGeom prst="rect">
            <a:avLst/>
          </a:prstGeom>
          <a:noFill/>
          <a:ln w="9525">
            <a:noFill/>
            <a:miter lim="800000"/>
            <a:headEnd/>
            <a:tailEnd/>
          </a:ln>
        </p:spPr>
        <p:txBody>
          <a:bodyPr>
            <a:spAutoFit/>
          </a:bodyPr>
          <a:lstStyle/>
          <a:p>
            <a:pPr>
              <a:spcBef>
                <a:spcPct val="50000"/>
              </a:spcBef>
            </a:pPr>
            <a:r>
              <a:rPr lang="en-US" sz="1900" b="0">
                <a:solidFill>
                  <a:srgbClr val="82044F"/>
                </a:solidFill>
                <a:latin typeface="Century Gothic" pitchFamily="34" charset="0"/>
              </a:rPr>
              <a:t>       </a:t>
            </a:r>
            <a:r>
              <a:rPr lang="en-US" sz="1900">
                <a:solidFill>
                  <a:srgbClr val="82044F"/>
                </a:solidFill>
                <a:latin typeface="Century Gothic" pitchFamily="34" charset="0"/>
              </a:rPr>
              <a:t>Parental</a:t>
            </a:r>
            <a:r>
              <a:rPr lang="en-US" sz="1900" b="0">
                <a:solidFill>
                  <a:srgbClr val="82044F"/>
                </a:solidFill>
                <a:latin typeface="Century Gothic" pitchFamily="34" charset="0"/>
              </a:rPr>
              <a:t> </a:t>
            </a:r>
            <a:r>
              <a:rPr lang="en-US" sz="1900">
                <a:solidFill>
                  <a:srgbClr val="82044F"/>
                </a:solidFill>
                <a:latin typeface="Century Gothic" pitchFamily="34" charset="0"/>
              </a:rPr>
              <a:t>Nurturance</a:t>
            </a:r>
          </a:p>
        </p:txBody>
      </p:sp>
      <p:pic>
        <p:nvPicPr>
          <p:cNvPr id="55303" name="Picture 7" descr="iStock_000008085762Small[1] mother scolding"/>
          <p:cNvPicPr>
            <a:picLocks noChangeAspect="1" noChangeArrowheads="1"/>
          </p:cNvPicPr>
          <p:nvPr/>
        </p:nvPicPr>
        <p:blipFill>
          <a:blip r:embed="rId3" cstate="print"/>
          <a:srcRect/>
          <a:stretch>
            <a:fillRect/>
          </a:stretch>
        </p:blipFill>
        <p:spPr bwMode="auto">
          <a:xfrm>
            <a:off x="4724400" y="3581400"/>
            <a:ext cx="3733800" cy="2743200"/>
          </a:xfrm>
          <a:prstGeom prst="rect">
            <a:avLst/>
          </a:prstGeom>
          <a:noFill/>
          <a:ln w="9525">
            <a:noFill/>
            <a:miter lim="800000"/>
            <a:headEnd/>
            <a:tailEnd/>
          </a:ln>
        </p:spPr>
      </p:pic>
      <p:pic>
        <p:nvPicPr>
          <p:cNvPr id="55304" name="Picture 8" descr="iStock_000004150708Small[1] man and child smiling"/>
          <p:cNvPicPr>
            <a:picLocks noChangeAspect="1" noChangeArrowheads="1"/>
          </p:cNvPicPr>
          <p:nvPr/>
        </p:nvPicPr>
        <p:blipFill>
          <a:blip r:embed="rId4" cstate="print"/>
          <a:srcRect/>
          <a:stretch>
            <a:fillRect/>
          </a:stretch>
        </p:blipFill>
        <p:spPr bwMode="auto">
          <a:xfrm>
            <a:off x="381000" y="3581400"/>
            <a:ext cx="3733800" cy="2743200"/>
          </a:xfrm>
          <a:prstGeom prst="rect">
            <a:avLst/>
          </a:prstGeom>
          <a:noFill/>
          <a:ln w="9525">
            <a:noFill/>
            <a:miter lim="800000"/>
            <a:headEnd/>
            <a:tailEnd/>
          </a:ln>
        </p:spPr>
      </p:pic>
      <p:sp>
        <p:nvSpPr>
          <p:cNvPr id="55306" name="Text Box 10"/>
          <p:cNvSpPr txBox="1">
            <a:spLocks noChangeArrowheads="1"/>
          </p:cNvSpPr>
          <p:nvPr/>
        </p:nvSpPr>
        <p:spPr bwMode="auto">
          <a:xfrm>
            <a:off x="1447800" y="1371600"/>
            <a:ext cx="6629400" cy="1570038"/>
          </a:xfrm>
          <a:prstGeom prst="rect">
            <a:avLst/>
          </a:prstGeom>
          <a:noFill/>
          <a:ln w="9525">
            <a:noFill/>
            <a:miter lim="800000"/>
            <a:headEnd/>
            <a:tailEnd/>
          </a:ln>
        </p:spPr>
        <p:txBody>
          <a:bodyPr>
            <a:spAutoFit/>
          </a:bodyPr>
          <a:lstStyle/>
          <a:p>
            <a:pPr>
              <a:spcBef>
                <a:spcPct val="50000"/>
              </a:spcBef>
            </a:pPr>
            <a:r>
              <a:rPr lang="en-US" sz="2400" u="sng">
                <a:solidFill>
                  <a:srgbClr val="82044F"/>
                </a:solidFill>
                <a:latin typeface="Century Gothic" pitchFamily="34" charset="0"/>
              </a:rPr>
              <a:t>Parental Ambivalence</a:t>
            </a:r>
            <a:r>
              <a:rPr lang="en-US" sz="2400">
                <a:solidFill>
                  <a:srgbClr val="000000"/>
                </a:solidFill>
                <a:latin typeface="Century Gothic" pitchFamily="34" charset="0"/>
              </a:rPr>
              <a:t/>
            </a:r>
            <a:br>
              <a:rPr lang="en-US" sz="2400">
                <a:solidFill>
                  <a:srgbClr val="000000"/>
                </a:solidFill>
                <a:latin typeface="Century Gothic" pitchFamily="34" charset="0"/>
              </a:rPr>
            </a:br>
            <a:r>
              <a:rPr lang="en-US" sz="2400" b="0">
                <a:solidFill>
                  <a:srgbClr val="000000"/>
                </a:solidFill>
                <a:latin typeface="Century Gothic" pitchFamily="34" charset="0"/>
              </a:rPr>
              <a:t>Parents both love and hate themselves and extend both reactions to their productions, i.e., their children.</a:t>
            </a:r>
          </a:p>
        </p:txBody>
      </p:sp>
      <p:sp>
        <p:nvSpPr>
          <p:cNvPr id="55308" name="Text Box 12"/>
          <p:cNvSpPr txBox="1">
            <a:spLocks noChangeArrowheads="1"/>
          </p:cNvSpPr>
          <p:nvPr/>
        </p:nvSpPr>
        <p:spPr bwMode="auto">
          <a:xfrm>
            <a:off x="4343400" y="3200400"/>
            <a:ext cx="4724400" cy="823913"/>
          </a:xfrm>
          <a:prstGeom prst="rect">
            <a:avLst/>
          </a:prstGeom>
          <a:noFill/>
          <a:ln w="9525">
            <a:noFill/>
            <a:miter lim="800000"/>
            <a:headEnd/>
            <a:tailEnd/>
          </a:ln>
        </p:spPr>
        <p:txBody>
          <a:bodyPr>
            <a:spAutoFit/>
          </a:bodyPr>
          <a:lstStyle/>
          <a:p>
            <a:pPr>
              <a:spcBef>
                <a:spcPct val="50000"/>
              </a:spcBef>
            </a:pPr>
            <a:r>
              <a:rPr lang="en-US" sz="1900">
                <a:solidFill>
                  <a:srgbClr val="82044F"/>
                </a:solidFill>
                <a:latin typeface="Century Gothic" pitchFamily="34" charset="0"/>
              </a:rPr>
              <a:t>Parental Rejection, Neglect, Hostility</a:t>
            </a:r>
          </a:p>
          <a:p>
            <a:pPr>
              <a:spcBef>
                <a:spcPct val="50000"/>
              </a:spcBef>
            </a:pPr>
            <a:endParaRPr lang="en-US" sz="1900">
              <a:solidFill>
                <a:srgbClr val="82044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5306">
                                            <p:txEl>
                                              <p:pRg st="0" end="0"/>
                                            </p:txEl>
                                          </p:spTgt>
                                        </p:tgtEl>
                                        <p:attrNameLst>
                                          <p:attrName>style.visibility</p:attrName>
                                        </p:attrNameLst>
                                      </p:cBhvr>
                                      <p:to>
                                        <p:strVal val="visible"/>
                                      </p:to>
                                    </p:set>
                                    <p:animEffect transition="in" filter="randombar(horizontal)">
                                      <p:cBhvr>
                                        <p:cTn id="7" dur="500"/>
                                        <p:tgtEl>
                                          <p:spTgt spid="55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5302">
                                            <p:txEl>
                                              <p:pRg st="0" end="0"/>
                                            </p:txEl>
                                          </p:spTgt>
                                        </p:tgtEl>
                                        <p:attrNameLst>
                                          <p:attrName>style.visibility</p:attrName>
                                        </p:attrNameLst>
                                      </p:cBhvr>
                                      <p:to>
                                        <p:strVal val="visible"/>
                                      </p:to>
                                    </p:set>
                                    <p:animEffect transition="in" filter="randombar(horizontal)">
                                      <p:cBhvr>
                                        <p:cTn id="12" dur="500"/>
                                        <p:tgtEl>
                                          <p:spTgt spid="5530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5304"/>
                                        </p:tgtEl>
                                        <p:attrNameLst>
                                          <p:attrName>style.visibility</p:attrName>
                                        </p:attrNameLst>
                                      </p:cBhvr>
                                      <p:to>
                                        <p:strVal val="visible"/>
                                      </p:to>
                                    </p:set>
                                    <p:animEffect transition="in" filter="fade">
                                      <p:cBhvr>
                                        <p:cTn id="15" dur="500"/>
                                        <p:tgtEl>
                                          <p:spTgt spid="5530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5308">
                                            <p:txEl>
                                              <p:pRg st="0" end="0"/>
                                            </p:txEl>
                                          </p:spTgt>
                                        </p:tgtEl>
                                        <p:attrNameLst>
                                          <p:attrName>style.visibility</p:attrName>
                                        </p:attrNameLst>
                                      </p:cBhvr>
                                      <p:to>
                                        <p:strVal val="visible"/>
                                      </p:to>
                                    </p:set>
                                    <p:animEffect transition="in" filter="randombar(horizontal)">
                                      <p:cBhvr>
                                        <p:cTn id="20" dur="500"/>
                                        <p:tgtEl>
                                          <p:spTgt spid="55308">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5303"/>
                                        </p:tgtEl>
                                        <p:attrNameLst>
                                          <p:attrName>style.visibility</p:attrName>
                                        </p:attrNameLst>
                                      </p:cBhvr>
                                      <p:to>
                                        <p:strVal val="visible"/>
                                      </p:to>
                                    </p:set>
                                    <p:animEffect transition="in" filter="fade">
                                      <p:cBhvr>
                                        <p:cTn id="23"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ixel">
  <a:themeElements>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336600"/>
        </a:dk1>
        <a:lt1>
          <a:srgbClr val="FFFFFF"/>
        </a:lt1>
        <a:dk2>
          <a:srgbClr val="000000"/>
        </a:dk2>
        <a:lt2>
          <a:srgbClr val="000000"/>
        </a:lt2>
        <a:accent1>
          <a:srgbClr val="CCCC00"/>
        </a:accent1>
        <a:accent2>
          <a:srgbClr val="669900"/>
        </a:accent2>
        <a:accent3>
          <a:srgbClr val="AAAAAA"/>
        </a:accent3>
        <a:accent4>
          <a:srgbClr val="DADADA"/>
        </a:accent4>
        <a:accent5>
          <a:srgbClr val="E2E2AA"/>
        </a:accent5>
        <a:accent6>
          <a:srgbClr val="5C8A00"/>
        </a:accent6>
        <a:hlink>
          <a:srgbClr val="333300"/>
        </a:hlink>
        <a:folHlink>
          <a:srgbClr val="99CC00"/>
        </a:folHlink>
      </a:clrScheme>
      <a:clrMap bg1="dk2" tx1="lt1" bg2="dk1" tx2="lt2" accent1="accent1" accent2="accent2" accent3="accent3" accent4="accent4" accent5="accent5" accent6="accent6" hlink="hlink" folHlink="folHlink"/>
    </a:extraClrScheme>
    <a:extraClrScheme>
      <a:clrScheme name="1_Pixel 14">
        <a:dk1>
          <a:srgbClr val="00007D"/>
        </a:dk1>
        <a:lt1>
          <a:srgbClr val="F8F8F8"/>
        </a:lt1>
        <a:dk2>
          <a:srgbClr val="000000"/>
        </a:dk2>
        <a:lt2>
          <a:srgbClr val="000000"/>
        </a:lt2>
        <a:accent1>
          <a:srgbClr val="9999FF"/>
        </a:accent1>
        <a:accent2>
          <a:srgbClr val="9999CC"/>
        </a:accent2>
        <a:accent3>
          <a:srgbClr val="AAAAAA"/>
        </a:accent3>
        <a:accent4>
          <a:srgbClr val="D4D4D4"/>
        </a:accent4>
        <a:accent5>
          <a:srgbClr val="CACAFF"/>
        </a:accent5>
        <a:accent6>
          <a:srgbClr val="8A8AB9"/>
        </a:accent6>
        <a:hlink>
          <a:srgbClr val="666699"/>
        </a:hlink>
        <a:folHlink>
          <a:srgbClr val="CCCCE6"/>
        </a:folHlink>
      </a:clrScheme>
      <a:clrMap bg1="dk2" tx1="lt1" bg2="dk1" tx2="lt2" accent1="accent1" accent2="accent2" accent3="accent3" accent4="accent4" accent5="accent5" accent6="accent6" hlink="hlink" folHlink="folHlink"/>
    </a:extraClrScheme>
    <a:extraClrScheme>
      <a:clrScheme name="1_Pixel 15">
        <a:dk1>
          <a:srgbClr val="000000"/>
        </a:dk1>
        <a:lt1>
          <a:srgbClr val="F8F8F8"/>
        </a:lt1>
        <a:dk2>
          <a:srgbClr val="000000"/>
        </a:dk2>
        <a:lt2>
          <a:srgbClr val="00007D"/>
        </a:lt2>
        <a:accent1>
          <a:srgbClr val="9999FF"/>
        </a:accent1>
        <a:accent2>
          <a:srgbClr val="9999CC"/>
        </a:accent2>
        <a:accent3>
          <a:srgbClr val="FBFBFB"/>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819</Words>
  <Application>Microsoft Office PowerPoint</Application>
  <PresentationFormat>On-screen Show (4:3)</PresentationFormat>
  <Paragraphs>210</Paragraphs>
  <Slides>24</Slides>
  <Notes>15</Notes>
  <HiddenSlides>0</HiddenSlides>
  <MMClips>1</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1_Default Design</vt:lpstr>
      <vt:lpstr>2_Default Design</vt:lpstr>
      <vt:lpstr>3_Pixel</vt:lpstr>
      <vt:lpstr>1_Custom Design</vt:lpstr>
      <vt:lpstr>Ambivalence in Suicide </vt:lpstr>
      <vt:lpstr>Our Approach to Suicide</vt:lpstr>
      <vt:lpstr>Our Approach to Suicide</vt:lpstr>
      <vt:lpstr>Our Approach to Suicide</vt:lpstr>
      <vt:lpstr>Our Approach to Suicide</vt:lpstr>
      <vt:lpstr>Ambivalence in Suicide, Clip 247, 7.39</vt:lpstr>
      <vt:lpstr>Separation Theory</vt:lpstr>
      <vt:lpstr>Definition of the Voice</vt:lpstr>
      <vt:lpstr>Division of the Mind </vt:lpstr>
      <vt:lpstr>Prenatal Influences </vt:lpstr>
      <vt:lpstr>Slide 11</vt:lpstr>
      <vt:lpstr>Slide 12</vt:lpstr>
      <vt:lpstr>Personal Attitudes/Goals/Conscience</vt:lpstr>
      <vt:lpstr>Slide 14</vt:lpstr>
      <vt:lpstr>Anti-Self System Self-Punishing Voice Process</vt:lpstr>
      <vt:lpstr>Anti–Self System  Self- Soothing Voice Process</vt:lpstr>
      <vt:lpstr>Slide 17</vt:lpstr>
      <vt:lpstr>The Therapeutic Process  in Voice Therapy </vt:lpstr>
      <vt:lpstr>Slide 19</vt:lpstr>
      <vt:lpstr>Slide 20</vt:lpstr>
      <vt:lpstr>Slide 21</vt:lpstr>
      <vt:lpstr>Upcoming Webinars from PsychAlive.org</vt:lpstr>
      <vt:lpstr>Slide 23</vt:lpstr>
      <vt:lpstr>Contact Information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mfischer</dc:creator>
  <cp:lastModifiedBy>mfischer</cp:lastModifiedBy>
  <cp:revision>177</cp:revision>
  <dcterms:created xsi:type="dcterms:W3CDTF">2013-04-18T17:06:00Z</dcterms:created>
  <dcterms:modified xsi:type="dcterms:W3CDTF">2013-04-23T00:32:04Z</dcterms:modified>
</cp:coreProperties>
</file>